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29" r:id="rId2"/>
    <p:sldId id="511" r:id="rId3"/>
    <p:sldId id="508" r:id="rId4"/>
    <p:sldId id="521" r:id="rId5"/>
    <p:sldId id="519" r:id="rId6"/>
    <p:sldId id="504" r:id="rId7"/>
    <p:sldId id="513" r:id="rId8"/>
    <p:sldId id="492" r:id="rId9"/>
    <p:sldId id="512" r:id="rId10"/>
    <p:sldId id="488" r:id="rId11"/>
    <p:sldId id="469" r:id="rId12"/>
    <p:sldId id="493" r:id="rId13"/>
    <p:sldId id="489" r:id="rId14"/>
    <p:sldId id="505" r:id="rId15"/>
    <p:sldId id="514" r:id="rId16"/>
    <p:sldId id="515" r:id="rId17"/>
    <p:sldId id="516" r:id="rId18"/>
    <p:sldId id="518" r:id="rId19"/>
    <p:sldId id="517" r:id="rId20"/>
    <p:sldId id="520" r:id="rId21"/>
    <p:sldId id="485" r:id="rId22"/>
  </p:sldIdLst>
  <p:sldSz cx="9144000" cy="6858000" type="screen4x3"/>
  <p:notesSz cx="6797675" cy="9874250"/>
  <p:custDataLst>
    <p:tags r:id="rId24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54AA"/>
    <a:srgbClr val="69A12B"/>
    <a:srgbClr val="02A3DC"/>
    <a:srgbClr val="008E40"/>
    <a:srgbClr val="B3E2FF"/>
    <a:srgbClr val="B3EBFF"/>
    <a:srgbClr val="61D6FF"/>
    <a:srgbClr val="BEBCDE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400" autoAdjust="0"/>
  </p:normalViewPr>
  <p:slideViewPr>
    <p:cSldViewPr snapToGrid="0">
      <p:cViewPr>
        <p:scale>
          <a:sx n="100" d="100"/>
          <a:sy n="100" d="100"/>
        </p:scale>
        <p:origin x="-1488" y="-234"/>
      </p:cViewPr>
      <p:guideLst>
        <p:guide orient="horz" pos="2608"/>
        <p:guide pos="151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517720F-AD39-4EE4-904E-60369A0D9737}" type="datetimeFigureOut">
              <a:rPr lang="ru-RU"/>
              <a:pPr>
                <a:defRPr/>
              </a:pPr>
              <a:t>20.09.2017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3EEFE7B-B944-46F5-9A54-43EF8466AF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2636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B90BB-BE0A-4C9B-81BF-86142D32FAF7}" type="datetimeFigureOut">
              <a:rPr lang="ru-RU"/>
              <a:pPr>
                <a:defRPr/>
              </a:pPr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A38E1-61B3-475A-8D07-4958FA544B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46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2CD63-9407-4520-95E2-BE48849878AE}" type="datetimeFigureOut">
              <a:rPr lang="ru-RU"/>
              <a:pPr>
                <a:defRPr/>
              </a:pPr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ED02B-04D5-40A8-974D-65FD6B6D63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134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0C876-FB85-45D7-9569-033F4B3E941B}" type="datetimeFigureOut">
              <a:rPr lang="ru-RU"/>
              <a:pPr>
                <a:defRPr/>
              </a:pPr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B7AFD-0E29-4648-AF82-DD5174D069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150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AD1C8-28E7-4F42-803A-29CD8AB5A173}" type="datetimeFigureOut">
              <a:rPr lang="ru-RU"/>
              <a:pPr>
                <a:defRPr/>
              </a:pPr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8EC27-5441-4DDB-932B-4AFFB703F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813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3F5D6-0B20-41B2-A68B-FDEC279F4742}" type="datetimeFigureOut">
              <a:rPr lang="ru-RU"/>
              <a:pPr>
                <a:defRPr/>
              </a:pPr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D9F1C-1F30-4471-9640-6A32454277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092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8CBA2-1329-4D1D-9C31-178B33AF4997}" type="datetimeFigureOut">
              <a:rPr lang="ru-RU"/>
              <a:pPr>
                <a:defRPr/>
              </a:pPr>
              <a:t>20.09.2017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DA08B-744A-40AB-A3DC-B0452B0E41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939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AD6D9-5164-4228-B0B6-603B48D36AB0}" type="datetimeFigureOut">
              <a:rPr lang="ru-RU"/>
              <a:pPr>
                <a:defRPr/>
              </a:pPr>
              <a:t>20.09.2017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B341B-E8AA-451C-BCE5-902C01C3F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778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890B6-143F-4AEC-9157-FBF36490506C}" type="datetimeFigureOut">
              <a:rPr lang="ru-RU"/>
              <a:pPr>
                <a:defRPr/>
              </a:pPr>
              <a:t>20.09.2017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94457-A5FC-4B94-B60C-214086D491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540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F6FAF-724C-4843-BFD4-F907755136F3}" type="datetimeFigureOut">
              <a:rPr lang="ru-RU"/>
              <a:pPr>
                <a:defRPr/>
              </a:pPr>
              <a:t>20.09.2017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49324-45B7-46C8-BC0D-C3CBB93D46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674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17054-D674-4B36-B173-11867C516642}" type="datetimeFigureOut">
              <a:rPr lang="ru-RU"/>
              <a:pPr>
                <a:defRPr/>
              </a:pPr>
              <a:t>20.09.2017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60C0A-F68E-47BF-B956-4482F52083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443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7FC7B-A3BB-4828-9034-DC4524BAFC7F}" type="datetimeFigureOut">
              <a:rPr lang="ru-RU"/>
              <a:pPr>
                <a:defRPr/>
              </a:pPr>
              <a:t>20.09.2017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C037C-6CC5-4E81-9CDE-98D11DAA4B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490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CB6E979-31EB-46C8-87DF-F0F0D9B0183A}" type="datetimeFigureOut">
              <a:rPr lang="ru-RU"/>
              <a:pPr>
                <a:defRPr/>
              </a:pPr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FF138E7-77E6-424C-879C-0A625E47A0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microsoft.com/office/2007/relationships/hdphoto" Target="../media/hdphoto4.wdp"/><Relationship Id="rId5" Type="http://schemas.openxmlformats.org/officeDocument/2006/relationships/image" Target="../media/image32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 txBox="1">
            <a:spLocks/>
          </p:cNvSpPr>
          <p:nvPr/>
        </p:nvSpPr>
        <p:spPr bwMode="auto">
          <a:xfrm>
            <a:off x="6276975" y="6309519"/>
            <a:ext cx="2630488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cs typeface="Segoe UI" pitchFamily="34" charset="0"/>
              </a:rPr>
              <a:t>www.alfa-doc.ru</a:t>
            </a:r>
            <a:endParaRPr lang="ru-RU" altLang="ru-RU" sz="1200" dirty="0">
              <a:solidFill>
                <a:schemeClr val="tx1">
                  <a:lumMod val="50000"/>
                  <a:lumOff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 bwMode="auto">
          <a:xfrm>
            <a:off x="2700338" y="4292196"/>
            <a:ext cx="37433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" name="Заголовок 1"/>
          <p:cNvSpPr txBox="1">
            <a:spLocks/>
          </p:cNvSpPr>
          <p:nvPr/>
        </p:nvSpPr>
        <p:spPr bwMode="auto">
          <a:xfrm>
            <a:off x="257175" y="6309519"/>
            <a:ext cx="2989262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cs typeface="Segoe UI" pitchFamily="34" charset="0"/>
              </a:rPr>
              <a:t>2</a:t>
            </a:r>
            <a:r>
              <a:rPr lang="en-US" alt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cs typeface="Segoe UI" pitchFamily="34" charset="0"/>
              </a:rPr>
              <a:t>8</a:t>
            </a:r>
            <a:r>
              <a:rPr lang="ru-RU" alt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cs typeface="Segoe UI" pitchFamily="34" charset="0"/>
              </a:rPr>
              <a:t> сентября 2017 </a:t>
            </a:r>
            <a:r>
              <a:rPr lang="ru-RU" alt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cs typeface="Segoe UI" pitchFamily="34" charset="0"/>
              </a:rPr>
              <a:t>года</a:t>
            </a:r>
          </a:p>
        </p:txBody>
      </p:sp>
      <p:sp>
        <p:nvSpPr>
          <p:cNvPr id="2054" name="Подзаголовок 2"/>
          <p:cNvSpPr txBox="1">
            <a:spLocks/>
          </p:cNvSpPr>
          <p:nvPr/>
        </p:nvSpPr>
        <p:spPr bwMode="auto">
          <a:xfrm>
            <a:off x="257175" y="2171700"/>
            <a:ext cx="8703945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СОЗДАНИЕ ЕДИНОЙ СИСТЕМЫ АВТОМАТИЗАЦИИ</a:t>
            </a:r>
            <a:br>
              <a:rPr lang="ru-RU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ОРГАНИЗАЦИОННЫХ МЕР В ОБЛАСТИ ЗАЩИТЫ ИНФОРМАЦИИ </a:t>
            </a:r>
            <a:br>
              <a:rPr lang="ru-RU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ОРГАНОВ ИСПОЛНИТЕЛЬНОЙ ВЛАСТИ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И МЕСТНОГО САМОУПРАВЛЕНИЯ РОСТОВСКОЙ ОБЛАСТИ</a:t>
            </a:r>
            <a:br>
              <a:rPr lang="ru-RU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НА БАЗЕ ПРОГРАММНОГО КОМПЛЕКСА </a:t>
            </a:r>
            <a:r>
              <a:rPr lang="ru-RU" altLang="ru-RU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«АЛЬФАДОК</a:t>
            </a:r>
            <a:r>
              <a:rPr lang="ru-RU" altLang="ru-RU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»</a:t>
            </a:r>
            <a:endParaRPr lang="ru-RU" altLang="ru-RU" sz="2400" i="1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4775199" y="4473514"/>
            <a:ext cx="3620655" cy="873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cs typeface="Segoe UI" pitchFamily="34" charset="0"/>
              </a:rPr>
              <a:t>Докладчик: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cs typeface="Segoe UI" pitchFamily="34" charset="0"/>
              </a:rPr>
              <a:t>Заместитель генерального директора</a:t>
            </a:r>
            <a:br>
              <a:rPr lang="ru-RU" alt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cs typeface="Segoe UI" pitchFamily="34" charset="0"/>
              </a:rPr>
            </a:br>
            <a:r>
              <a:rPr lang="ru-RU" alt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cs typeface="Segoe UI" pitchFamily="34" charset="0"/>
              </a:rPr>
              <a:t>ООО «</a:t>
            </a:r>
            <a:r>
              <a:rPr lang="ru-RU" alt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cs typeface="Segoe UI" pitchFamily="34" charset="0"/>
              </a:rPr>
              <a:t>КСБ-СОФТ»</a:t>
            </a:r>
            <a:endParaRPr lang="ru-RU" altLang="ru-RU" sz="13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cs typeface="Segoe U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cs typeface="Segoe UI" pitchFamily="34" charset="0"/>
              </a:rPr>
              <a:t>Сорокин </a:t>
            </a:r>
            <a:r>
              <a:rPr lang="ru-RU" alt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cs typeface="Segoe UI" pitchFamily="34" charset="0"/>
              </a:rPr>
              <a:t>Максим Александрович</a:t>
            </a:r>
          </a:p>
        </p:txBody>
      </p:sp>
      <p:pic>
        <p:nvPicPr>
          <p:cNvPr id="14" name="Picture 2" descr="\\MARKET\ForAll\фотосессия\обработанные фото\Департамент защиты информации\белый\Сорокин Максим Александрович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9" t="5811" r="23575" b="49199"/>
          <a:stretch/>
        </p:blipFill>
        <p:spPr bwMode="auto">
          <a:xfrm>
            <a:off x="3902705" y="4348071"/>
            <a:ext cx="872494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SashaNebilica\Desktop\альфа\кавычки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056" y="2100231"/>
            <a:ext cx="317500" cy="25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SashaNebilica\Desktop\альфа\кавычки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70429">
            <a:off x="7489575" y="3528707"/>
            <a:ext cx="317500" cy="25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677" y="1493751"/>
            <a:ext cx="2162647" cy="40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>
            <a:spLocks noGrp="1"/>
          </p:cNvSpPr>
          <p:nvPr/>
        </p:nvSpPr>
        <p:spPr bwMode="auto">
          <a:xfrm>
            <a:off x="1123949" y="1076327"/>
            <a:ext cx="8020051" cy="306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2857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lvl="1" indent="0" defTabSz="361950" eaLnBrk="1" hangingPunct="1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SzPct val="150000"/>
              <a:buNone/>
              <a:defRPr/>
            </a:pPr>
            <a:r>
              <a:rPr lang="ru-RU" altLang="ru-RU" sz="1800" dirty="0" smtClean="0">
                <a:solidFill>
                  <a:schemeClr val="accent6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МОНИТОРИНГ И КОНТРОЛЬ В ПОДВЕДОМСТВЕННЫХ УЧРЕЖДЕНИЯХ</a:t>
            </a:r>
          </a:p>
          <a:p>
            <a:pPr marL="538163" lvl="1" indent="-179388" eaLnBrk="1" hangingPunct="1">
              <a:spcBef>
                <a:spcPts val="4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процесса разработки</a:t>
            </a: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утверждения и актуализации </a:t>
            </a: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документации</a:t>
            </a:r>
          </a:p>
          <a:p>
            <a:pPr marL="538163" lvl="1" indent="-179388" eaLnBrk="1" hangingPunct="1">
              <a:spcBef>
                <a:spcPts val="4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готовности к </a:t>
            </a: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проверкам регуляторов и информирование о </a:t>
            </a: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датах предстоящих плановых проверок </a:t>
            </a:r>
          </a:p>
          <a:p>
            <a:pPr marL="538163" lvl="1" indent="-179388" eaLnBrk="1" hangingPunct="1">
              <a:spcBef>
                <a:spcPts val="4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типов эксплуатируемых ИС, классов и уровней защищенности</a:t>
            </a:r>
          </a:p>
          <a:p>
            <a:pPr marL="538163" lvl="1" indent="-179388" eaLnBrk="1" hangingPunct="1">
              <a:spcBef>
                <a:spcPts val="4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эксплуатируемых программных комплексов </a:t>
            </a:r>
          </a:p>
          <a:p>
            <a:pPr marL="538163" indent="-179388" eaLnBrk="1" hangingPunct="1">
              <a:spcBef>
                <a:spcPts val="4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применяемых СЗИ, </a:t>
            </a: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включая </a:t>
            </a: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сроки </a:t>
            </a: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действия сертификатов </a:t>
            </a: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соответствия</a:t>
            </a:r>
          </a:p>
          <a:p>
            <a:pPr marL="538163" indent="-179388" eaLnBrk="1" hangingPunct="1">
              <a:spcBef>
                <a:spcPts val="4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</a:t>
            </a: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аличия специалистов по защите информации </a:t>
            </a:r>
            <a:endParaRPr lang="ru-RU" altLang="ru-RU" sz="1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lvl="1" indent="0" defTabSz="361950" eaLnBrk="1" hangingPunct="1">
              <a:lnSpc>
                <a:spcPct val="110000"/>
              </a:lnSpc>
              <a:spcBef>
                <a:spcPts val="2400"/>
              </a:spcBef>
              <a:buClr>
                <a:srgbClr val="0070C0"/>
              </a:buClr>
              <a:buSzPct val="150000"/>
              <a:buNone/>
              <a:defRPr/>
            </a:pPr>
            <a:r>
              <a:rPr lang="ru-RU" altLang="ru-RU" sz="1800" dirty="0" smtClean="0">
                <a:solidFill>
                  <a:srgbClr val="5A54AA"/>
                </a:solidFill>
                <a:latin typeface="Segoe UI" pitchFamily="34" charset="0"/>
                <a:cs typeface="Segoe UI" pitchFamily="34" charset="0"/>
              </a:rPr>
              <a:t>ПОСТАНОВКА И КОНТРОЛЬ ВЫПОЛНЕНИЯ ЗАДАЧ</a:t>
            </a:r>
            <a:endParaRPr lang="ru-RU" altLang="ru-RU" sz="1600" dirty="0">
              <a:solidFill>
                <a:srgbClr val="5A54A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8794" y="1076327"/>
            <a:ext cx="762756" cy="822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/>
          <p:nvPr/>
        </p:nvPicPr>
        <p:blipFill rotWithShape="1">
          <a:blip r:embed="rId3"/>
          <a:srcRect b="45136"/>
          <a:stretch/>
        </p:blipFill>
        <p:spPr>
          <a:xfrm>
            <a:off x="1077968" y="4042524"/>
            <a:ext cx="7841914" cy="2367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24" y="958483"/>
            <a:ext cx="652980" cy="670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250826" y="238685"/>
            <a:ext cx="82073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80975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18097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180975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180975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180975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None/>
              <a:defRPr/>
            </a:pPr>
            <a:r>
              <a:rPr lang="ru-RU" altLang="ru-RU" sz="2400" cap="all" dirty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САОМ ЗИ РОСТОВСКОЙ ОБЛАСТИ. </a:t>
            </a:r>
            <a:r>
              <a:rPr lang="ru-RU" altLang="ru-RU" sz="2400" cap="all" dirty="0" smtClean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ФУНКЦИОНАЛ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0826" y="647700"/>
            <a:ext cx="86169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59" y="3305575"/>
            <a:ext cx="753509" cy="73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267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39999" y="885225"/>
            <a:ext cx="495301" cy="500298"/>
          </a:xfrm>
          <a:prstGeom prst="ellipse">
            <a:avLst/>
          </a:prstGeom>
          <a:solidFill>
            <a:srgbClr val="92D050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+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39998" y="1660227"/>
            <a:ext cx="495301" cy="500298"/>
          </a:xfrm>
          <a:prstGeom prst="ellipse">
            <a:avLst/>
          </a:prstGeom>
          <a:solidFill>
            <a:srgbClr val="92D050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+</a:t>
            </a:r>
          </a:p>
        </p:txBody>
      </p:sp>
      <p:sp>
        <p:nvSpPr>
          <p:cNvPr id="13" name="Овал 12"/>
          <p:cNvSpPr/>
          <p:nvPr/>
        </p:nvSpPr>
        <p:spPr>
          <a:xfrm>
            <a:off x="339999" y="3030848"/>
            <a:ext cx="495301" cy="500298"/>
          </a:xfrm>
          <a:prstGeom prst="ellipse">
            <a:avLst/>
          </a:prstGeom>
          <a:solidFill>
            <a:srgbClr val="92D050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+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50826" y="238685"/>
            <a:ext cx="82073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80975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18097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180975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180975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180975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None/>
              <a:defRPr/>
            </a:pPr>
            <a:r>
              <a:rPr lang="ru-RU" altLang="ru-RU" sz="2400" cap="all" dirty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САОМ ЗИ РОСТОВСКОЙ ОБЛАСТИ. </a:t>
            </a:r>
            <a:r>
              <a:rPr lang="ru-RU" altLang="ru-RU" sz="2400" cap="all" dirty="0" smtClean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РЕЗУЛЬТАТЫ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50826" y="647700"/>
            <a:ext cx="86169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4"/>
          <p:cNvSpPr>
            <a:spLocks noChangeArrowheads="1"/>
          </p:cNvSpPr>
          <p:nvPr/>
        </p:nvSpPr>
        <p:spPr bwMode="auto">
          <a:xfrm>
            <a:off x="952902" y="775357"/>
            <a:ext cx="7933924" cy="599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180975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18097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defTabSz="180975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180975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180975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lvl="2" eaLnBrk="1" hangingPunct="1">
              <a:spcBef>
                <a:spcPts val="2400"/>
              </a:spcBef>
              <a:spcAft>
                <a:spcPts val="0"/>
              </a:spcAft>
              <a:buClr>
                <a:srgbClr val="0070C0"/>
              </a:buClr>
              <a:buSzPct val="120000"/>
              <a:buFontTx/>
              <a:buNone/>
            </a:pPr>
            <a:r>
              <a:rPr lang="ru-RU" altLang="ru-RU" sz="2000" dirty="0" smtClean="0">
                <a:solidFill>
                  <a:srgbClr val="69A12B"/>
                </a:solidFill>
                <a:latin typeface="Segoe UI" pitchFamily="34" charset="0"/>
                <a:cs typeface="Segoe UI" pitchFamily="34" charset="0"/>
              </a:rPr>
              <a:t>ПОВЫШЕНА ЭФФЕКТИВНОСТЬ РАСХОДОВАНИЯ БЮДЖЕТНЫХ СРЕДСТВ РЕГИОНА НА МЕРОПРИЯТИЯ ПО ИБ</a:t>
            </a:r>
          </a:p>
          <a:p>
            <a:pPr marL="0" lvl="2" eaLnBrk="1" hangingPunct="1">
              <a:spcBef>
                <a:spcPts val="2400"/>
              </a:spcBef>
              <a:spcAft>
                <a:spcPts val="0"/>
              </a:spcAft>
              <a:buClr>
                <a:srgbClr val="0070C0"/>
              </a:buClr>
              <a:buSzPct val="120000"/>
              <a:buFontTx/>
              <a:buNone/>
            </a:pPr>
            <a:r>
              <a:rPr lang="ru-RU" altLang="ru-RU" sz="2000" dirty="0" smtClean="0">
                <a:solidFill>
                  <a:srgbClr val="5A54AA"/>
                </a:solidFill>
                <a:latin typeface="Segoe UI" pitchFamily="34" charset="0"/>
                <a:cs typeface="Segoe UI" pitchFamily="34" charset="0"/>
              </a:rPr>
              <a:t>СОЗДАН ИНСТРУМЕНТ ЦЕНТРАЛИЗОВАННОГО КОНТРОЛЯ </a:t>
            </a:r>
          </a:p>
          <a:p>
            <a:pPr marL="361950" lvl="4" indent="-180975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altLang="ru-RU" dirty="0" smtClean="0">
                <a:solidFill>
                  <a:srgbClr val="5A54A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выполнения ГОВ и ОМСУ требований законодательства</a:t>
            </a:r>
          </a:p>
          <a:p>
            <a:pPr marL="361950" lvl="4" indent="-180975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altLang="ru-RU" dirty="0" smtClean="0">
                <a:solidFill>
                  <a:srgbClr val="5A54A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качества разрабатываемой ОГВ и ОМСУ документации</a:t>
            </a:r>
          </a:p>
          <a:p>
            <a:pPr marL="0" lvl="2" eaLnBrk="1" hangingPunct="1">
              <a:spcBef>
                <a:spcPts val="2400"/>
              </a:spcBef>
              <a:spcAft>
                <a:spcPts val="0"/>
              </a:spcAft>
              <a:buClr>
                <a:srgbClr val="0070C0"/>
              </a:buClr>
              <a:buSzPct val="120000"/>
              <a:buFontTx/>
              <a:buNone/>
            </a:pPr>
            <a:r>
              <a:rPr lang="ru-RU" altLang="ru-RU" sz="2000" dirty="0" smtClean="0">
                <a:solidFill>
                  <a:schemeClr val="accent6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ДОКУМЕНТАЦИЯ </a:t>
            </a:r>
            <a:r>
              <a:rPr lang="ru-RU" altLang="ru-RU" sz="2000" dirty="0">
                <a:solidFill>
                  <a:schemeClr val="accent6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ПО ЗАЩИТЕ </a:t>
            </a:r>
            <a:r>
              <a:rPr lang="ru-RU" altLang="ru-RU" sz="2000" dirty="0" smtClean="0">
                <a:solidFill>
                  <a:schemeClr val="accent6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ИНФОРМАЦИИ:</a:t>
            </a:r>
          </a:p>
          <a:p>
            <a:pPr marL="361950" lvl="4" indent="-180975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altLang="ru-RU" dirty="0" smtClean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типизирована, быстро актуализируется при изменениях в организации; снижена </a:t>
            </a:r>
            <a:r>
              <a:rPr lang="ru-RU" altLang="ru-RU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вероятность ошибок</a:t>
            </a:r>
            <a:endParaRPr lang="ru-RU" altLang="ru-RU" dirty="0" smtClean="0">
              <a:solidFill>
                <a:schemeClr val="accent6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61950" lvl="4" indent="-180975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автоматически актуализируется</a:t>
            </a:r>
            <a:r>
              <a:rPr lang="ru-RU" altLang="ru-RU" dirty="0" smtClean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при изменениях законодательства, реестров и банков данных регуляторов</a:t>
            </a:r>
          </a:p>
          <a:p>
            <a:pPr marL="0" lvl="2" eaLnBrk="1" hangingPunct="1">
              <a:spcBef>
                <a:spcPts val="2400"/>
              </a:spcBef>
              <a:spcAft>
                <a:spcPts val="0"/>
              </a:spcAft>
              <a:buClr>
                <a:srgbClr val="0070C0"/>
              </a:buClr>
              <a:buSzPct val="120000"/>
              <a:buFontTx/>
              <a:buNone/>
            </a:pPr>
            <a:r>
              <a:rPr lang="ru-RU" altLang="ru-RU" sz="2000" dirty="0" smtClean="0">
                <a:solidFill>
                  <a:srgbClr val="5A54AA"/>
                </a:solidFill>
                <a:latin typeface="Segoe UI" pitchFamily="34" charset="0"/>
                <a:cs typeface="Segoe UI" pitchFamily="34" charset="0"/>
              </a:rPr>
              <a:t>СПЕЦИАЛИСТЫ:</a:t>
            </a:r>
          </a:p>
          <a:p>
            <a:pPr marL="361950" lvl="4" indent="-180975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altLang="ru-RU" dirty="0" smtClean="0">
                <a:solidFill>
                  <a:srgbClr val="5A54A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автоматизировали рутинную работу</a:t>
            </a:r>
          </a:p>
          <a:p>
            <a:pPr marL="361950" lvl="4" indent="-180975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altLang="ru-RU" dirty="0">
                <a:solidFill>
                  <a:srgbClr val="5A54A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имеют возможность постоянного повышения уровня знаний</a:t>
            </a:r>
          </a:p>
          <a:p>
            <a:pPr marL="361950" lvl="4" indent="-180975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altLang="ru-RU" dirty="0" smtClean="0">
                <a:solidFill>
                  <a:srgbClr val="5A54AA"/>
                </a:solidFill>
                <a:latin typeface="Segoe UI" pitchFamily="34" charset="0"/>
                <a:cs typeface="Segoe UI" pitchFamily="34" charset="0"/>
              </a:rPr>
              <a:t>обеспечены информационно-методической поддержкой</a:t>
            </a:r>
          </a:p>
        </p:txBody>
      </p:sp>
      <p:sp>
        <p:nvSpPr>
          <p:cNvPr id="12" name="Овал 11"/>
          <p:cNvSpPr/>
          <p:nvPr/>
        </p:nvSpPr>
        <p:spPr>
          <a:xfrm>
            <a:off x="339997" y="5117897"/>
            <a:ext cx="495301" cy="500298"/>
          </a:xfrm>
          <a:prstGeom prst="ellipse">
            <a:avLst/>
          </a:prstGeom>
          <a:solidFill>
            <a:srgbClr val="92D050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5890571"/>
            <a:ext cx="9144000" cy="66449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2485" y="6042064"/>
            <a:ext cx="34377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rgbClr val="0070C0"/>
              </a:buClr>
              <a:defRPr/>
            </a:pPr>
            <a:r>
              <a:rPr lang="ru-RU" altLang="ru-RU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ОНЛАЙН-КОНСУЛЬТАНТ</a:t>
            </a:r>
            <a:endParaRPr lang="ru-RU" altLang="ru-RU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57166" y="868628"/>
            <a:ext cx="7610378" cy="5021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2400"/>
              </a:spcBef>
              <a:buClr>
                <a:srgbClr val="0070C0"/>
              </a:buClr>
              <a:buSzPct val="150000"/>
              <a:defRPr/>
            </a:pPr>
            <a:r>
              <a:rPr lang="ru-RU" altLang="ru-RU" sz="2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ТЕХНИЧЕСКОЕ СОПРОВОЖДЕНИЕ ПЛАТФОРМЫ:</a:t>
            </a:r>
          </a:p>
          <a:p>
            <a:pPr marL="538163" lvl="1" indent="-179388" eaLnBrk="1" hangingPunct="1">
              <a:spcBef>
                <a:spcPts val="4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обновление функционала ПО</a:t>
            </a:r>
          </a:p>
          <a:p>
            <a:pPr marL="538163" lvl="1" indent="-179388" eaLnBrk="1" hangingPunct="1">
              <a:spcBef>
                <a:spcPts val="4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обновление справочников</a:t>
            </a:r>
          </a:p>
          <a:p>
            <a:pPr marL="538163" lvl="1" indent="-179388" eaLnBrk="1" hangingPunct="1">
              <a:spcBef>
                <a:spcPts val="4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исправление </a:t>
            </a: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ошибок</a:t>
            </a:r>
          </a:p>
          <a:p>
            <a:pPr marL="0" lvl="1" eaLnBrk="1" hangingPunct="1">
              <a:spcBef>
                <a:spcPts val="2400"/>
              </a:spcBef>
              <a:buClr>
                <a:srgbClr val="0070C0"/>
              </a:buClr>
              <a:buSzPct val="150000"/>
              <a:defRPr/>
            </a:pPr>
            <a:r>
              <a:rPr lang="ru-RU" altLang="ru-RU" sz="2100" b="1" dirty="0" smtClean="0">
                <a:solidFill>
                  <a:srgbClr val="69A12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ИНФОРМАЦИОННАЯ ПОДДЕРЖКА ПО ВОПРОСАМ:</a:t>
            </a:r>
            <a:endParaRPr lang="ru-RU" altLang="ru-RU" sz="2100" b="1" dirty="0">
              <a:solidFill>
                <a:srgbClr val="69A12B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538163" lvl="1" indent="-179388" eaLnBrk="1" hangingPunct="1">
              <a:spcBef>
                <a:spcPts val="4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эксплуатация САОМ ЗИ</a:t>
            </a:r>
          </a:p>
          <a:p>
            <a:pPr marL="538163" lvl="1" indent="-179388" eaLnBrk="1" hangingPunct="1">
              <a:spcBef>
                <a:spcPts val="4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разработка </a:t>
            </a: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документации </a:t>
            </a: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 </a:t>
            </a: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защите информации</a:t>
            </a:r>
          </a:p>
          <a:p>
            <a:pPr marL="538163" lvl="1" indent="-179388" eaLnBrk="1" hangingPunct="1">
              <a:spcBef>
                <a:spcPts val="4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техническая защита </a:t>
            </a: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информации и </a:t>
            </a: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аттестаци</a:t>
            </a: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я</a:t>
            </a: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ИС</a:t>
            </a:r>
          </a:p>
          <a:p>
            <a:pPr marL="538163" lvl="1" indent="-179388" eaLnBrk="1" hangingPunct="1">
              <a:spcBef>
                <a:spcPts val="4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обращения </a:t>
            </a: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граждан</a:t>
            </a:r>
          </a:p>
          <a:p>
            <a:pPr marL="538163" lvl="1" indent="-179388" eaLnBrk="1" hangingPunct="1">
              <a:spcBef>
                <a:spcPts val="4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подготовка </a:t>
            </a: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прохождение проверок</a:t>
            </a:r>
            <a:endParaRPr lang="ru-RU" altLang="ru-RU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lvl="1" eaLnBrk="1" hangingPunct="1">
              <a:spcBef>
                <a:spcPts val="2400"/>
              </a:spcBef>
              <a:buClr>
                <a:srgbClr val="0070C0"/>
              </a:buClr>
              <a:buSzPct val="150000"/>
              <a:defRPr/>
            </a:pPr>
            <a:r>
              <a:rPr lang="ru-RU" altLang="ru-RU" sz="2100" b="1" dirty="0" smtClean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ВЕБИНАРЫ ПО ЗАЩИТЕ ИНФОРМАЦИИ</a:t>
            </a:r>
            <a:endParaRPr lang="ru-RU" altLang="ru-RU" sz="2100" b="1" dirty="0">
              <a:solidFill>
                <a:schemeClr val="accent6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538163" lvl="1" indent="-179388" eaLnBrk="1" hangingPunct="1">
              <a:spcBef>
                <a:spcPts val="4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 индивидуальных вебинара по заявке Заказчика</a:t>
            </a:r>
          </a:p>
          <a:p>
            <a:pPr marL="538163" lvl="1" indent="-179388" eaLnBrk="1" hangingPunct="1">
              <a:spcBef>
                <a:spcPts val="4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любые бесплатные вебинары для пользователей «АльфаДок»</a:t>
            </a:r>
            <a:endParaRPr lang="ru-RU" altLang="ru-RU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45639" y="6042064"/>
            <a:ext cx="18853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70C0"/>
              </a:buClr>
            </a:pPr>
            <a:r>
              <a:rPr lang="ru-RU" altLang="ru-RU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ГОРЯЧАЯ ЛИНИЯ 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653400" y="6042064"/>
            <a:ext cx="23135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70C0"/>
              </a:buClr>
            </a:pPr>
            <a:r>
              <a:rPr lang="ru-RU" altLang="ru-RU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ЭЛЕКТРОННАЯ ПОЧТА</a:t>
            </a:r>
            <a:endParaRPr lang="ru-RU" sz="1600" dirty="0"/>
          </a:p>
        </p:txBody>
      </p:sp>
      <p:pic>
        <p:nvPicPr>
          <p:cNvPr id="3074" name="Picture 2" descr="C:\Users\SashaNebilica\Desktop\ЭЛЕМЕНТЫ\письмо1.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6074889"/>
            <a:ext cx="433575" cy="27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ashaNebilica\Desktop\ЭЛЕМЕНТЫ\воскл.png"/>
          <p:cNvPicPr>
            <a:picLocks noChangeAspect="1" noChangeArrowheads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11" y="6033716"/>
            <a:ext cx="414189" cy="35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sparkcomms.co.uk/wp-content/uploads/2014/09/phone-148955_1280.png"/>
          <p:cNvPicPr>
            <a:picLocks noChangeAspect="1" noChangeArrowheads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877" y="5944616"/>
            <a:ext cx="533450" cy="5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http://www.master-profi.dp.ua/wp-content/uploads/2015/10/oc_support_icon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35" y="884076"/>
            <a:ext cx="983435" cy="105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50826" y="238685"/>
            <a:ext cx="82073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80975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18097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180975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180975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180975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None/>
              <a:defRPr/>
            </a:pPr>
            <a:r>
              <a:rPr lang="ru-RU" altLang="ru-RU" sz="2400" cap="all" dirty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САОМ ЗИ РОСТОВСКОЙ ОБЛАСТИ. </a:t>
            </a:r>
            <a:r>
              <a:rPr lang="ru-RU" altLang="ru-RU" sz="2400" cap="all" dirty="0" smtClean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ПОДДЕРЖКА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50826" y="647700"/>
            <a:ext cx="86169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17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93" y="742950"/>
            <a:ext cx="819161" cy="83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13"/>
          <p:cNvSpPr>
            <a:spLocks noChangeArrowheads="1"/>
          </p:cNvSpPr>
          <p:nvPr/>
        </p:nvSpPr>
        <p:spPr bwMode="auto">
          <a:xfrm>
            <a:off x="1077533" y="863384"/>
            <a:ext cx="77231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80975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18097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180975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180975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180975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cap="all" dirty="0" smtClean="0">
                <a:solidFill>
                  <a:srgbClr val="5A54AA"/>
                </a:solidFill>
                <a:latin typeface="Segoe UI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ФОРМИРОВАНИЕ НОРМАТИВНОГО АКТА, ОПРЕДЕЛЯЮЩЕГО УГРОЗЫ БЕЗОПАСНОСТИ ИНФОРМАЦИИ В ВЕДОМСТВЕ, РЕГИОНЕ</a:t>
            </a:r>
            <a:endParaRPr lang="ru-RU" altLang="ru-RU" sz="1800" b="1" cap="all" dirty="0">
              <a:solidFill>
                <a:srgbClr val="5A54AA"/>
              </a:solidFill>
              <a:latin typeface="Segoe UI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2" descr="C:\Users\SashaNebilica\Desktop\ЭЛЕМЕНТЫ\ne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99" y="1369685"/>
            <a:ext cx="482599" cy="49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50826" y="238685"/>
            <a:ext cx="82073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80975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18097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180975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180975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180975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None/>
              <a:defRPr/>
            </a:pPr>
            <a:r>
              <a:rPr lang="ru-RU" altLang="ru-RU" sz="2400" cap="all" dirty="0" smtClean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«АЛЬФАДОК». </a:t>
            </a:r>
            <a:r>
              <a:rPr lang="ru-RU" altLang="ru-RU" sz="2400" cap="all" dirty="0" smtClean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ФУНКЦИОНАЛ. </a:t>
            </a:r>
            <a:r>
              <a:rPr lang="ru-RU" altLang="ru-RU" sz="2400" cap="all" dirty="0" smtClean="0">
                <a:solidFill>
                  <a:schemeClr val="accent6">
                    <a:lumMod val="75000"/>
                  </a:schemeClr>
                </a:solidFill>
                <a:latin typeface="Segoe UI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НОВОЕ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50826" y="647700"/>
            <a:ext cx="86169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6" y="1996973"/>
            <a:ext cx="8549894" cy="1601337"/>
          </a:xfrm>
          <a:prstGeom prst="rect">
            <a:avLst/>
          </a:prstGeom>
          <a:noFill/>
          <a:ln w="317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98" y="3267074"/>
            <a:ext cx="6416674" cy="2926003"/>
          </a:xfrm>
          <a:prstGeom prst="rect">
            <a:avLst/>
          </a:prstGeom>
          <a:noFill/>
          <a:ln w="317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856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1585915"/>
            <a:ext cx="7779744" cy="1928809"/>
          </a:xfrm>
          <a:prstGeom prst="rect">
            <a:avLst/>
          </a:prstGeom>
          <a:noFill/>
          <a:ln w="317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40" y="2743199"/>
            <a:ext cx="6874455" cy="3514725"/>
          </a:xfrm>
          <a:prstGeom prst="rect">
            <a:avLst/>
          </a:prstGeom>
          <a:noFill/>
          <a:ln w="317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31" y="790118"/>
            <a:ext cx="852487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38225" y="1000353"/>
            <a:ext cx="7505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cap="all" dirty="0">
                <a:solidFill>
                  <a:srgbClr val="5A54AA"/>
                </a:solidFill>
                <a:latin typeface="Segoe UI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МАСТЕР ФОРМИРОВАНИЯ СОГЛАСИЙ НА ОБРАБОТКУ ПДН</a:t>
            </a:r>
            <a:endParaRPr lang="ru-RU" b="1" dirty="0"/>
          </a:p>
        </p:txBody>
      </p:sp>
      <p:pic>
        <p:nvPicPr>
          <p:cNvPr id="4098" name="Picture 2" descr="C:\Users\SashaNebilica\Desktop\ЭЛЕМЕНТЫ\new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99" y="1369685"/>
            <a:ext cx="482599" cy="49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250826" y="647700"/>
            <a:ext cx="86169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50826" y="238685"/>
            <a:ext cx="82073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80975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18097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180975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180975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180975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None/>
              <a:defRPr/>
            </a:pPr>
            <a:r>
              <a:rPr lang="ru-RU" altLang="ru-RU" sz="2400" cap="all" dirty="0" smtClean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«АЛЬФАДОК». </a:t>
            </a:r>
            <a:r>
              <a:rPr lang="ru-RU" altLang="ru-RU" sz="2400" cap="all" dirty="0" smtClean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ФУНКЦИОНАЛ. </a:t>
            </a:r>
            <a:r>
              <a:rPr lang="ru-RU" altLang="ru-RU" sz="2400" cap="all" dirty="0" smtClean="0">
                <a:solidFill>
                  <a:schemeClr val="accent6">
                    <a:lumMod val="75000"/>
                  </a:schemeClr>
                </a:solidFill>
                <a:latin typeface="Segoe UI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НОВОЕ</a:t>
            </a:r>
          </a:p>
        </p:txBody>
      </p:sp>
    </p:spTree>
    <p:extLst>
      <p:ext uri="{BB962C8B-B14F-4D97-AF65-F5344CB8AC3E}">
        <p14:creationId xmlns:p14="http://schemas.microsoft.com/office/powerpoint/2010/main" val="905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8225" y="1000353"/>
            <a:ext cx="7505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cap="all" dirty="0" smtClean="0">
                <a:solidFill>
                  <a:srgbClr val="5A54AA"/>
                </a:solidFill>
                <a:latin typeface="Segoe UI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НОВЫЕ РАБОЧИЕ СИТУАЦИИ</a:t>
            </a:r>
            <a:endParaRPr lang="ru-RU" b="1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50826" y="647700"/>
            <a:ext cx="86169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36285"/>
            <a:ext cx="692149" cy="71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SashaNebilica\Desktop\ЭЛЕМЕНТЫ\n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99" y="1225325"/>
            <a:ext cx="482599" cy="49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1417310"/>
            <a:ext cx="5277512" cy="2624137"/>
          </a:xfrm>
          <a:prstGeom prst="rect">
            <a:avLst/>
          </a:prstGeom>
          <a:noFill/>
          <a:ln w="317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501008"/>
            <a:ext cx="5604208" cy="2700152"/>
          </a:xfrm>
          <a:prstGeom prst="rect">
            <a:avLst/>
          </a:prstGeom>
          <a:noFill/>
          <a:ln w="317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558" y="1895941"/>
            <a:ext cx="1923367" cy="2791777"/>
          </a:xfrm>
          <a:prstGeom prst="rect">
            <a:avLst/>
          </a:prstGeom>
          <a:noFill/>
          <a:ln w="317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250826" y="238685"/>
            <a:ext cx="82073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80975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18097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180975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180975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180975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None/>
              <a:defRPr/>
            </a:pPr>
            <a:r>
              <a:rPr lang="ru-RU" altLang="ru-RU" sz="2400" cap="all" dirty="0" smtClean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«АЛЬФАДОК». </a:t>
            </a:r>
            <a:r>
              <a:rPr lang="ru-RU" altLang="ru-RU" sz="2400" cap="all" dirty="0" smtClean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ФУНКЦИОНАЛ. </a:t>
            </a:r>
            <a:r>
              <a:rPr lang="ru-RU" altLang="ru-RU" sz="2400" cap="all" dirty="0" smtClean="0">
                <a:solidFill>
                  <a:schemeClr val="accent6">
                    <a:lumMod val="75000"/>
                  </a:schemeClr>
                </a:solidFill>
                <a:latin typeface="Segoe UI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НОВОЕ</a:t>
            </a:r>
          </a:p>
        </p:txBody>
      </p:sp>
    </p:spTree>
    <p:extLst>
      <p:ext uri="{BB962C8B-B14F-4D97-AF65-F5344CB8AC3E}">
        <p14:creationId xmlns:p14="http://schemas.microsoft.com/office/powerpoint/2010/main" val="369682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8225" y="1000353"/>
            <a:ext cx="7505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cap="all" dirty="0" smtClean="0">
                <a:solidFill>
                  <a:srgbClr val="5A54AA"/>
                </a:solidFill>
                <a:latin typeface="Segoe UI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РЕЕСТР ИНФОРМАЦИОННЫХ СИСТЕМ</a:t>
            </a:r>
            <a:endParaRPr lang="ru-RU" sz="2000" b="1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50826" y="647700"/>
            <a:ext cx="86169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36285"/>
            <a:ext cx="692149" cy="71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SashaNebilica\Desktop\ЭЛЕМЕНТЫ\n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99" y="1225325"/>
            <a:ext cx="482599" cy="49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124" y="1545976"/>
            <a:ext cx="6370284" cy="3885641"/>
          </a:xfrm>
          <a:prstGeom prst="rect">
            <a:avLst/>
          </a:prstGeom>
          <a:noFill/>
          <a:ln w="317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324" y="2656521"/>
            <a:ext cx="5724128" cy="3576054"/>
          </a:xfrm>
          <a:prstGeom prst="rect">
            <a:avLst/>
          </a:prstGeom>
          <a:noFill/>
          <a:ln w="317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50826" y="238685"/>
            <a:ext cx="82073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80975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18097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180975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180975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180975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None/>
              <a:defRPr/>
            </a:pPr>
            <a:r>
              <a:rPr lang="ru-RU" altLang="ru-RU" sz="2400" cap="all" dirty="0" smtClean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«АЛЬФАДОК». </a:t>
            </a:r>
            <a:r>
              <a:rPr lang="ru-RU" altLang="ru-RU" sz="2400" cap="all" dirty="0" smtClean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ФУНКЦИОНАЛ. </a:t>
            </a:r>
            <a:r>
              <a:rPr lang="ru-RU" altLang="ru-RU" sz="2400" cap="all" dirty="0" smtClean="0">
                <a:solidFill>
                  <a:schemeClr val="accent6">
                    <a:lumMod val="75000"/>
                  </a:schemeClr>
                </a:solidFill>
                <a:latin typeface="Segoe UI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НОВОЕ</a:t>
            </a:r>
          </a:p>
        </p:txBody>
      </p:sp>
    </p:spTree>
    <p:extLst>
      <p:ext uri="{BB962C8B-B14F-4D97-AF65-F5344CB8AC3E}">
        <p14:creationId xmlns:p14="http://schemas.microsoft.com/office/powerpoint/2010/main" val="243773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8225" y="1000353"/>
            <a:ext cx="7505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cap="all" dirty="0" smtClean="0">
                <a:solidFill>
                  <a:srgbClr val="5A54AA"/>
                </a:solidFill>
                <a:latin typeface="Segoe UI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АНАЛИТИКА. ОТЧЕТЫ</a:t>
            </a:r>
            <a:endParaRPr lang="ru-RU" b="1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50826" y="647700"/>
            <a:ext cx="86169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36285"/>
            <a:ext cx="692149" cy="71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SashaNebilica\Desktop\ЭЛЕМЕНТЫ\n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99" y="1225325"/>
            <a:ext cx="482599" cy="49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20" y="1867300"/>
            <a:ext cx="8537926" cy="3767195"/>
          </a:xfrm>
          <a:prstGeom prst="rect">
            <a:avLst/>
          </a:prstGeom>
          <a:noFill/>
          <a:ln w="317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50826" y="238685"/>
            <a:ext cx="82073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80975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18097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180975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180975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180975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None/>
              <a:defRPr/>
            </a:pPr>
            <a:r>
              <a:rPr lang="ru-RU" altLang="ru-RU" sz="2400" cap="all" dirty="0" smtClean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«АЛЬФАДОК». </a:t>
            </a:r>
            <a:r>
              <a:rPr lang="ru-RU" altLang="ru-RU" sz="2400" cap="all" dirty="0" smtClean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ФУНКЦИОНАЛ. </a:t>
            </a:r>
            <a:r>
              <a:rPr lang="ru-RU" altLang="ru-RU" sz="2400" cap="all" dirty="0" smtClean="0">
                <a:solidFill>
                  <a:schemeClr val="accent6">
                    <a:lumMod val="75000"/>
                  </a:schemeClr>
                </a:solidFill>
                <a:latin typeface="Segoe UI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НОВОЕ</a:t>
            </a:r>
          </a:p>
        </p:txBody>
      </p:sp>
    </p:spTree>
    <p:extLst>
      <p:ext uri="{BB962C8B-B14F-4D97-AF65-F5344CB8AC3E}">
        <p14:creationId xmlns:p14="http://schemas.microsoft.com/office/powerpoint/2010/main" val="243773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5206" y="1837751"/>
            <a:ext cx="23498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cap="all" dirty="0" smtClean="0">
                <a:solidFill>
                  <a:srgbClr val="5A54AA"/>
                </a:solidFill>
                <a:latin typeface="Segoe UI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ОБНОВЛЕННАЯ </a:t>
            </a:r>
          </a:p>
          <a:p>
            <a:r>
              <a:rPr lang="ru-RU" altLang="ru-RU" b="1" cap="all" dirty="0" smtClean="0">
                <a:solidFill>
                  <a:srgbClr val="5A54AA"/>
                </a:solidFill>
                <a:latin typeface="Segoe UI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ПАНЕЛЬ </a:t>
            </a:r>
          </a:p>
          <a:p>
            <a:r>
              <a:rPr lang="ru-RU" altLang="ru-RU" b="1" cap="all" dirty="0" smtClean="0">
                <a:solidFill>
                  <a:srgbClr val="5A54AA"/>
                </a:solidFill>
                <a:latin typeface="Segoe UI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УПРАВЛЕНИЯ</a:t>
            </a:r>
            <a:endParaRPr lang="ru-RU" b="1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50826" y="647700"/>
            <a:ext cx="86169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36285"/>
            <a:ext cx="692149" cy="71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SashaNebilica\Desktop\ЭЛЕМЕНТЫ\n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99" y="1225325"/>
            <a:ext cx="482599" cy="49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5"/>
          <a:stretch/>
        </p:blipFill>
        <p:spPr>
          <a:xfrm>
            <a:off x="2386547" y="836285"/>
            <a:ext cx="6384978" cy="5729286"/>
          </a:xfrm>
          <a:prstGeom prst="rect">
            <a:avLst/>
          </a:prstGeom>
          <a:noFill/>
          <a:ln w="317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50826" y="238685"/>
            <a:ext cx="82073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80975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18097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180975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180975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180975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None/>
              <a:defRPr/>
            </a:pPr>
            <a:r>
              <a:rPr lang="ru-RU" altLang="ru-RU" sz="2400" cap="all" dirty="0" smtClean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«АЛЬФАДОК». </a:t>
            </a:r>
            <a:r>
              <a:rPr lang="ru-RU" altLang="ru-RU" sz="2400" cap="all" dirty="0" smtClean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ФУНКЦИОНАЛ. </a:t>
            </a:r>
            <a:r>
              <a:rPr lang="ru-RU" altLang="ru-RU" sz="2400" cap="all" dirty="0" smtClean="0">
                <a:solidFill>
                  <a:schemeClr val="accent6">
                    <a:lumMod val="75000"/>
                  </a:schemeClr>
                </a:solidFill>
                <a:latin typeface="Segoe UI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НОВОЕ</a:t>
            </a:r>
          </a:p>
        </p:txBody>
      </p:sp>
    </p:spTree>
    <p:extLst>
      <p:ext uri="{BB962C8B-B14F-4D97-AF65-F5344CB8AC3E}">
        <p14:creationId xmlns:p14="http://schemas.microsoft.com/office/powerpoint/2010/main" val="30220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8225" y="1000353"/>
            <a:ext cx="7505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cap="all" dirty="0" smtClean="0">
                <a:solidFill>
                  <a:srgbClr val="5A54AA"/>
                </a:solidFill>
                <a:latin typeface="Segoe UI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ГИС. АНАЛИЗ НАЛИЧИЯ УЯЗВИМОСТЕЙ ИЗ БДУ ФСТЭК РОССИИ</a:t>
            </a:r>
            <a:endParaRPr lang="ru-RU" b="1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50826" y="647700"/>
            <a:ext cx="86169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36285"/>
            <a:ext cx="692149" cy="71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SashaNebilica\Desktop\ЭЛЕМЕНТЫ\n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99" y="1225325"/>
            <a:ext cx="482599" cy="49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15" y="1719263"/>
            <a:ext cx="7857370" cy="2229278"/>
          </a:xfrm>
          <a:prstGeom prst="rect">
            <a:avLst/>
          </a:prstGeom>
          <a:noFill/>
          <a:ln w="317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55" y="3374772"/>
            <a:ext cx="7452320" cy="2616914"/>
          </a:xfrm>
          <a:prstGeom prst="rect">
            <a:avLst/>
          </a:prstGeom>
          <a:noFill/>
          <a:ln w="317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50826" y="238685"/>
            <a:ext cx="82073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80975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18097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180975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180975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180975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None/>
              <a:defRPr/>
            </a:pPr>
            <a:r>
              <a:rPr lang="ru-RU" altLang="ru-RU" sz="2400" cap="all" dirty="0" smtClean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«АЛЬФАДОК». </a:t>
            </a:r>
            <a:r>
              <a:rPr lang="ru-RU" altLang="ru-RU" sz="2400" cap="all" dirty="0" smtClean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ФУНКЦИОНАЛ. </a:t>
            </a:r>
            <a:r>
              <a:rPr lang="ru-RU" altLang="ru-RU" sz="2400" cap="all" dirty="0" smtClean="0">
                <a:solidFill>
                  <a:schemeClr val="accent6">
                    <a:lumMod val="75000"/>
                  </a:schemeClr>
                </a:solidFill>
                <a:latin typeface="Segoe UI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НОВОЕ</a:t>
            </a:r>
          </a:p>
        </p:txBody>
      </p:sp>
    </p:spTree>
    <p:extLst>
      <p:ext uri="{BB962C8B-B14F-4D97-AF65-F5344CB8AC3E}">
        <p14:creationId xmlns:p14="http://schemas.microsoft.com/office/powerpoint/2010/main" val="30220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4638878" y="1083189"/>
            <a:ext cx="4277021" cy="3210217"/>
            <a:chOff x="466725" y="1157375"/>
            <a:chExt cx="8161526" cy="5462499"/>
          </a:xfrm>
        </p:grpSpPr>
        <p:pic>
          <p:nvPicPr>
            <p:cNvPr id="1027" name="Picture 3" descr="\\ksbnas\Exchange\ksfs-security\ksnas\Маркетинг\Дизайны\Alfa-doc\Поп-ап\ноутбук3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617"/>
            <a:stretch/>
          </p:blipFill>
          <p:spPr bwMode="auto">
            <a:xfrm>
              <a:off x="466725" y="1157375"/>
              <a:ext cx="8161526" cy="5462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sormax\Pictures\Скрин1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20" r="9231"/>
            <a:stretch/>
          </p:blipFill>
          <p:spPr bwMode="auto">
            <a:xfrm>
              <a:off x="1524000" y="1419224"/>
              <a:ext cx="6067426" cy="3837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" name="Прямая соединительная линия 2"/>
          <p:cNvCxnSpPr/>
          <p:nvPr/>
        </p:nvCxnSpPr>
        <p:spPr>
          <a:xfrm>
            <a:off x="250826" y="647700"/>
            <a:ext cx="86169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50825" y="1008869"/>
            <a:ext cx="8616949" cy="521681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1200"/>
              </a:spcAft>
              <a:buClr>
                <a:srgbClr val="0070C0"/>
              </a:buClr>
              <a:buSzPct val="100000"/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ЗАКАЗЧИК: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400" dirty="0" smtClean="0">
                <a:solidFill>
                  <a:srgbClr val="69A12B"/>
                </a:solidFill>
                <a:latin typeface="Segoe UI" pitchFamily="34" charset="0"/>
                <a:cs typeface="Segoe UI" pitchFamily="34" charset="0"/>
              </a:rPr>
              <a:t>Министерство информационных </a:t>
            </a:r>
            <a:br>
              <a:rPr lang="ru-RU" sz="2400" dirty="0" smtClean="0">
                <a:solidFill>
                  <a:srgbClr val="69A12B"/>
                </a:solidFill>
                <a:latin typeface="Segoe UI" pitchFamily="34" charset="0"/>
                <a:cs typeface="Segoe UI" pitchFamily="34" charset="0"/>
              </a:rPr>
            </a:br>
            <a:r>
              <a:rPr lang="ru-RU" sz="2400" dirty="0" smtClean="0">
                <a:solidFill>
                  <a:srgbClr val="69A12B"/>
                </a:solidFill>
                <a:latin typeface="Segoe UI" pitchFamily="34" charset="0"/>
                <a:cs typeface="Segoe UI" pitchFamily="34" charset="0"/>
              </a:rPr>
              <a:t>технологий и связи Ростовской </a:t>
            </a:r>
            <a:br>
              <a:rPr lang="ru-RU" sz="2400" dirty="0" smtClean="0">
                <a:solidFill>
                  <a:srgbClr val="69A12B"/>
                </a:solidFill>
                <a:latin typeface="Segoe UI" pitchFamily="34" charset="0"/>
                <a:cs typeface="Segoe UI" pitchFamily="34" charset="0"/>
              </a:rPr>
            </a:br>
            <a:r>
              <a:rPr lang="ru-RU" sz="2400" dirty="0" smtClean="0">
                <a:solidFill>
                  <a:srgbClr val="69A12B"/>
                </a:solidFill>
                <a:latin typeface="Segoe UI" pitchFamily="34" charset="0"/>
                <a:cs typeface="Segoe UI" pitchFamily="34" charset="0"/>
              </a:rPr>
              <a:t>области</a:t>
            </a:r>
            <a:r>
              <a:rPr lang="ru-RU" sz="2400" dirty="0" smtClean="0">
                <a:solidFill>
                  <a:srgbClr val="69A12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Clr>
                <a:srgbClr val="0070C0"/>
              </a:buClr>
              <a:buSzPct val="100000"/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УЧАСТНИКИ ПРОЕКТА: </a:t>
            </a:r>
            <a:b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400" b="1" dirty="0" smtClean="0">
                <a:solidFill>
                  <a:srgbClr val="69A12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</a:t>
            </a:r>
            <a:r>
              <a:rPr lang="en-US" sz="2400" b="1" dirty="0" smtClean="0">
                <a:solidFill>
                  <a:srgbClr val="69A12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ru-RU" sz="2400" dirty="0" smtClean="0">
                <a:solidFill>
                  <a:srgbClr val="69A12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органа государственной </a:t>
            </a:r>
            <a:br>
              <a:rPr lang="ru-RU" sz="2400" dirty="0" smtClean="0">
                <a:solidFill>
                  <a:srgbClr val="69A12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400" dirty="0" smtClean="0">
                <a:solidFill>
                  <a:srgbClr val="69A12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власти и местного </a:t>
            </a:r>
            <a:br>
              <a:rPr lang="ru-RU" sz="2400" dirty="0" smtClean="0">
                <a:solidFill>
                  <a:srgbClr val="69A12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400" dirty="0" smtClean="0">
                <a:solidFill>
                  <a:srgbClr val="69A12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самоуправления 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Clr>
                <a:srgbClr val="0070C0"/>
              </a:buClr>
              <a:buSzPct val="100000"/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ФИНАНСИРОВАНИЕ: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400" dirty="0" smtClean="0">
                <a:solidFill>
                  <a:srgbClr val="69A12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 млн. рублей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Clr>
                <a:srgbClr val="0070C0"/>
              </a:buClr>
              <a:buSzPct val="100000"/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СРОКИ РЕАЛИЗАЦИИ: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400" dirty="0" smtClean="0">
                <a:solidFill>
                  <a:srgbClr val="69A12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Май-июль 2017</a:t>
            </a:r>
          </a:p>
        </p:txBody>
      </p:sp>
      <p:sp>
        <p:nvSpPr>
          <p:cNvPr id="10" name="Прямоугольник 13"/>
          <p:cNvSpPr>
            <a:spLocks noChangeArrowheads="1"/>
          </p:cNvSpPr>
          <p:nvPr/>
        </p:nvSpPr>
        <p:spPr bwMode="auto">
          <a:xfrm>
            <a:off x="250825" y="238685"/>
            <a:ext cx="79120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80975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18097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180975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180975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180975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None/>
              <a:defRPr/>
            </a:pPr>
            <a:r>
              <a:rPr lang="ru-RU" altLang="ru-RU" sz="2400" cap="all" dirty="0" smtClean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САОМ ЗИ </a:t>
            </a:r>
            <a:r>
              <a:rPr lang="ru-RU" altLang="ru-RU" sz="2400" cap="all" dirty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РОСТОВСКОЙ ОБЛАСТИ. </a:t>
            </a:r>
            <a:r>
              <a:rPr lang="ru-RU" altLang="ru-RU" sz="2400" cap="all" dirty="0" smtClean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ДЕТАЛИ ПРОЕКТА </a:t>
            </a:r>
            <a:endParaRPr lang="ru-RU" altLang="ru-RU" sz="2400" cap="all" dirty="0">
              <a:solidFill>
                <a:schemeClr val="accent1">
                  <a:lumMod val="75000"/>
                </a:schemeClr>
              </a:solidFill>
              <a:latin typeface="Segoe UI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51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Прямоугольник 1"/>
          <p:cNvSpPr>
            <a:spLocks noChangeArrowheads="1"/>
          </p:cNvSpPr>
          <p:nvPr/>
        </p:nvSpPr>
        <p:spPr bwMode="auto">
          <a:xfrm>
            <a:off x="3829050" y="6115292"/>
            <a:ext cx="22415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8 800 500 52 33</a:t>
            </a:r>
          </a:p>
        </p:txBody>
      </p:sp>
      <p:pic>
        <p:nvPicPr>
          <p:cNvPr id="7179" name="Picture 11" descr="\\192.168.1.166\Volume_1\ksfs-security\ksnas\Маркетинг\Дизайны\Alfa-doc\Иконка сайт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41" y="6113342"/>
            <a:ext cx="383318" cy="38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12825" y="6099368"/>
            <a:ext cx="2181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www.alfa-doc.ru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180" name="Picture 12" descr="\\192.168.1.166\Volume_1\ksfs-security\ksnas\Маркетинг\Дизайны\Alfa-doc\Телефон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993" y="6130603"/>
            <a:ext cx="366057" cy="36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\\192.168.1.166\Volume_1\ksfs-security\ksnas\Маркетинг\Дизайны\Alfa-doc\Почт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1" y="6092752"/>
            <a:ext cx="3937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511132" y="6092752"/>
            <a:ext cx="2670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alfa@keysystems.ru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50826" y="647700"/>
            <a:ext cx="86169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50826" y="238685"/>
            <a:ext cx="82073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80975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18097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180975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180975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180975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None/>
              <a:defRPr/>
            </a:pPr>
            <a:r>
              <a:rPr lang="ru-RU" altLang="ru-RU" sz="2400" cap="all" dirty="0" smtClean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начните работу</a:t>
            </a:r>
            <a:endParaRPr lang="ru-RU" altLang="ru-RU" sz="2400" cap="all" dirty="0" smtClean="0">
              <a:solidFill>
                <a:schemeClr val="accent6">
                  <a:lumMod val="75000"/>
                </a:schemeClr>
              </a:solidFill>
              <a:latin typeface="Segoe UI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 descr="C:\Users\tarasova\Desktop\буклет_альфа_док_к_печать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732" y="805124"/>
            <a:ext cx="6781136" cy="500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07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 txBox="1">
            <a:spLocks/>
          </p:cNvSpPr>
          <p:nvPr/>
        </p:nvSpPr>
        <p:spPr bwMode="auto">
          <a:xfrm>
            <a:off x="309563" y="2395538"/>
            <a:ext cx="8569325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80975" indent="-180975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cs typeface="Segoe UI" pitchFamily="34" charset="0"/>
              </a:rPr>
              <a:t>Спасибо за внимание!</a:t>
            </a:r>
          </a:p>
        </p:txBody>
      </p:sp>
      <p:pic>
        <p:nvPicPr>
          <p:cNvPr id="4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363" y="3434760"/>
            <a:ext cx="1873723" cy="35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250826" y="647700"/>
            <a:ext cx="86169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50825" y="845244"/>
            <a:ext cx="8616949" cy="51244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354013" indent="-354013" eaLnBrk="1" hangingPunct="1">
              <a:spcBef>
                <a:spcPts val="600"/>
              </a:spcBef>
              <a:spcAft>
                <a:spcPts val="12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ОБЕСПЕЧЕНИЕ ЕДИНОЙ ПОЛИТИКИ </a:t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ИНФОРМАЦИОННОЙ БЕЗОПАСНОСТИ </a:t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РЕГИОНЕ</a:t>
            </a:r>
          </a:p>
          <a:p>
            <a:pPr marL="354013" indent="-354013" eaLnBrk="1" hangingPunct="1">
              <a:spcBef>
                <a:spcPts val="600"/>
              </a:spcBef>
              <a:spcAft>
                <a:spcPts val="12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ОБЕСПЕЧЕНИЕ ЦЕНТРАЛИЗОВАННОГО </a:t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КОНТРОЛЯ </a:t>
            </a:r>
          </a:p>
          <a:p>
            <a:pPr marL="354013" indent="-354013" eaLnBrk="1" hangingPunct="1">
              <a:spcBef>
                <a:spcPts val="600"/>
              </a:spcBef>
              <a:spcAft>
                <a:spcPts val="12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ОБЕСПЕЧЕНИЕ ВЫПОЛНЕНИЯ </a:t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ТРЕБОВАНИЙ ЗАКОНОДАТЕЛЬСТВА </a:t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СФЕРЕ ИБ</a:t>
            </a:r>
          </a:p>
          <a:p>
            <a:pPr marL="354013" indent="-354013" eaLnBrk="1" hangingPunct="1">
              <a:spcBef>
                <a:spcPts val="600"/>
              </a:spcBef>
              <a:spcAft>
                <a:spcPts val="12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ПОВЫШЕНИЕ ЭФФЕКТИВНОСТИ </a:t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РАБОТЫ СПЕЦИАЛИСТОВ ПО ИБ</a:t>
            </a:r>
          </a:p>
          <a:p>
            <a:pPr marL="354013" indent="-354013" eaLnBrk="1" hangingPunct="1">
              <a:spcBef>
                <a:spcPts val="600"/>
              </a:spcBef>
              <a:spcAft>
                <a:spcPts val="12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ПОВЫШЕНИЕ ОБЩЕГО УРОВНЯ ЗНАНИЙ СПЕЦИАЛИСТОВ, </a:t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РАБОТАЮЩИХ С ЗАЩИЩАЕМОЙ ИНФОРМАЦИЕЙ, В ОБЛАСТИ ИБ</a:t>
            </a:r>
          </a:p>
          <a:p>
            <a:pPr marL="354013" lvl="0" indent="-354013" eaLnBrk="1" hangingPunct="1">
              <a:spcBef>
                <a:spcPts val="600"/>
              </a:spcBef>
              <a:spcAft>
                <a:spcPts val="12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ПОВЫШЕНИЕ ЭФФЕКТИВНОСТИ РАСХОДОВАНИЯ БЮДЖЕТНЫХ СРЕДСТВ </a:t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 МЕРОПРИЯТИЯ, СВЯЗАННЫЕ С ИБ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Прямоугольник 13"/>
          <p:cNvSpPr>
            <a:spLocks noChangeArrowheads="1"/>
          </p:cNvSpPr>
          <p:nvPr/>
        </p:nvSpPr>
        <p:spPr bwMode="auto">
          <a:xfrm>
            <a:off x="250826" y="238685"/>
            <a:ext cx="81005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80975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18097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180975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180975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180975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None/>
              <a:defRPr/>
            </a:pPr>
            <a:r>
              <a:rPr lang="ru-RU" altLang="ru-RU" sz="2400" cap="all" dirty="0" smtClean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САОМ ЗИ </a:t>
            </a:r>
            <a:r>
              <a:rPr lang="ru-RU" altLang="ru-RU" sz="2400" cap="all" dirty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РОСТОВСКОЙ ОБЛАСТИ. ЦЕЛИ Создания 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4638878" y="1083189"/>
            <a:ext cx="4277021" cy="3210217"/>
            <a:chOff x="466725" y="1157375"/>
            <a:chExt cx="8161526" cy="5462499"/>
          </a:xfrm>
        </p:grpSpPr>
        <p:pic>
          <p:nvPicPr>
            <p:cNvPr id="11" name="Picture 3" descr="\\ksbnas\Exchange\ksfs-security\ksnas\Маркетинг\Дизайны\Alfa-doc\Поп-ап\ноутбук3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617"/>
            <a:stretch/>
          </p:blipFill>
          <p:spPr bwMode="auto">
            <a:xfrm>
              <a:off x="466725" y="1157375"/>
              <a:ext cx="8161526" cy="5462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C:\Users\sormax\Pictures\Скрин1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20" r="9231"/>
            <a:stretch/>
          </p:blipFill>
          <p:spPr bwMode="auto">
            <a:xfrm>
              <a:off x="1524000" y="1419224"/>
              <a:ext cx="6067426" cy="3837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5670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12"/>
          <p:cNvSpPr txBox="1">
            <a:spLocks noChangeArrowheads="1"/>
          </p:cNvSpPr>
          <p:nvPr/>
        </p:nvSpPr>
        <p:spPr bwMode="auto">
          <a:xfrm>
            <a:off x="175729" y="1106227"/>
            <a:ext cx="2521434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cs typeface="Segoe UI" pitchFamily="34" charset="0"/>
              </a:rPr>
              <a:t>Серверная часть САОМ ЗИ </a:t>
            </a: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cs typeface="Segoe UI" pitchFamily="34" charset="0"/>
              </a:rPr>
              <a:t>в ЦОД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cs typeface="Segoe UI" pitchFamily="34" charset="0"/>
              </a:rPr>
              <a:t>Министерства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cs typeface="Segoe UI" pitchFamily="34" charset="0"/>
              </a:rPr>
              <a:t>информационных технологий и связи Ростовской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cs typeface="Segoe UI" pitchFamily="34" charset="0"/>
              </a:rPr>
              <a:t>области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1400" dirty="0" smtClean="0">
                <a:solidFill>
                  <a:srgbClr val="69A12B"/>
                </a:solidFill>
                <a:latin typeface="Segoe UI" pitchFamily="34" charset="0"/>
                <a:cs typeface="Segoe UI" pitchFamily="34" charset="0"/>
              </a:rPr>
              <a:t>Виртуализация: </a:t>
            </a:r>
            <a:r>
              <a:rPr lang="en-US" sz="1400" b="1" dirty="0" err="1" smtClean="0">
                <a:solidFill>
                  <a:srgbClr val="69A12B"/>
                </a:solidFill>
                <a:latin typeface="Segoe UI" pitchFamily="34" charset="0"/>
                <a:cs typeface="Segoe UI" pitchFamily="34" charset="0"/>
              </a:rPr>
              <a:t>Vmware</a:t>
            </a:r>
            <a:endParaRPr lang="ru-RU" sz="1400" dirty="0">
              <a:solidFill>
                <a:srgbClr val="69A12B"/>
              </a:solidFill>
              <a:latin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sz="1400" dirty="0" smtClean="0">
                <a:solidFill>
                  <a:srgbClr val="69A12B"/>
                </a:solidFill>
                <a:latin typeface="Segoe UI" pitchFamily="34" charset="0"/>
                <a:cs typeface="Segoe UI" pitchFamily="34" charset="0"/>
              </a:rPr>
              <a:t>ОС: </a:t>
            </a:r>
            <a:r>
              <a:rPr lang="en-US" sz="1400" b="1" dirty="0" err="1" smtClean="0">
                <a:solidFill>
                  <a:srgbClr val="69A12B"/>
                </a:solidFill>
                <a:latin typeface="Segoe UI" pitchFamily="34" charset="0"/>
                <a:cs typeface="Segoe UI" pitchFamily="34" charset="0"/>
              </a:rPr>
              <a:t>Debian</a:t>
            </a:r>
            <a:r>
              <a:rPr lang="ru-RU" sz="1400" dirty="0" smtClean="0">
                <a:solidFill>
                  <a:srgbClr val="69A12B"/>
                </a:solidFill>
                <a:latin typeface="Segoe UI" pitchFamily="34" charset="0"/>
                <a:cs typeface="Segoe UI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1400" dirty="0" smtClean="0">
                <a:solidFill>
                  <a:srgbClr val="69A12B"/>
                </a:solidFill>
                <a:latin typeface="Segoe UI" pitchFamily="34" charset="0"/>
                <a:cs typeface="Segoe UI" pitchFamily="34" charset="0"/>
              </a:rPr>
              <a:t>СУБД: </a:t>
            </a:r>
            <a:r>
              <a:rPr lang="en-US" sz="1400" b="1" dirty="0" smtClean="0">
                <a:solidFill>
                  <a:srgbClr val="69A12B"/>
                </a:solidFill>
                <a:latin typeface="Segoe UI" pitchFamily="34" charset="0"/>
                <a:cs typeface="Segoe UI" pitchFamily="34" charset="0"/>
              </a:rPr>
              <a:t>PostgreSQL</a:t>
            </a:r>
            <a:endParaRPr lang="ru-RU" sz="1400" b="1" dirty="0" smtClean="0">
              <a:solidFill>
                <a:srgbClr val="69A12B"/>
              </a:solidFill>
              <a:latin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sz="1400" dirty="0" smtClean="0">
                <a:solidFill>
                  <a:srgbClr val="69A12B"/>
                </a:solidFill>
                <a:latin typeface="Segoe UI" pitchFamily="34" charset="0"/>
                <a:cs typeface="Segoe UI" pitchFamily="34" charset="0"/>
              </a:rPr>
              <a:t>Прикладное ПО: </a:t>
            </a:r>
            <a:r>
              <a:rPr lang="ru-RU" sz="1400" b="1" dirty="0" smtClean="0">
                <a:solidFill>
                  <a:srgbClr val="69A12B"/>
                </a:solidFill>
                <a:latin typeface="Segoe UI" pitchFamily="34" charset="0"/>
                <a:cs typeface="Segoe UI" pitchFamily="34" charset="0"/>
              </a:rPr>
              <a:t>Платформа </a:t>
            </a:r>
            <a:r>
              <a:rPr lang="ru-RU" sz="1400" b="1" dirty="0">
                <a:solidFill>
                  <a:srgbClr val="69A12B"/>
                </a:solidFill>
                <a:latin typeface="Segoe UI" pitchFamily="34" charset="0"/>
                <a:cs typeface="Segoe UI" pitchFamily="34" charset="0"/>
              </a:rPr>
              <a:t>«АльфаДок</a:t>
            </a:r>
            <a:r>
              <a:rPr lang="ru-RU" sz="1400" b="1" dirty="0" smtClean="0">
                <a:solidFill>
                  <a:srgbClr val="69A12B"/>
                </a:solidFill>
                <a:latin typeface="Segoe UI" pitchFamily="34" charset="0"/>
                <a:cs typeface="Segoe UI" pitchFamily="34" charset="0"/>
              </a:rPr>
              <a:t>»</a:t>
            </a:r>
            <a:endParaRPr lang="ru-RU" sz="1400" b="1" dirty="0">
              <a:solidFill>
                <a:srgbClr val="69A12B"/>
              </a:solidFill>
              <a:latin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sz="1400" dirty="0">
              <a:solidFill>
                <a:srgbClr val="69A12B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915633"/>
            <a:ext cx="307031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cs typeface="Segoe UI" pitchFamily="34" charset="0"/>
              </a:rPr>
              <a:t>Клиентская </a:t>
            </a:r>
            <a:r>
              <a:rPr lang="ru-RU" alt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cs typeface="Segoe UI" pitchFamily="34" charset="0"/>
              </a:rPr>
              <a:t>часть САОМ ЗИ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cs typeface="Segoe UI" pitchFamily="34" charset="0"/>
              </a:rPr>
              <a:t>Интернет-браузер </a:t>
            </a:r>
            <a:r>
              <a:rPr lang="en-US" sz="1400" b="1" dirty="0" smtClean="0">
                <a:solidFill>
                  <a:srgbClr val="69A12B"/>
                </a:solidFill>
                <a:latin typeface="Segoe UI" pitchFamily="34" charset="0"/>
                <a:cs typeface="Segoe UI" pitchFamily="34" charset="0"/>
              </a:rPr>
              <a:t>IE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cs typeface="Segoe UI" pitchFamily="34" charset="0"/>
              </a:rPr>
              <a:t> (9.0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cs typeface="Segoe UI" pitchFamily="34" charset="0"/>
              </a:rPr>
              <a:t>+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cs typeface="Segoe UI" pitchFamily="34" charset="0"/>
              </a:rPr>
              <a:t>)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cs typeface="Segoe UI" pitchFamily="34" charset="0"/>
              </a:rPr>
              <a:t>, </a:t>
            </a:r>
            <a:r>
              <a:rPr lang="ru-RU" sz="1400" b="1" dirty="0" err="1" smtClean="0">
                <a:solidFill>
                  <a:srgbClr val="69A12B"/>
                </a:solidFill>
                <a:latin typeface="Segoe UI" pitchFamily="34" charset="0"/>
                <a:cs typeface="Segoe UI" pitchFamily="34" charset="0"/>
              </a:rPr>
              <a:t>Mozilla</a:t>
            </a:r>
            <a:r>
              <a:rPr lang="ru-RU" sz="1400" b="1" dirty="0" smtClean="0">
                <a:solidFill>
                  <a:srgbClr val="69A12B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1400" b="1" dirty="0" err="1">
                <a:solidFill>
                  <a:srgbClr val="69A12B"/>
                </a:solidFill>
                <a:latin typeface="Segoe UI" pitchFamily="34" charset="0"/>
                <a:cs typeface="Segoe UI" pitchFamily="34" charset="0"/>
              </a:rPr>
              <a:t>Firefox</a:t>
            </a:r>
            <a:r>
              <a:rPr lang="ru-RU" sz="1400" b="1" dirty="0">
                <a:solidFill>
                  <a:srgbClr val="69A12B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cs typeface="Segoe UI" pitchFamily="34" charset="0"/>
              </a:rPr>
              <a:t>(47.0+), </a:t>
            </a:r>
            <a:r>
              <a:rPr lang="ru-RU" sz="1400" b="1" dirty="0" err="1">
                <a:solidFill>
                  <a:srgbClr val="69A12B"/>
                </a:solidFill>
                <a:latin typeface="Segoe UI" pitchFamily="34" charset="0"/>
                <a:cs typeface="Segoe UI" pitchFamily="34" charset="0"/>
              </a:rPr>
              <a:t>Google</a:t>
            </a:r>
            <a:r>
              <a:rPr lang="ru-RU" sz="1400" b="1" dirty="0">
                <a:solidFill>
                  <a:srgbClr val="69A12B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1400" b="1" dirty="0" err="1">
                <a:solidFill>
                  <a:srgbClr val="69A12B"/>
                </a:solidFill>
                <a:latin typeface="Segoe UI" pitchFamily="34" charset="0"/>
                <a:cs typeface="Segoe UI" pitchFamily="34" charset="0"/>
              </a:rPr>
              <a:t>Chrome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cs typeface="Segoe UI" pitchFamily="34" charset="0"/>
              </a:rPr>
              <a:t>(51.0+), </a:t>
            </a:r>
            <a:r>
              <a:rPr lang="ru-RU" sz="1400" b="1" dirty="0" err="1">
                <a:solidFill>
                  <a:srgbClr val="69A12B"/>
                </a:solidFill>
                <a:latin typeface="Segoe UI" pitchFamily="34" charset="0"/>
                <a:cs typeface="Segoe UI" pitchFamily="34" charset="0"/>
              </a:rPr>
              <a:t>Яндекс.Браузер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cs typeface="Segoe UI" pitchFamily="34" charset="0"/>
              </a:rPr>
              <a:t>, </a:t>
            </a:r>
            <a:r>
              <a:rPr lang="ru-RU" sz="1400" b="1" dirty="0" err="1">
                <a:solidFill>
                  <a:srgbClr val="69A12B"/>
                </a:solidFill>
                <a:latin typeface="Segoe UI" pitchFamily="34" charset="0"/>
                <a:cs typeface="Segoe UI" pitchFamily="34" charset="0"/>
              </a:rPr>
              <a:t>Opera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cs typeface="Segoe UI" pitchFamily="34" charset="0"/>
              </a:rPr>
              <a:t> (38.0+), </a:t>
            </a:r>
            <a:r>
              <a:rPr lang="ru-RU" sz="1400" b="1" dirty="0" err="1">
                <a:solidFill>
                  <a:srgbClr val="69A12B"/>
                </a:solidFill>
                <a:latin typeface="Segoe UI" pitchFamily="34" charset="0"/>
                <a:cs typeface="Segoe UI" pitchFamily="34" charset="0"/>
              </a:rPr>
              <a:t>Apple</a:t>
            </a:r>
            <a:r>
              <a:rPr lang="ru-RU" sz="1400" b="1" dirty="0">
                <a:solidFill>
                  <a:srgbClr val="69A12B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1400" b="1" dirty="0" err="1">
                <a:solidFill>
                  <a:srgbClr val="69A12B"/>
                </a:solidFill>
                <a:latin typeface="Segoe UI" pitchFamily="34" charset="0"/>
                <a:cs typeface="Segoe UI" pitchFamily="34" charset="0"/>
              </a:rPr>
              <a:t>Safari</a:t>
            </a:r>
            <a:r>
              <a:rPr lang="ru-RU" sz="1400" b="1" dirty="0">
                <a:solidFill>
                  <a:srgbClr val="69A12B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cs typeface="Segoe UI" pitchFamily="34" charset="0"/>
              </a:rPr>
              <a:t>(5.1+)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cs typeface="Segoe UI" pitchFamily="34" charset="0"/>
              </a:rPr>
              <a:t> 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2772888" y="1340768"/>
            <a:ext cx="6237762" cy="4536504"/>
            <a:chOff x="2772888" y="1340768"/>
            <a:chExt cx="6237762" cy="4536504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49822" y="2975754"/>
              <a:ext cx="4662081" cy="1317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" name="Группа 1"/>
            <p:cNvGrpSpPr/>
            <p:nvPr/>
          </p:nvGrpSpPr>
          <p:grpSpPr>
            <a:xfrm>
              <a:off x="3297582" y="5169386"/>
              <a:ext cx="4438210" cy="707886"/>
              <a:chOff x="3459507" y="5145940"/>
              <a:chExt cx="4438210" cy="707886"/>
            </a:xfrm>
          </p:grpSpPr>
          <p:sp>
            <p:nvSpPr>
              <p:cNvPr id="13341" name="TextBox 12"/>
              <p:cNvSpPr txBox="1">
                <a:spLocks noChangeArrowheads="1"/>
              </p:cNvSpPr>
              <p:nvPr/>
            </p:nvSpPr>
            <p:spPr bwMode="auto">
              <a:xfrm>
                <a:off x="4174532" y="5259875"/>
                <a:ext cx="3723185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ru-RU" altLang="ru-RU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itchFamily="34" charset="0"/>
                    <a:cs typeface="Segoe UI" pitchFamily="34" charset="0"/>
                  </a:rPr>
                  <a:t>органа государственной власти и местного самоуправления Ростовской области</a:t>
                </a:r>
                <a:endParaRPr lang="ru-RU" alt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8" name="TextBox 12"/>
              <p:cNvSpPr txBox="1">
                <a:spLocks noChangeArrowheads="1"/>
              </p:cNvSpPr>
              <p:nvPr/>
            </p:nvSpPr>
            <p:spPr bwMode="auto">
              <a:xfrm>
                <a:off x="3459507" y="5145940"/>
                <a:ext cx="875939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ru-RU" altLang="ru-RU" sz="4000" b="1" dirty="0" smtClean="0">
                    <a:solidFill>
                      <a:schemeClr val="accent6">
                        <a:lumMod val="75000"/>
                      </a:schemeClr>
                    </a:solidFill>
                    <a:latin typeface="Segoe UI" pitchFamily="34" charset="0"/>
                    <a:cs typeface="Segoe UI" pitchFamily="34" charset="0"/>
                  </a:rPr>
                  <a:t>54</a:t>
                </a:r>
                <a:endParaRPr lang="ru-RU" altLang="ru-RU" sz="1100" b="1" dirty="0">
                  <a:solidFill>
                    <a:schemeClr val="accent6">
                      <a:lumMod val="75000"/>
                    </a:schemeClr>
                  </a:solidFill>
                  <a:latin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3846680" y="4260651"/>
              <a:ext cx="1013352" cy="832541"/>
              <a:chOff x="3846680" y="4260651"/>
              <a:chExt cx="1013352" cy="832541"/>
            </a:xfrm>
          </p:grpSpPr>
          <p:pic>
            <p:nvPicPr>
              <p:cNvPr id="8" name="Picture 4" descr="F:\работа\КСБ\КСБ\разное\Презентации\19.09.2017 Сорокин\материалы\b1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4184" y="4487344"/>
                <a:ext cx="605848" cy="6058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846680" y="4260651"/>
                <a:ext cx="710428" cy="5579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0" name="Прямоугольник 39"/>
            <p:cNvSpPr/>
            <p:nvPr/>
          </p:nvSpPr>
          <p:spPr>
            <a:xfrm>
              <a:off x="6468274" y="2290835"/>
              <a:ext cx="2542376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itchFamily="34" charset="0"/>
                  <a:cs typeface="Segoe UI" pitchFamily="34" charset="0"/>
                </a:rPr>
                <a:t>Служба информационной </a:t>
              </a:r>
              <a:br>
                <a:rPr lang="ru-RU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itchFamily="34" charset="0"/>
                  <a:cs typeface="Segoe UI" pitchFamily="34" charset="0"/>
                </a:rPr>
              </a:br>
              <a:r>
                <a:rPr lang="ru-RU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itchFamily="34" charset="0"/>
                  <a:cs typeface="Segoe UI" pitchFamily="34" charset="0"/>
                </a:rPr>
                <a:t>и технической поддержки</a:t>
              </a:r>
            </a:p>
            <a:p>
              <a:pPr algn="ctr"/>
              <a:r>
                <a:rPr lang="ru-RU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itchFamily="34" charset="0"/>
                  <a:cs typeface="Segoe UI" pitchFamily="34" charset="0"/>
                </a:rPr>
                <a:t>ООО «КСБ-СОФТ»</a:t>
              </a:r>
              <a:endPara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779912" y="3068960"/>
              <a:ext cx="33134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rgbClr val="69A12B"/>
                  </a:solidFill>
                  <a:latin typeface="Segoe UI" pitchFamily="34" charset="0"/>
                  <a:cs typeface="Segoe UI" pitchFamily="34" charset="0"/>
                </a:rPr>
                <a:t>Защищенная </a:t>
              </a:r>
              <a:r>
                <a:rPr lang="ru-RU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itchFamily="34" charset="0"/>
                  <a:cs typeface="Segoe UI" pitchFamily="34" charset="0"/>
                </a:rPr>
                <a:t>Корпоративная 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itchFamily="34" charset="0"/>
                  <a:cs typeface="Segoe UI" pitchFamily="34" charset="0"/>
                </a:rPr>
                <a:t>сеть телекоммуникационной </a:t>
              </a:r>
              <a:r>
                <a:rPr lang="ru-RU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itchFamily="34" charset="0"/>
                  <a:cs typeface="Segoe UI" pitchFamily="34" charset="0"/>
                </a:rPr>
                <a:t>связи (КСТС)</a:t>
              </a:r>
              <a:endPara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cs typeface="Segoe UI" pitchFamily="34" charset="0"/>
              </a:endParaRPr>
            </a:p>
          </p:txBody>
        </p:sp>
        <p:pic>
          <p:nvPicPr>
            <p:cNvPr id="42" name="Picture 7" descr="http://www.master-profi.dp.ua/wp-content/uploads/2015/10/oc_support_icon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561" y="1340768"/>
              <a:ext cx="905037" cy="9689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3975326" y="1817283"/>
              <a:ext cx="77617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err="1" smtClean="0">
                  <a:solidFill>
                    <a:srgbClr val="69A12B"/>
                  </a:solidFill>
                  <a:latin typeface="Segoe UI" pitchFamily="34" charset="0"/>
                  <a:cs typeface="Segoe UI" pitchFamily="34" charset="0"/>
                </a:rPr>
                <a:t>ViPNet</a:t>
              </a:r>
              <a:endParaRPr lang="ru-RU" sz="1400" b="1" dirty="0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6386470" y="1715643"/>
              <a:ext cx="73129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 err="1" smtClean="0">
                  <a:solidFill>
                    <a:srgbClr val="69A12B"/>
                  </a:solidFill>
                  <a:latin typeface="Segoe UI" pitchFamily="34" charset="0"/>
                  <a:cs typeface="Segoe UI" pitchFamily="34" charset="0"/>
                </a:rPr>
                <a:t>ViPNet</a:t>
              </a:r>
              <a:r>
                <a:rPr lang="ru-RU" sz="1200" b="1" dirty="0" smtClean="0">
                  <a:solidFill>
                    <a:srgbClr val="69A12B"/>
                  </a:solidFill>
                  <a:latin typeface="Segoe UI" pitchFamily="34" charset="0"/>
                  <a:cs typeface="Segoe UI" pitchFamily="34" charset="0"/>
                </a:rPr>
                <a:t> </a:t>
              </a:r>
              <a:endParaRPr lang="en-US" sz="1200" b="1" dirty="0" smtClean="0">
                <a:solidFill>
                  <a:srgbClr val="69A12B"/>
                </a:solidFill>
                <a:latin typeface="Segoe UI" pitchFamily="34" charset="0"/>
                <a:cs typeface="Segoe UI" pitchFamily="34" charset="0"/>
              </a:endParaRPr>
            </a:p>
            <a:p>
              <a:pPr algn="ctr"/>
              <a:r>
                <a:rPr lang="en-US" sz="1200" b="1" dirty="0" smtClean="0">
                  <a:solidFill>
                    <a:srgbClr val="69A12B"/>
                  </a:solidFill>
                  <a:latin typeface="Segoe UI" pitchFamily="34" charset="0"/>
                  <a:cs typeface="Segoe UI" pitchFamily="34" charset="0"/>
                </a:rPr>
                <a:t>Client</a:t>
              </a:r>
              <a:endParaRPr lang="ru-RU" sz="1200" b="1" dirty="0">
                <a:solidFill>
                  <a:srgbClr val="69A12B"/>
                </a:solidFill>
              </a:endParaRPr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4994114" y="4260651"/>
              <a:ext cx="1090054" cy="832541"/>
              <a:chOff x="4994114" y="4260651"/>
              <a:chExt cx="1090054" cy="832541"/>
            </a:xfrm>
          </p:grpSpPr>
          <p:pic>
            <p:nvPicPr>
              <p:cNvPr id="7" name="Picture 3" descr="F:\работа\КСБ\КСБ\разное\Презентации\19.09.2017 Сорокин\материалы\b2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2426" y="4441450"/>
                <a:ext cx="651742" cy="6517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994114" y="4260651"/>
                <a:ext cx="710428" cy="5579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" name="Группа 8"/>
            <p:cNvGrpSpPr/>
            <p:nvPr/>
          </p:nvGrpSpPr>
          <p:grpSpPr>
            <a:xfrm>
              <a:off x="6152418" y="4221088"/>
              <a:ext cx="1138665" cy="864096"/>
              <a:chOff x="6152418" y="4221088"/>
              <a:chExt cx="1138665" cy="864096"/>
            </a:xfrm>
          </p:grpSpPr>
          <p:pic>
            <p:nvPicPr>
              <p:cNvPr id="3" name="Picture 2" descr="F:\работа\КСБ\КСБ\разное\Презентации\19.09.2017 Сорокин\материалы\b3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825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8224" y="4382325"/>
                <a:ext cx="702859" cy="7028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152418" y="4221088"/>
                <a:ext cx="710428" cy="5579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45008" y="1717354"/>
              <a:ext cx="710428" cy="557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F:\работа\КСБ\КСБ\разное\Презентации\19.09.2017 Сорокин\материалы\serv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7582" y="1414724"/>
              <a:ext cx="686658" cy="142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F:\работа\КСБ\КСБ\разное\Презентации\19.09.2017 Сорокин\материалы\cloud alfadoc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2888" y="2387468"/>
              <a:ext cx="1007024" cy="616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Прямоугольник 13"/>
          <p:cNvSpPr>
            <a:spLocks noChangeArrowheads="1"/>
          </p:cNvSpPr>
          <p:nvPr/>
        </p:nvSpPr>
        <p:spPr bwMode="auto">
          <a:xfrm>
            <a:off x="250826" y="238685"/>
            <a:ext cx="76862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80975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18097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180975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180975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180975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cap="all" dirty="0" smtClean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СХЕМА РАБОТЫ САОМ ЗИ РОСТОВСКОЙ ОБЛАСТИ</a:t>
            </a:r>
            <a:endParaRPr lang="ru-RU" altLang="ru-RU" sz="2400" cap="all" dirty="0">
              <a:solidFill>
                <a:schemeClr val="accent1">
                  <a:lumMod val="75000"/>
                </a:schemeClr>
              </a:solidFill>
              <a:latin typeface="Segoe UI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250826" y="647700"/>
            <a:ext cx="86169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99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74749" y="895050"/>
            <a:ext cx="495301" cy="500298"/>
          </a:xfrm>
          <a:prstGeom prst="ellipse">
            <a:avLst/>
          </a:prstGeom>
          <a:solidFill>
            <a:srgbClr val="92D050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9" name="Овал 8"/>
          <p:cNvSpPr/>
          <p:nvPr/>
        </p:nvSpPr>
        <p:spPr>
          <a:xfrm>
            <a:off x="474748" y="2236857"/>
            <a:ext cx="495301" cy="500298"/>
          </a:xfrm>
          <a:prstGeom prst="ellipse">
            <a:avLst/>
          </a:prstGeom>
          <a:solidFill>
            <a:srgbClr val="92D050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0" name="Овал 9"/>
          <p:cNvSpPr/>
          <p:nvPr/>
        </p:nvSpPr>
        <p:spPr>
          <a:xfrm>
            <a:off x="474748" y="3211111"/>
            <a:ext cx="495301" cy="500298"/>
          </a:xfrm>
          <a:prstGeom prst="ellipse">
            <a:avLst/>
          </a:prstGeom>
          <a:solidFill>
            <a:srgbClr val="92D050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1" name="Овал 10"/>
          <p:cNvSpPr/>
          <p:nvPr/>
        </p:nvSpPr>
        <p:spPr>
          <a:xfrm>
            <a:off x="474749" y="4559543"/>
            <a:ext cx="495301" cy="500298"/>
          </a:xfrm>
          <a:prstGeom prst="ellipse">
            <a:avLst/>
          </a:prstGeom>
          <a:solidFill>
            <a:srgbClr val="92D050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50826" y="238685"/>
            <a:ext cx="82073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80975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18097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180975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180975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180975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None/>
              <a:defRPr/>
            </a:pPr>
            <a:r>
              <a:rPr lang="ru-RU" altLang="ru-RU" sz="2400" cap="all" dirty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САОМ ЗИ РОСТОВСКОЙ ОБЛАСТИ. ЭТАПЫ </a:t>
            </a:r>
            <a:r>
              <a:rPr lang="ru-RU" altLang="ru-RU" sz="2400" cap="all" dirty="0" smtClean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СОЗДАНИЯ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50826" y="647700"/>
            <a:ext cx="86169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4"/>
          <p:cNvSpPr>
            <a:spLocks noChangeArrowheads="1"/>
          </p:cNvSpPr>
          <p:nvPr/>
        </p:nvSpPr>
        <p:spPr bwMode="auto">
          <a:xfrm>
            <a:off x="1106906" y="923542"/>
            <a:ext cx="7862558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180975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18097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defTabSz="180975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180975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180975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lvl="2" eaLnBrk="1" hangingPunct="1">
              <a:spcBef>
                <a:spcPts val="2400"/>
              </a:spcBef>
              <a:spcAft>
                <a:spcPts val="0"/>
              </a:spcAft>
              <a:buClr>
                <a:srgbClr val="0070C0"/>
              </a:buClr>
              <a:buSzPct val="120000"/>
              <a:buFontTx/>
              <a:buNone/>
            </a:pPr>
            <a:r>
              <a:rPr lang="ru-RU" altLang="ru-RU" sz="2300" dirty="0" smtClean="0">
                <a:solidFill>
                  <a:srgbClr val="69A12B"/>
                </a:solidFill>
                <a:latin typeface="Segoe UI" pitchFamily="34" charset="0"/>
                <a:cs typeface="Segoe UI" pitchFamily="34" charset="0"/>
              </a:rPr>
              <a:t>СОЗДАНИЕ ЗАЩИЩЕННОГО КАНАЛА СВЯЗИ</a:t>
            </a:r>
            <a:r>
              <a:rPr lang="ru-RU" altLang="ru-RU" sz="2300" dirty="0" smtClean="0">
                <a:solidFill>
                  <a:schemeClr val="accent6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altLang="ru-RU" sz="2300" b="1" dirty="0" smtClean="0">
                <a:solidFill>
                  <a:schemeClr val="accent6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/>
            </a:r>
            <a:br>
              <a:rPr lang="ru-RU" altLang="ru-RU" sz="2300" b="1" dirty="0" smtClean="0">
                <a:solidFill>
                  <a:schemeClr val="accent6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</a:br>
            <a:r>
              <a:rPr lang="ru-RU" altLang="ru-RU" sz="2300" dirty="0" smtClean="0">
                <a:latin typeface="Segoe UI" pitchFamily="34" charset="0"/>
                <a:cs typeface="Segoe UI" pitchFamily="34" charset="0"/>
              </a:rPr>
              <a:t>для проведения работ по установке, настройке </a:t>
            </a:r>
            <a:br>
              <a:rPr lang="ru-RU" altLang="ru-RU" sz="2300" dirty="0" smtClean="0">
                <a:latin typeface="Segoe UI" pitchFamily="34" charset="0"/>
                <a:cs typeface="Segoe UI" pitchFamily="34" charset="0"/>
              </a:rPr>
            </a:br>
            <a:r>
              <a:rPr lang="ru-RU" altLang="ru-RU" sz="2300" dirty="0" smtClean="0">
                <a:latin typeface="Segoe UI" pitchFamily="34" charset="0"/>
                <a:cs typeface="Segoe UI" pitchFamily="34" charset="0"/>
              </a:rPr>
              <a:t>и техническому сопровождению САОМ ЗИ</a:t>
            </a:r>
          </a:p>
          <a:p>
            <a:pPr marL="0" lvl="2" eaLnBrk="1" hangingPunct="1">
              <a:spcBef>
                <a:spcPts val="2200"/>
              </a:spcBef>
              <a:spcAft>
                <a:spcPts val="0"/>
              </a:spcAft>
              <a:buClr>
                <a:srgbClr val="0070C0"/>
              </a:buClr>
              <a:buSzPct val="120000"/>
              <a:buNone/>
            </a:pPr>
            <a:r>
              <a:rPr lang="ru-RU" altLang="ru-RU" sz="2300" dirty="0" smtClean="0">
                <a:solidFill>
                  <a:srgbClr val="69A12B"/>
                </a:solidFill>
                <a:latin typeface="Segoe UI" pitchFamily="34" charset="0"/>
                <a:cs typeface="Segoe UI" pitchFamily="34" charset="0"/>
              </a:rPr>
              <a:t>УСТАНОВКА И НАСТРОЙКА ПЛАТФОРМЫ «АЛЬФАДОК» </a:t>
            </a:r>
            <a:r>
              <a:rPr lang="ru-RU" altLang="ru-RU" sz="2300" dirty="0" smtClean="0">
                <a:latin typeface="Segoe UI" pitchFamily="34" charset="0"/>
                <a:cs typeface="Segoe UI" pitchFamily="34" charset="0"/>
              </a:rPr>
              <a:t>на серверах Заказчика</a:t>
            </a:r>
            <a:endParaRPr lang="ru-RU" altLang="ru-RU" sz="2300" dirty="0">
              <a:latin typeface="Segoe UI" pitchFamily="34" charset="0"/>
              <a:cs typeface="Segoe UI" pitchFamily="34" charset="0"/>
            </a:endParaRPr>
          </a:p>
          <a:p>
            <a:pPr marL="0" lvl="2" eaLnBrk="1" hangingPunct="1">
              <a:spcBef>
                <a:spcPts val="2200"/>
              </a:spcBef>
              <a:spcAft>
                <a:spcPts val="0"/>
              </a:spcAft>
              <a:buClr>
                <a:srgbClr val="0070C0"/>
              </a:buClr>
              <a:buSzPct val="120000"/>
              <a:buFontTx/>
              <a:buNone/>
            </a:pPr>
            <a:r>
              <a:rPr lang="ru-RU" altLang="ru-RU" sz="2300" dirty="0">
                <a:solidFill>
                  <a:srgbClr val="69A12B"/>
                </a:solidFill>
                <a:latin typeface="Segoe UI" pitchFamily="34" charset="0"/>
                <a:cs typeface="Segoe UI" pitchFamily="34" charset="0"/>
              </a:rPr>
              <a:t>ЭКСПЕРТНЫЙ АУДИТ </a:t>
            </a:r>
            <a:r>
              <a:rPr lang="ru-RU" altLang="ru-RU" sz="2300" dirty="0" smtClean="0">
                <a:latin typeface="Segoe UI" pitchFamily="34" charset="0"/>
                <a:cs typeface="Segoe UI" pitchFamily="34" charset="0"/>
              </a:rPr>
              <a:t>информационных </a:t>
            </a:r>
            <a:r>
              <a:rPr lang="ru-RU" altLang="ru-RU" sz="2300" dirty="0">
                <a:latin typeface="Segoe UI" pitchFamily="34" charset="0"/>
                <a:cs typeface="Segoe UI" pitchFamily="34" charset="0"/>
              </a:rPr>
              <a:t>систем Заказчика, </a:t>
            </a:r>
            <a:r>
              <a:rPr lang="ru-RU" altLang="ru-RU" sz="2300" dirty="0" smtClean="0">
                <a:latin typeface="Segoe UI" pitchFamily="34" charset="0"/>
                <a:cs typeface="Segoe UI" pitchFamily="34" charset="0"/>
              </a:rPr>
              <a:t>разработка документации </a:t>
            </a:r>
            <a:r>
              <a:rPr lang="ru-RU" altLang="ru-RU" sz="2300" dirty="0">
                <a:latin typeface="Segoe UI" pitchFamily="34" charset="0"/>
                <a:cs typeface="Segoe UI" pitchFamily="34" charset="0"/>
              </a:rPr>
              <a:t>по </a:t>
            </a:r>
            <a:r>
              <a:rPr lang="ru-RU" altLang="ru-RU" sz="2300" dirty="0" smtClean="0">
                <a:latin typeface="Segoe UI" pitchFamily="34" charset="0"/>
                <a:cs typeface="Segoe UI" pitchFamily="34" charset="0"/>
              </a:rPr>
              <a:t>защите ПДн </a:t>
            </a:r>
            <a:r>
              <a:rPr lang="en-US" altLang="ru-RU" sz="2300" dirty="0" smtClean="0">
                <a:latin typeface="Segoe UI" pitchFamily="34" charset="0"/>
                <a:cs typeface="Segoe UI" pitchFamily="34" charset="0"/>
              </a:rPr>
              <a:t/>
            </a:r>
            <a:br>
              <a:rPr lang="en-US" altLang="ru-RU" sz="2300" dirty="0" smtClean="0">
                <a:latin typeface="Segoe UI" pitchFamily="34" charset="0"/>
                <a:cs typeface="Segoe UI" pitchFamily="34" charset="0"/>
              </a:rPr>
            </a:br>
            <a:r>
              <a:rPr lang="ru-RU" altLang="ru-RU" sz="2300" dirty="0" smtClean="0">
                <a:latin typeface="Segoe UI" pitchFamily="34" charset="0"/>
                <a:cs typeface="Segoe UI" pitchFamily="34" charset="0"/>
              </a:rPr>
              <a:t>и информации в ГИС </a:t>
            </a:r>
          </a:p>
          <a:p>
            <a:pPr marL="0" lvl="2" eaLnBrk="1" hangingPunct="1">
              <a:spcBef>
                <a:spcPts val="2200"/>
              </a:spcBef>
              <a:spcAft>
                <a:spcPts val="0"/>
              </a:spcAft>
              <a:buClr>
                <a:srgbClr val="0070C0"/>
              </a:buClr>
              <a:buSzPct val="120000"/>
              <a:buFontTx/>
              <a:buNone/>
            </a:pPr>
            <a:r>
              <a:rPr lang="ru-RU" altLang="ru-RU" sz="2300" dirty="0" smtClean="0">
                <a:solidFill>
                  <a:srgbClr val="69A12B"/>
                </a:solidFill>
                <a:latin typeface="Segoe UI" pitchFamily="34" charset="0"/>
                <a:cs typeface="Segoe UI" pitchFamily="34" charset="0"/>
              </a:rPr>
              <a:t>ПРОВЕДЕНИЕ </a:t>
            </a:r>
            <a:r>
              <a:rPr lang="ru-RU" altLang="ru-RU" sz="2300" dirty="0">
                <a:solidFill>
                  <a:srgbClr val="69A12B"/>
                </a:solidFill>
                <a:latin typeface="Segoe UI" pitchFamily="34" charset="0"/>
                <a:cs typeface="Segoe UI" pitchFamily="34" charset="0"/>
              </a:rPr>
              <a:t>ОБУЧАЮЩЕГО ВЕБИНАРА </a:t>
            </a:r>
            <a:r>
              <a:rPr lang="en-US" altLang="ru-RU" sz="2300" dirty="0" smtClean="0">
                <a:solidFill>
                  <a:srgbClr val="69A12B"/>
                </a:solidFill>
                <a:latin typeface="Segoe UI" pitchFamily="34" charset="0"/>
                <a:cs typeface="Segoe UI" pitchFamily="34" charset="0"/>
              </a:rPr>
              <a:t/>
            </a:r>
            <a:br>
              <a:rPr lang="en-US" altLang="ru-RU" sz="2300" dirty="0" smtClean="0">
                <a:solidFill>
                  <a:srgbClr val="69A12B"/>
                </a:solidFill>
                <a:latin typeface="Segoe UI" pitchFamily="34" charset="0"/>
                <a:cs typeface="Segoe UI" pitchFamily="34" charset="0"/>
              </a:rPr>
            </a:br>
            <a:r>
              <a:rPr lang="ru-RU" altLang="ru-RU" sz="2300" dirty="0" smtClean="0">
                <a:latin typeface="Segoe UI" pitchFamily="34" charset="0"/>
                <a:cs typeface="Segoe UI" pitchFamily="34" charset="0"/>
              </a:rPr>
              <a:t>по </a:t>
            </a:r>
            <a:r>
              <a:rPr lang="ru-RU" altLang="ru-RU" sz="2300" dirty="0">
                <a:latin typeface="Segoe UI" pitchFamily="34" charset="0"/>
                <a:cs typeface="Segoe UI" pitchFamily="34" charset="0"/>
              </a:rPr>
              <a:t>эксплуатации </a:t>
            </a:r>
            <a:r>
              <a:rPr lang="ru-RU" altLang="ru-RU" sz="2300" dirty="0" smtClean="0">
                <a:latin typeface="Segoe UI" pitchFamily="34" charset="0"/>
                <a:cs typeface="Segoe UI" pitchFamily="34" charset="0"/>
              </a:rPr>
              <a:t>САОМ ЗИ </a:t>
            </a:r>
            <a:r>
              <a:rPr lang="ru-RU" altLang="ru-RU" sz="2300" dirty="0">
                <a:latin typeface="Segoe UI" pitchFamily="34" charset="0"/>
                <a:cs typeface="Segoe UI" pitchFamily="34" charset="0"/>
              </a:rPr>
              <a:t>для </a:t>
            </a:r>
            <a:r>
              <a:rPr lang="ru-RU" altLang="ru-RU" sz="2300" dirty="0" smtClean="0">
                <a:latin typeface="Segoe UI" pitchFamily="34" charset="0"/>
                <a:cs typeface="Segoe UI" pitchFamily="34" charset="0"/>
              </a:rPr>
              <a:t>специалистов </a:t>
            </a:r>
            <a:r>
              <a:rPr lang="en-US" altLang="ru-RU" sz="2300" dirty="0" smtClean="0">
                <a:latin typeface="Segoe UI" pitchFamily="34" charset="0"/>
                <a:cs typeface="Segoe UI" pitchFamily="34" charset="0"/>
              </a:rPr>
              <a:t/>
            </a:r>
            <a:br>
              <a:rPr lang="en-US" altLang="ru-RU" sz="2300" dirty="0" smtClean="0">
                <a:latin typeface="Segoe UI" pitchFamily="34" charset="0"/>
                <a:cs typeface="Segoe UI" pitchFamily="34" charset="0"/>
              </a:rPr>
            </a:br>
            <a:r>
              <a:rPr lang="ru-RU" altLang="ru-RU" sz="2300" dirty="0" smtClean="0">
                <a:latin typeface="Segoe UI" pitchFamily="34" charset="0"/>
                <a:cs typeface="Segoe UI" pitchFamily="34" charset="0"/>
              </a:rPr>
              <a:t>организаций-участников проекта</a:t>
            </a:r>
          </a:p>
          <a:p>
            <a:pPr marL="0" lvl="2" eaLnBrk="1" hangingPunct="1">
              <a:spcBef>
                <a:spcPts val="2200"/>
              </a:spcBef>
              <a:spcAft>
                <a:spcPts val="0"/>
              </a:spcAft>
              <a:buClr>
                <a:srgbClr val="0070C0"/>
              </a:buClr>
              <a:buSzPct val="120000"/>
              <a:buFontTx/>
              <a:buNone/>
            </a:pPr>
            <a:r>
              <a:rPr lang="ru-RU" altLang="ru-RU" sz="2300" dirty="0" smtClean="0">
                <a:solidFill>
                  <a:srgbClr val="69A12B"/>
                </a:solidFill>
                <a:latin typeface="Segoe UI" pitchFamily="34" charset="0"/>
                <a:cs typeface="Segoe UI" pitchFamily="34" charset="0"/>
              </a:rPr>
              <a:t>ПОДКЛЮЧЕНИЕ К САОМ ЗИ </a:t>
            </a:r>
            <a:r>
              <a:rPr lang="ru-RU" altLang="ru-RU" sz="2300" dirty="0" smtClean="0">
                <a:latin typeface="Segoe UI" pitchFamily="34" charset="0"/>
                <a:cs typeface="Segoe UI" pitchFamily="34" charset="0"/>
              </a:rPr>
              <a:t>всех участников проекта</a:t>
            </a:r>
            <a:endParaRPr lang="ru-RU" altLang="ru-RU" sz="23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74749" y="5875923"/>
            <a:ext cx="495301" cy="500298"/>
          </a:xfrm>
          <a:prstGeom prst="ellipse">
            <a:avLst/>
          </a:prstGeom>
          <a:solidFill>
            <a:srgbClr val="92D050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5869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1038224" y="1018675"/>
            <a:ext cx="7419975" cy="127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ts val="2400"/>
              </a:spcBef>
              <a:buClr>
                <a:srgbClr val="0070C0"/>
              </a:buClr>
              <a:buSzPct val="150000"/>
              <a:defRPr/>
            </a:pPr>
            <a:r>
              <a:rPr lang="ru-RU" dirty="0" smtClean="0">
                <a:solidFill>
                  <a:srgbClr val="69A12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РАЗРАБОТКА И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АВТОМАТИЧЕСКАЯ</a:t>
            </a:r>
            <a:r>
              <a:rPr lang="ru-RU" dirty="0" smtClean="0">
                <a:solidFill>
                  <a:srgbClr val="69A12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АКТУАЛИЗАЦИЯ ОРД:</a:t>
            </a:r>
          </a:p>
          <a:p>
            <a:pPr marL="361950" lvl="4" indent="-180975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solidFill>
                  <a:srgbClr val="26262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 обработке </a:t>
            </a:r>
            <a:r>
              <a:rPr lang="ru-RU" sz="1400" dirty="0">
                <a:solidFill>
                  <a:srgbClr val="26262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защите </a:t>
            </a:r>
            <a:r>
              <a:rPr lang="ru-RU" sz="1400" dirty="0" smtClean="0">
                <a:solidFill>
                  <a:srgbClr val="26262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ПДн</a:t>
            </a:r>
          </a:p>
          <a:p>
            <a:pPr marL="361950" lvl="4" indent="-180975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solidFill>
                  <a:srgbClr val="26262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 защите </a:t>
            </a:r>
            <a:r>
              <a:rPr lang="ru-RU" sz="1400" dirty="0">
                <a:solidFill>
                  <a:srgbClr val="26262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информации в </a:t>
            </a:r>
            <a:r>
              <a:rPr lang="ru-RU" sz="1400" dirty="0" smtClean="0">
                <a:solidFill>
                  <a:srgbClr val="26262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ГИС</a:t>
            </a:r>
          </a:p>
          <a:p>
            <a:pPr marL="361950" lvl="4" indent="-180975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srgbClr val="26262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</a:t>
            </a:r>
            <a:r>
              <a:rPr lang="ru-RU" sz="1400" dirty="0" smtClean="0">
                <a:solidFill>
                  <a:srgbClr val="26262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 эксплуатации криптосредств</a:t>
            </a:r>
            <a:endParaRPr lang="ru-RU" sz="1400" dirty="0">
              <a:solidFill>
                <a:srgbClr val="26262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19" y="1032120"/>
            <a:ext cx="687271" cy="66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3"/>
          <p:cNvSpPr>
            <a:spLocks noChangeArrowheads="1"/>
          </p:cNvSpPr>
          <p:nvPr/>
        </p:nvSpPr>
        <p:spPr bwMode="auto">
          <a:xfrm>
            <a:off x="250826" y="238685"/>
            <a:ext cx="82073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80975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18097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180975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180975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180975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None/>
              <a:defRPr/>
            </a:pPr>
            <a:r>
              <a:rPr lang="ru-RU" altLang="ru-RU" sz="2400" cap="all" dirty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САОМ ЗИ РОСТОВСКОЙ ОБЛАСТИ. </a:t>
            </a:r>
            <a:r>
              <a:rPr lang="ru-RU" altLang="ru-RU" sz="2400" cap="all" dirty="0" smtClean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ФУНКЦИОНАЛ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0826" y="647700"/>
            <a:ext cx="86169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80"/>
          <a:stretch/>
        </p:blipFill>
        <p:spPr bwMode="auto">
          <a:xfrm>
            <a:off x="735145" y="3253759"/>
            <a:ext cx="7600685" cy="3099416"/>
          </a:xfrm>
          <a:prstGeom prst="rect">
            <a:avLst/>
          </a:prstGeom>
          <a:noFill/>
          <a:ln w="317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15"/>
          <a:stretch/>
        </p:blipFill>
        <p:spPr bwMode="auto">
          <a:xfrm>
            <a:off x="2043063" y="2476867"/>
            <a:ext cx="6710412" cy="2326600"/>
          </a:xfrm>
          <a:prstGeom prst="rect">
            <a:avLst/>
          </a:prstGeom>
          <a:noFill/>
          <a:ln w="317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00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3"/>
          <p:cNvSpPr>
            <a:spLocks noChangeArrowheads="1"/>
          </p:cNvSpPr>
          <p:nvPr/>
        </p:nvSpPr>
        <p:spPr bwMode="auto">
          <a:xfrm>
            <a:off x="250826" y="238685"/>
            <a:ext cx="82073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80975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18097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180975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180975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180975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None/>
              <a:defRPr/>
            </a:pPr>
            <a:r>
              <a:rPr lang="ru-RU" altLang="ru-RU" sz="2400" cap="all" dirty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САОМ ЗИ РОСТОВСКОЙ ОБЛАСТИ. </a:t>
            </a:r>
            <a:r>
              <a:rPr lang="ru-RU" altLang="ru-RU" sz="2400" cap="all" dirty="0" smtClean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ФУНКЦИОНАЛ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82943" y="1123450"/>
            <a:ext cx="59226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2400"/>
              </a:spcBef>
              <a:buClr>
                <a:srgbClr val="0070C0"/>
              </a:buClr>
              <a:buSzPct val="150000"/>
              <a:defRPr/>
            </a:pPr>
            <a:r>
              <a:rPr lang="ru-RU" altLang="ru-RU" dirty="0" smtClean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ВЕДЕНИЕ ЭЛЕКТРОННЫХ ЖУРНАЛОВ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0826" y="647700"/>
            <a:ext cx="86169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56" y="1018675"/>
            <a:ext cx="696796" cy="63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91932"/>
            <a:ext cx="8515350" cy="3318688"/>
          </a:xfrm>
          <a:prstGeom prst="rect">
            <a:avLst/>
          </a:prstGeom>
          <a:noFill/>
          <a:ln w="317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92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18" t="59368" r="42954" b="24498"/>
          <a:stretch/>
        </p:blipFill>
        <p:spPr bwMode="auto">
          <a:xfrm>
            <a:off x="312839" y="1729426"/>
            <a:ext cx="786448" cy="77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28" y="2947228"/>
            <a:ext cx="687271" cy="66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6381750" y="3278368"/>
            <a:ext cx="2486025" cy="3232607"/>
            <a:chOff x="5978294" y="2912473"/>
            <a:chExt cx="2846935" cy="3603605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6434439" y="2912473"/>
              <a:ext cx="2390790" cy="3281542"/>
              <a:chOff x="6457376" y="1062152"/>
              <a:chExt cx="2390790" cy="3281542"/>
            </a:xfrm>
          </p:grpSpPr>
          <p:pic>
            <p:nvPicPr>
              <p:cNvPr id="9" name="Рисунок 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7376" y="1062152"/>
                <a:ext cx="2390790" cy="328154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27487" y="4100117"/>
                <a:ext cx="749120" cy="141109"/>
              </a:xfrm>
              <a:prstGeom prst="rect">
                <a:avLst/>
              </a:prstGeom>
            </p:spPr>
          </p:pic>
        </p:grpSp>
        <p:grpSp>
          <p:nvGrpSpPr>
            <p:cNvPr id="15" name="Группа 14"/>
            <p:cNvGrpSpPr/>
            <p:nvPr/>
          </p:nvGrpSpPr>
          <p:grpSpPr>
            <a:xfrm>
              <a:off x="5978294" y="3216579"/>
              <a:ext cx="2269236" cy="3299499"/>
              <a:chOff x="5978294" y="3216579"/>
              <a:chExt cx="2269236" cy="3299499"/>
            </a:xfrm>
          </p:grpSpPr>
          <p:pic>
            <p:nvPicPr>
              <p:cNvPr id="12" name="Рисунок 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78294" y="3216579"/>
                <a:ext cx="2269236" cy="329949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14802" y="6290867"/>
                <a:ext cx="749120" cy="141109"/>
              </a:xfrm>
              <a:prstGeom prst="rect">
                <a:avLst/>
              </a:prstGeom>
            </p:spPr>
          </p:pic>
        </p:grpSp>
      </p:grpSp>
      <p:pic>
        <p:nvPicPr>
          <p:cNvPr id="16" name="Picture 4" descr="\\ksnas\exchange\Дизайн\Эскизы\Альфадок\Главная\Нарезка\Рабочий стол\Рабочие столы\В кружочках\Специалисты по защите информации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07" y="4869853"/>
            <a:ext cx="621111" cy="62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99107" y="882432"/>
            <a:ext cx="7825817" cy="4688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defRPr/>
            </a:pPr>
            <a:r>
              <a:rPr lang="ru-RU" altLang="ru-RU" sz="2000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ФОРМИРОВАНИЕ </a:t>
            </a:r>
            <a:r>
              <a:rPr lang="ru-RU" altLang="ru-RU" sz="2000" dirty="0" smtClean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МОДЕЛЕЙ </a:t>
            </a:r>
            <a:r>
              <a:rPr lang="ru-RU" altLang="ru-RU" sz="2000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УГРОЗ И ДЕЙСТВИЙ </a:t>
            </a:r>
            <a:r>
              <a:rPr lang="ru-RU" altLang="ru-RU" sz="2000" dirty="0" smtClean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НАРУШИТЕЛЯ</a:t>
            </a:r>
            <a:endParaRPr lang="en-US" altLang="ru-RU" sz="2000" b="1" dirty="0" smtClean="0">
              <a:solidFill>
                <a:schemeClr val="accent6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61950" lvl="4" indent="-180975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автоматическая актуализация </a:t>
            </a:r>
            <a:r>
              <a:rPr lang="ru-RU" sz="1400" dirty="0" smtClean="0">
                <a:solidFill>
                  <a:srgbClr val="26262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 изменении БДУ ФСТЭК России</a:t>
            </a:r>
          </a:p>
          <a:p>
            <a:pPr marL="0" lvl="1">
              <a:spcBef>
                <a:spcPts val="2400"/>
              </a:spcBef>
              <a:spcAft>
                <a:spcPts val="0"/>
              </a:spcAft>
              <a:buClr>
                <a:srgbClr val="0070C0"/>
              </a:buClr>
              <a:defRPr/>
            </a:pPr>
            <a:r>
              <a:rPr lang="ru-RU" sz="2000" dirty="0" smtClean="0">
                <a:solidFill>
                  <a:srgbClr val="5A54A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ИНВЕНТАРИЗАЦИЯ СРЕДСТВ ЗАЩИТЫ ИНФОРМАЦИИ</a:t>
            </a:r>
            <a:r>
              <a:rPr lang="ru-RU" sz="2400" dirty="0" smtClean="0">
                <a:solidFill>
                  <a:srgbClr val="5A54A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361950" lvl="4" indent="-180975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автоматически обновляемый справочник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СЗИ</a:t>
            </a:r>
            <a:r>
              <a:rPr lang="ru-RU" sz="1400" dirty="0">
                <a:solidFill>
                  <a:srgbClr val="26262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dirty="0" smtClean="0">
                <a:solidFill>
                  <a:srgbClr val="26262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сертификатов соответствия</a:t>
            </a:r>
            <a:br>
              <a:rPr lang="ru-RU" sz="1400" dirty="0" smtClean="0">
                <a:solidFill>
                  <a:srgbClr val="26262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dirty="0" smtClean="0">
                <a:solidFill>
                  <a:srgbClr val="26262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sz="1400" dirty="0">
                <a:solidFill>
                  <a:srgbClr val="26262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основе реестров </a:t>
            </a:r>
            <a:r>
              <a:rPr lang="ru-RU" sz="1400" dirty="0" smtClean="0">
                <a:solidFill>
                  <a:srgbClr val="26262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СЗИ ФСБ </a:t>
            </a:r>
            <a:r>
              <a:rPr lang="ru-RU" sz="1400" dirty="0">
                <a:solidFill>
                  <a:srgbClr val="26262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России и ФСТЭК России </a:t>
            </a:r>
          </a:p>
          <a:p>
            <a:pPr marL="0" lvl="1">
              <a:spcBef>
                <a:spcPts val="2400"/>
              </a:spcBef>
              <a:spcAft>
                <a:spcPts val="0"/>
              </a:spcAft>
              <a:buClr>
                <a:srgbClr val="0070C0"/>
              </a:buClr>
              <a:defRPr/>
            </a:pPr>
            <a:r>
              <a:rPr lang="ru-RU" sz="2000" dirty="0" smtClean="0">
                <a:solidFill>
                  <a:srgbClr val="69A12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РАЗРАБОТКА ТЕХНИЧЕСКОЙ ДОКУМЕНТАЦИИ: </a:t>
            </a:r>
          </a:p>
          <a:p>
            <a:pPr marL="361950" lvl="4" indent="-180975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solidFill>
                  <a:srgbClr val="26262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технические паспорта ИС</a:t>
            </a:r>
          </a:p>
          <a:p>
            <a:pPr marL="361950" lvl="4" indent="-180975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solidFill>
                  <a:srgbClr val="26262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техническое задание на построение системы </a:t>
            </a:r>
            <a:br>
              <a:rPr lang="ru-RU" sz="1400" dirty="0" smtClean="0">
                <a:solidFill>
                  <a:srgbClr val="26262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dirty="0" smtClean="0">
                <a:solidFill>
                  <a:srgbClr val="26262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защиты информации</a:t>
            </a:r>
          </a:p>
          <a:p>
            <a:pPr marL="361950" lvl="4" indent="-180975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solidFill>
                  <a:srgbClr val="26262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матрица доступа</a:t>
            </a:r>
          </a:p>
          <a:p>
            <a:pPr marL="0" lvl="1">
              <a:spcBef>
                <a:spcPts val="2400"/>
              </a:spcBef>
              <a:spcAft>
                <a:spcPts val="0"/>
              </a:spcAft>
              <a:buClr>
                <a:srgbClr val="0070C0"/>
              </a:buClr>
              <a:defRPr/>
            </a:pPr>
            <a:r>
              <a:rPr lang="ru-RU" altLang="ru-RU" sz="2000" dirty="0" smtClean="0">
                <a:solidFill>
                  <a:srgbClr val="5A54A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ВЕДЕНИЕ РЕЕСТРА СПЕЦИАЛИСТОВ </a:t>
            </a:r>
            <a:br>
              <a:rPr lang="ru-RU" altLang="ru-RU" sz="2000" dirty="0" smtClean="0">
                <a:solidFill>
                  <a:srgbClr val="5A54A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altLang="ru-RU" sz="2000" dirty="0" smtClean="0">
                <a:solidFill>
                  <a:srgbClr val="5A54A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 ЗАЩИТЕ ИНФОРМАЦИИ</a:t>
            </a:r>
            <a:endParaRPr lang="ru-RU" altLang="ru-RU" sz="2000" dirty="0">
              <a:solidFill>
                <a:srgbClr val="5A54A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Прямоугольник 13"/>
          <p:cNvSpPr>
            <a:spLocks noChangeArrowheads="1"/>
          </p:cNvSpPr>
          <p:nvPr/>
        </p:nvSpPr>
        <p:spPr bwMode="auto">
          <a:xfrm>
            <a:off x="250826" y="238685"/>
            <a:ext cx="82073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80975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18097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180975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180975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180975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None/>
              <a:defRPr/>
            </a:pPr>
            <a:r>
              <a:rPr lang="ru-RU" altLang="ru-RU" sz="2400" cap="all" dirty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САОМ ЗИ РОСТОВСКОЙ ОБЛАСТИ. </a:t>
            </a:r>
            <a:r>
              <a:rPr lang="ru-RU" altLang="ru-RU" sz="2400" cap="all" dirty="0" smtClean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ФУНКЦИОНАЛ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50826" y="647700"/>
            <a:ext cx="86169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74" y="882109"/>
            <a:ext cx="781775" cy="702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22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970" y="2971800"/>
            <a:ext cx="7373405" cy="3579982"/>
          </a:xfrm>
          <a:prstGeom prst="rect">
            <a:avLst/>
          </a:prstGeom>
          <a:noFill/>
          <a:ln w="317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1038223" y="1647325"/>
            <a:ext cx="74199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ts val="2400"/>
              </a:spcBef>
              <a:buClr>
                <a:srgbClr val="0070C0"/>
              </a:buClr>
              <a:buSzPct val="150000"/>
              <a:defRPr/>
            </a:pPr>
            <a:r>
              <a:rPr lang="ru-RU" altLang="ru-RU" dirty="0" smtClean="0">
                <a:solidFill>
                  <a:srgbClr val="5A54A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САМООЦЕНКА ГОТОВНОСТИ К ПРОВЕРКАМ</a:t>
            </a:r>
            <a:r>
              <a:rPr lang="en-US" altLang="ru-RU" dirty="0" smtClean="0">
                <a:solidFill>
                  <a:srgbClr val="5A54A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dirty="0" smtClean="0">
                <a:solidFill>
                  <a:srgbClr val="5A54A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РОСКОМНАДЗОРА, ФСБ РОССИИ И ФСТЭК РОССИИ</a:t>
            </a:r>
            <a:endParaRPr lang="ru-RU" altLang="ru-RU" dirty="0">
              <a:solidFill>
                <a:srgbClr val="5A54A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12" y="821942"/>
            <a:ext cx="706434" cy="71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3"/>
          <p:cNvSpPr>
            <a:spLocks noChangeArrowheads="1"/>
          </p:cNvSpPr>
          <p:nvPr/>
        </p:nvSpPr>
        <p:spPr bwMode="auto">
          <a:xfrm>
            <a:off x="250826" y="238685"/>
            <a:ext cx="82073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80975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18097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180975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180975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180975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80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None/>
              <a:defRPr/>
            </a:pPr>
            <a:r>
              <a:rPr lang="ru-RU" altLang="ru-RU" sz="2400" cap="all" dirty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САОМ ЗИ РОСТОВСКОЙ ОБЛАСТИ. </a:t>
            </a:r>
            <a:r>
              <a:rPr lang="ru-RU" altLang="ru-RU" sz="2400" cap="all" dirty="0" smtClean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ФУНКЦИОНАЛ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38503" y="852780"/>
            <a:ext cx="72069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2400"/>
              </a:spcBef>
              <a:buClr>
                <a:srgbClr val="0070C0"/>
              </a:buClr>
              <a:buSzPct val="150000"/>
              <a:defRPr/>
            </a:pP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АВТОМАТИЧЕСКОЕ</a:t>
            </a:r>
            <a:r>
              <a:rPr lang="ru-RU" altLang="ru-RU" dirty="0" smtClean="0">
                <a:solidFill>
                  <a:srgbClr val="02A3D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УВЕДОМЛЕНИЕ О ПЛАНОВЫХ ПРОВЕРКАХ РОСКОМНАДЗОРА</a:t>
            </a:r>
            <a:endParaRPr lang="ru-RU" altLang="ru-RU" dirty="0">
              <a:solidFill>
                <a:srgbClr val="02A3D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18" t="59368" r="42954" b="24498"/>
          <a:stretch/>
        </p:blipFill>
        <p:spPr bwMode="auto">
          <a:xfrm>
            <a:off x="231305" y="1604021"/>
            <a:ext cx="786448" cy="77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250826" y="647700"/>
            <a:ext cx="86169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02" y="2407949"/>
            <a:ext cx="727254" cy="66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38502" y="2510848"/>
            <a:ext cx="74196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0070C0"/>
              </a:buClr>
              <a:buSzPct val="150000"/>
              <a:defRPr/>
            </a:pPr>
            <a:r>
              <a:rPr lang="ru-RU" altLang="ru-RU" dirty="0">
                <a:solidFill>
                  <a:srgbClr val="69A12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ПЛАНИРОВАНИЕ ВНУТРЕННИХ </a:t>
            </a:r>
            <a:r>
              <a:rPr lang="ru-RU" altLang="ru-RU" dirty="0" smtClean="0">
                <a:solidFill>
                  <a:srgbClr val="69A12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ПРОВЕРОК</a:t>
            </a:r>
            <a:endParaRPr lang="ru-RU" altLang="ru-RU" dirty="0">
              <a:solidFill>
                <a:srgbClr val="69A12B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51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4eb243c8f45d63accfd87b043be60fb3958293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20456</TotalTime>
  <Words>522</Words>
  <Application>Microsoft Office PowerPoint</Application>
  <PresentationFormat>Экран (4:3)</PresentationFormat>
  <Paragraphs>129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Смирнова Ольга Евгеньевна</dc:creator>
  <cp:lastModifiedBy>Тарасова Таисия Николаевна</cp:lastModifiedBy>
  <cp:revision>1100</cp:revision>
  <cp:lastPrinted>2016-03-02T06:40:26Z</cp:lastPrinted>
  <dcterms:created xsi:type="dcterms:W3CDTF">2012-07-13T09:48:29Z</dcterms:created>
  <dcterms:modified xsi:type="dcterms:W3CDTF">2017-09-20T14:23:03Z</dcterms:modified>
</cp:coreProperties>
</file>