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310" r:id="rId3"/>
    <p:sldId id="312" r:id="rId4"/>
    <p:sldId id="313" r:id="rId5"/>
    <p:sldId id="314" r:id="rId6"/>
    <p:sldId id="318" r:id="rId7"/>
    <p:sldId id="315" r:id="rId8"/>
    <p:sldId id="274" r:id="rId9"/>
    <p:sldId id="316" r:id="rId10"/>
    <p:sldId id="320" r:id="rId11"/>
    <p:sldId id="305" r:id="rId12"/>
    <p:sldId id="311" r:id="rId13"/>
  </p:sldIdLst>
  <p:sldSz cx="9144000" cy="6858000" type="screen4x3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90">
          <p15:clr>
            <a:srgbClr val="A4A3A4"/>
          </p15:clr>
        </p15:guide>
        <p15:guide id="2" pos="6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E6E6"/>
    <a:srgbClr val="AA6464"/>
    <a:srgbClr val="286656"/>
    <a:srgbClr val="4C4C94"/>
    <a:srgbClr val="2D75B6"/>
    <a:srgbClr val="3C3C64"/>
    <a:srgbClr val="AA0000"/>
    <a:srgbClr val="FDFDFD"/>
    <a:srgbClr val="A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2" autoAdjust="0"/>
    <p:restoredTop sz="96686" autoAdjust="0"/>
  </p:normalViewPr>
  <p:slideViewPr>
    <p:cSldViewPr snapToGrid="0">
      <p:cViewPr varScale="1">
        <p:scale>
          <a:sx n="109" d="100"/>
          <a:sy n="109" d="100"/>
        </p:scale>
        <p:origin x="-1590" y="-90"/>
      </p:cViewPr>
      <p:guideLst>
        <p:guide orient="horz" pos="2989"/>
        <p:guide pos="2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18386-0E9C-41B3-86F6-150CD6D11760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1E87D-CDA5-476E-9A05-617530E1F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16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2D182-B34F-498C-953A-D6D351AF725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234E2-C881-4C7B-847F-1FAF14E78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92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234E2-C881-4C7B-847F-1FAF14E786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411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Пересмотрел выданные лицензии и партнеров</a:t>
            </a:r>
            <a:r>
              <a:rPr lang="ru-RU" baseline="0" dirty="0" smtClean="0"/>
              <a:t> по Югу, все плохо:</a:t>
            </a:r>
          </a:p>
          <a:p>
            <a:r>
              <a:rPr lang="ru-RU" dirty="0" smtClean="0"/>
              <a:t>«Газпром газомоторное топливо» в городе Краснодар</a:t>
            </a:r>
          </a:p>
          <a:p>
            <a:r>
              <a:rPr lang="ru-RU" dirty="0" smtClean="0"/>
              <a:t>«Газпром газораспределение Ростов-на-Дону»</a:t>
            </a:r>
          </a:p>
          <a:p>
            <a:r>
              <a:rPr lang="ru-RU" dirty="0" smtClean="0"/>
              <a:t>"Газпром </a:t>
            </a:r>
            <a:r>
              <a:rPr lang="ru-RU" dirty="0" err="1" smtClean="0"/>
              <a:t>межрегионгаз</a:t>
            </a:r>
            <a:r>
              <a:rPr lang="ru-RU" dirty="0" smtClean="0"/>
              <a:t> Белгород"</a:t>
            </a:r>
          </a:p>
          <a:p>
            <a:r>
              <a:rPr lang="ru-RU" dirty="0" smtClean="0"/>
              <a:t>«Газпром </a:t>
            </a:r>
            <a:r>
              <a:rPr lang="ru-RU" dirty="0" err="1" smtClean="0"/>
              <a:t>трансгаз</a:t>
            </a:r>
            <a:r>
              <a:rPr lang="ru-RU" dirty="0" smtClean="0"/>
              <a:t> Краснодар»</a:t>
            </a:r>
          </a:p>
          <a:p>
            <a:r>
              <a:rPr lang="ru-RU" dirty="0" smtClean="0"/>
              <a:t>«Газпром добыча Краснодар»</a:t>
            </a:r>
          </a:p>
          <a:p>
            <a:endParaRPr lang="ru-RU" dirty="0" smtClean="0"/>
          </a:p>
          <a:p>
            <a:r>
              <a:rPr lang="ru-RU" dirty="0" smtClean="0"/>
              <a:t>"Газпромбанк" (Открытое акционерное общество)</a:t>
            </a:r>
          </a:p>
          <a:p>
            <a:r>
              <a:rPr lang="ru-RU" dirty="0" smtClean="0"/>
              <a:t>ЗАО «Газпром </a:t>
            </a:r>
            <a:r>
              <a:rPr lang="ru-RU" dirty="0" err="1" smtClean="0"/>
              <a:t>инвест</a:t>
            </a:r>
            <a:r>
              <a:rPr lang="ru-RU" dirty="0" smtClean="0"/>
              <a:t> Юг»</a:t>
            </a:r>
          </a:p>
          <a:p>
            <a:endParaRPr lang="ru-RU" dirty="0" smtClean="0"/>
          </a:p>
          <a:p>
            <a:r>
              <a:rPr lang="ru-RU" dirty="0" smtClean="0"/>
              <a:t>СИБУР</a:t>
            </a:r>
          </a:p>
          <a:p>
            <a:r>
              <a:rPr lang="ru-RU" dirty="0" err="1" smtClean="0"/>
              <a:t>Газпромнефть</a:t>
            </a:r>
            <a:r>
              <a:rPr lang="ru-RU" dirty="0" smtClean="0"/>
              <a:t>-Юг</a:t>
            </a:r>
          </a:p>
          <a:p>
            <a:endParaRPr lang="ru-RU" dirty="0" smtClean="0"/>
          </a:p>
          <a:p>
            <a:r>
              <a:rPr lang="ru-RU" dirty="0" smtClean="0"/>
              <a:t>УФСБ России по Краснодарскому Краю, Служба в г. Сочи</a:t>
            </a:r>
          </a:p>
          <a:p>
            <a:endParaRPr lang="ru-RU" dirty="0" smtClean="0"/>
          </a:p>
          <a:p>
            <a:r>
              <a:rPr lang="ru-RU" dirty="0" smtClean="0"/>
              <a:t>Федеральное казенное учреждение "Управление федеральных автомобильных  дорог по Краснодарскому краю Федерального дорожного агентства"</a:t>
            </a:r>
          </a:p>
          <a:p>
            <a:endParaRPr lang="ru-RU" dirty="0" smtClean="0"/>
          </a:p>
          <a:p>
            <a:r>
              <a:rPr lang="ru-RU" dirty="0" smtClean="0"/>
              <a:t> ООО "Концессии теплоснабжения"</a:t>
            </a:r>
          </a:p>
          <a:p>
            <a:r>
              <a:rPr lang="ru-RU" dirty="0" smtClean="0"/>
              <a:t> ООО «</a:t>
            </a:r>
            <a:r>
              <a:rPr lang="ru-RU" dirty="0" err="1" smtClean="0"/>
              <a:t>Сочиводоканал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Муниципальное унитарное предприятие «Городской водоканал г. Волгограда»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Производственно-технический  центр федеральной противопожарной службы по Краснодарскому краю"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234E2-C881-4C7B-847F-1FAF14E786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99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234E2-C881-4C7B-847F-1FAF14E786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7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234E2-C881-4C7B-847F-1FAF14E786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1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234E2-C881-4C7B-847F-1FAF14E786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7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234E2-C881-4C7B-847F-1FAF14E786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234E2-C881-4C7B-847F-1FAF14E786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8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234E2-C881-4C7B-847F-1FAF14E786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66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234E2-C881-4C7B-847F-1FAF14E786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39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234E2-C881-4C7B-847F-1FAF14E786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67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234E2-C881-4C7B-847F-1FAF14E786B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9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2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8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9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35E-0DF9-4352-B8E0-ADA913374BCF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0A24-C4AF-4FC8-8D48-0F42595E2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735E-0DF9-4352-B8E0-ADA913374BCF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0A24-C4AF-4FC8-8D48-0F42595E2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7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735E-0DF9-4352-B8E0-ADA913374B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0A24-C4AF-4FC8-8D48-0F42595E2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1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gif"/><Relationship Id="rId26" Type="http://schemas.openxmlformats.org/officeDocument/2006/relationships/image" Target="../media/image45.jpeg"/><Relationship Id="rId3" Type="http://schemas.openxmlformats.org/officeDocument/2006/relationships/image" Target="../media/image22.jpg"/><Relationship Id="rId21" Type="http://schemas.openxmlformats.org/officeDocument/2006/relationships/image" Target="../media/image40.png"/><Relationship Id="rId7" Type="http://schemas.openxmlformats.org/officeDocument/2006/relationships/image" Target="../media/image26.jpeg"/><Relationship Id="rId12" Type="http://schemas.openxmlformats.org/officeDocument/2006/relationships/image" Target="../media/image31.gif"/><Relationship Id="rId17" Type="http://schemas.openxmlformats.org/officeDocument/2006/relationships/image" Target="../media/image36.gif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gif"/><Relationship Id="rId24" Type="http://schemas.openxmlformats.org/officeDocument/2006/relationships/image" Target="../media/image43.png"/><Relationship Id="rId5" Type="http://schemas.openxmlformats.org/officeDocument/2006/relationships/image" Target="../media/image24.gif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28" Type="http://schemas.openxmlformats.org/officeDocument/2006/relationships/image" Target="../media/image47.pn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gif"/><Relationship Id="rId22" Type="http://schemas.openxmlformats.org/officeDocument/2006/relationships/image" Target="../media/image41.jpeg"/><Relationship Id="rId27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0" b="11884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4107" y="998324"/>
            <a:ext cx="3069204" cy="23083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ориентир в 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мире безопасности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93221" y="5122188"/>
            <a:ext cx="1113956" cy="276999"/>
            <a:chOff x="1089327" y="1988901"/>
            <a:chExt cx="1024018" cy="20774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89327" y="1988901"/>
              <a:ext cx="1024018" cy="20774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29363" y="2030929"/>
              <a:ext cx="936000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www.s-terra.ru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70889" y="1932910"/>
            <a:ext cx="5172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a typeface="Helvetica Light"/>
                <a:cs typeface="Helvetica Light"/>
              </a:rPr>
              <a:t>Защита сетей с С-Терра:</a:t>
            </a:r>
            <a:endParaRPr lang="en-US" sz="3000" b="1" dirty="0" smtClean="0">
              <a:solidFill>
                <a:schemeClr val="bg1"/>
              </a:solidFill>
              <a:ea typeface="Helvetica Light"/>
              <a:cs typeface="Helvetica Light"/>
            </a:endParaRPr>
          </a:p>
          <a:p>
            <a:r>
              <a:rPr lang="ru-RU" sz="3000" b="1" dirty="0">
                <a:solidFill>
                  <a:schemeClr val="bg1"/>
                </a:solidFill>
                <a:ea typeface="Helvetica Light"/>
                <a:cs typeface="Helvetica Light"/>
              </a:rPr>
              <a:t>м</a:t>
            </a:r>
            <a:r>
              <a:rPr lang="ru-RU" sz="3000" b="1" dirty="0" smtClean="0">
                <a:solidFill>
                  <a:schemeClr val="bg1"/>
                </a:solidFill>
                <a:ea typeface="Helvetica Light"/>
                <a:cs typeface="Helvetica Light"/>
              </a:rPr>
              <a:t>ировые стандарты и ГОСТ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252" y="5521113"/>
            <a:ext cx="3789748" cy="87716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Веселов,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отдела </a:t>
            </a:r>
            <a:r>
              <a:rPr lang="ru-RU" sz="1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технического </a:t>
            </a:r>
            <a:r>
              <a:rPr lang="ru-RU" sz="1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консалтинга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7" y="483578"/>
            <a:ext cx="2170815" cy="454357"/>
          </a:xfrm>
          <a:prstGeom prst="rect">
            <a:avLst/>
          </a:prstGeom>
          <a:effectLst>
            <a:outerShdw blurRad="12700" dist="38100" dir="3120000" algn="ctr" rotWithShape="0">
              <a:schemeClr val="tx1">
                <a:lumMod val="95000"/>
                <a:lumOff val="5000"/>
                <a:alpha val="3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3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004" y="1584002"/>
            <a:ext cx="2923335" cy="2685351"/>
          </a:xfrm>
          <a:prstGeom prst="rect">
            <a:avLst/>
          </a:prstGeom>
          <a:noFill/>
        </p:spPr>
        <p:txBody>
          <a:bodyPr wrap="square" lIns="0" tIns="34290" rIns="36000" bIns="34290" rtlCol="0">
            <a:spAutoFit/>
          </a:bodyPr>
          <a:lstStyle/>
          <a:p>
            <a:pPr marL="180000" indent="-180000">
              <a:spcAft>
                <a:spcPts val="12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 smtClean="0"/>
              <a:t>ГОССЕКТОР</a:t>
            </a:r>
            <a:endParaRPr lang="ru-RU" sz="2000" dirty="0"/>
          </a:p>
          <a:p>
            <a:pPr marL="180000" indent="-180000">
              <a:spcAft>
                <a:spcPts val="12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 smtClean="0"/>
              <a:t>ПРОМЫШЛЕННОСТЬ</a:t>
            </a:r>
            <a:endParaRPr lang="ru-RU" sz="2000" dirty="0"/>
          </a:p>
          <a:p>
            <a:pPr marL="180000" indent="-180000">
              <a:spcAft>
                <a:spcPts val="12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 smtClean="0"/>
              <a:t>ТЭК</a:t>
            </a:r>
            <a:endParaRPr lang="ru-RU" sz="2000" dirty="0"/>
          </a:p>
          <a:p>
            <a:pPr marL="180000" indent="-180000">
              <a:spcAft>
                <a:spcPts val="12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ФИНАНСОВЫЙ СЕКТОР</a:t>
            </a:r>
            <a:endParaRPr lang="ru-RU" sz="2000" dirty="0"/>
          </a:p>
          <a:p>
            <a:pPr marL="180000" indent="-180000">
              <a:spcAft>
                <a:spcPts val="12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 smtClean="0"/>
              <a:t>ТРАНСПОРТ</a:t>
            </a:r>
            <a:endParaRPr lang="ru-RU" sz="2000" dirty="0"/>
          </a:p>
          <a:p>
            <a:pPr marL="180000" indent="-180000">
              <a:spcAft>
                <a:spcPts val="12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 smtClean="0"/>
              <a:t>ТЕЛЕКОМ</a:t>
            </a:r>
            <a:endParaRPr lang="ru-RU" sz="2000" dirty="0"/>
          </a:p>
        </p:txBody>
      </p:sp>
      <p:pic>
        <p:nvPicPr>
          <p:cNvPr id="7" name="Рисунок 6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9"/>
          <a:stretch/>
        </p:blipFill>
        <p:spPr>
          <a:xfrm>
            <a:off x="0" y="6384000"/>
            <a:ext cx="9144000" cy="4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3866" y="6493869"/>
            <a:ext cx="4307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A0E412B-5D37-434E-BEF9-3D844DA2CC8A}" type="slidenum">
              <a:rPr lang="ru-RU" sz="1100" smtClean="0">
                <a:solidFill>
                  <a:schemeClr val="bg1"/>
                </a:solidFill>
              </a:rPr>
              <a:t>10</a:t>
            </a:fld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0000" y="6528706"/>
            <a:ext cx="130644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900" dirty="0" smtClean="0"/>
              <a:t>©</a:t>
            </a:r>
            <a:r>
              <a:rPr lang="en-US" sz="900" dirty="0" smtClean="0"/>
              <a:t> </a:t>
            </a:r>
            <a:r>
              <a:rPr lang="en-US" sz="900" dirty="0"/>
              <a:t>«</a:t>
            </a:r>
            <a:r>
              <a:rPr lang="ru-RU" sz="900" dirty="0"/>
              <a:t>С-Терра </a:t>
            </a:r>
            <a:r>
              <a:rPr lang="ru-RU" sz="900" dirty="0" err="1"/>
              <a:t>СиЭсПи</a:t>
            </a:r>
            <a:r>
              <a:rPr lang="en-US" sz="900" dirty="0" smtClean="0"/>
              <a:t>»</a:t>
            </a:r>
            <a:r>
              <a:rPr lang="ru-RU" sz="900" dirty="0" smtClean="0"/>
              <a:t>, 2017</a:t>
            </a:r>
            <a:endParaRPr lang="ru-RU" sz="900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>
            <a:off x="3463339" y="1131343"/>
            <a:ext cx="5332030" cy="4872352"/>
            <a:chOff x="4554459" y="809110"/>
            <a:chExt cx="4066729" cy="3819757"/>
          </a:xfrm>
        </p:grpSpPr>
        <p:pic>
          <p:nvPicPr>
            <p:cNvPr id="85" name="Рисунок 84" descr="101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4" t="27717" r="15480" b="30718"/>
            <a:stretch/>
          </p:blipFill>
          <p:spPr>
            <a:xfrm>
              <a:off x="7789501" y="2574172"/>
              <a:ext cx="831687" cy="481418"/>
            </a:xfrm>
            <a:prstGeom prst="rect">
              <a:avLst/>
            </a:prstGeom>
          </p:spPr>
        </p:pic>
        <p:pic>
          <p:nvPicPr>
            <p:cNvPr id="86" name="Рисунок 85" descr="2289.gif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98" b="27540"/>
            <a:stretch/>
          </p:blipFill>
          <p:spPr>
            <a:xfrm>
              <a:off x="7821152" y="3506131"/>
              <a:ext cx="768384" cy="330888"/>
            </a:xfrm>
            <a:prstGeom prst="rect">
              <a:avLst/>
            </a:prstGeom>
          </p:spPr>
        </p:pic>
        <p:pic>
          <p:nvPicPr>
            <p:cNvPr id="87" name="Рисунок 86" descr="ОАК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140" y="2624171"/>
              <a:ext cx="571504" cy="381420"/>
            </a:xfrm>
            <a:prstGeom prst="rect">
              <a:avLst/>
            </a:prstGeom>
          </p:spPr>
        </p:pic>
        <p:pic>
          <p:nvPicPr>
            <p:cNvPr id="88" name="Picture 2" descr="http://img.lenta.ru/lib/14160013/picture--240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50"/>
            <a:stretch/>
          </p:blipFill>
          <p:spPr bwMode="auto">
            <a:xfrm>
              <a:off x="4620446" y="3458423"/>
              <a:ext cx="668314" cy="42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Рисунок 88" descr="rao_ees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421" y="3354143"/>
              <a:ext cx="642942" cy="634865"/>
            </a:xfrm>
            <a:prstGeom prst="rect">
              <a:avLst/>
            </a:prstGeom>
          </p:spPr>
        </p:pic>
        <p:pic>
          <p:nvPicPr>
            <p:cNvPr id="90" name="Рисунок 89" descr="rosnefty.jpg"/>
            <p:cNvPicPr>
              <a:picLocks noChangeAspect="1"/>
            </p:cNvPicPr>
            <p:nvPr/>
          </p:nvPicPr>
          <p:blipFill rotWithShape="1"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2" t="16903" r="6924" b="18589"/>
            <a:stretch/>
          </p:blipFill>
          <p:spPr>
            <a:xfrm>
              <a:off x="6236114" y="3395736"/>
              <a:ext cx="744725" cy="551678"/>
            </a:xfrm>
            <a:prstGeom prst="rect">
              <a:avLst/>
            </a:prstGeom>
          </p:spPr>
        </p:pic>
        <p:pic>
          <p:nvPicPr>
            <p:cNvPr id="91" name="Picture 52" descr="http://tasstelecom.ru/attach/1887/w248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810" y="2518709"/>
              <a:ext cx="829952" cy="59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Рисунок 91" descr="1276760286_gazprombank.gif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71" b="11891"/>
            <a:stretch/>
          </p:blipFill>
          <p:spPr>
            <a:xfrm>
              <a:off x="4609322" y="4113447"/>
              <a:ext cx="690562" cy="515420"/>
            </a:xfrm>
            <a:prstGeom prst="rect">
              <a:avLst/>
            </a:prstGeom>
          </p:spPr>
        </p:pic>
        <p:pic>
          <p:nvPicPr>
            <p:cNvPr id="93" name="Рисунок 92" descr="main_logo.gif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136" y="2581519"/>
              <a:ext cx="528680" cy="466725"/>
            </a:xfrm>
            <a:prstGeom prst="rect">
              <a:avLst/>
            </a:prstGeom>
          </p:spPr>
        </p:pic>
        <p:pic>
          <p:nvPicPr>
            <p:cNvPr id="94" name="Picture 44" descr="http://journal.mechta.su/wp-content/uploads/2012/05/%D1%80%D0%B0%D0%B9%D1%84%D1%84%D0%B0%D0%B9%D0%B7%D0%B5%D0%BD-%D0%BB%D0%BE%D0%B3%D0%BE-1.jpg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65" b="31690"/>
            <a:stretch/>
          </p:blipFill>
          <p:spPr bwMode="auto">
            <a:xfrm>
              <a:off x="6988791" y="4217071"/>
              <a:ext cx="854202" cy="30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Рисунок 94" descr="9.gif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437" y="4118896"/>
              <a:ext cx="672698" cy="504523"/>
            </a:xfrm>
            <a:prstGeom prst="rect">
              <a:avLst/>
            </a:prstGeom>
          </p:spPr>
        </p:pic>
        <p:pic>
          <p:nvPicPr>
            <p:cNvPr id="96" name="Picture 2" descr="http://telekomza.ru/wp-content/uploads/2013/01/rostelekom.jp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71" y="2604375"/>
              <a:ext cx="748465" cy="421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0" descr="http://www.proficinema.ru/upload/iblock/0c4/0c41ae8a1b6117c33482683c30a09e47.jpg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690" y="1789090"/>
              <a:ext cx="421827" cy="44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2" descr="http://www.goldenkorona.ru/pic/emblema_127.gif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173" y="948061"/>
              <a:ext cx="517439" cy="538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6" descr="http://upload.wikimedia.org/wikipedia/ru/4/4d/Schetnaya_palata.Emblema.gif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8706" y="1785541"/>
              <a:ext cx="393276" cy="454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8" descr="http://customsunion.ru/images/logos/org/2/20/rosimuschestvo.png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9643" y="981428"/>
              <a:ext cx="471402" cy="471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32" descr="http://adwizer.ru/media/02-files/gerb-sluzb-russia/fso.jpg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556" y="1794428"/>
              <a:ext cx="436461" cy="43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30" descr="http://abali.ru/wp-content/uploads/2010/12/gerb-mvd.png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335" y="1040284"/>
              <a:ext cx="650902" cy="353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36" descr="http://www.pkcc.ru/sites/default/files/fsb_gerb.jpg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667" y="898287"/>
              <a:ext cx="451619" cy="637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38" descr="http://25.fskn.gov.ru/simbol/emblem_fskn.jpg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9323" y="1774761"/>
              <a:ext cx="453138" cy="475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34" descr="http://upload.wikimedia.org/wikipedia/commons/thumb/f/fb/Emblem_of_the_Russian_Ministry_of_Extraordinary_Situations_(big).png/180px-Emblem_of_the_Russian_Ministry_of_Extraordinary_Situations_(big).png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908" y="1766881"/>
              <a:ext cx="367136" cy="491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882" y="4139984"/>
              <a:ext cx="671189" cy="462346"/>
            </a:xfrm>
            <a:prstGeom prst="rect">
              <a:avLst/>
            </a:prstGeom>
          </p:spPr>
        </p:pic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459" y="935129"/>
              <a:ext cx="800289" cy="517701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89" y="4217071"/>
              <a:ext cx="737310" cy="308173"/>
            </a:xfrm>
            <a:prstGeom prst="rect">
              <a:avLst/>
            </a:prstGeom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83" y="3395736"/>
              <a:ext cx="779206" cy="551678"/>
            </a:xfrm>
            <a:prstGeom prst="rect">
              <a:avLst/>
            </a:prstGeom>
          </p:spPr>
        </p:pic>
        <p:cxnSp>
          <p:nvCxnSpPr>
            <p:cNvPr id="110" name="Прямая соединительная линия 109"/>
            <p:cNvCxnSpPr/>
            <p:nvPr/>
          </p:nvCxnSpPr>
          <p:spPr>
            <a:xfrm>
              <a:off x="5380247" y="809110"/>
              <a:ext cx="0" cy="38197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6188494" y="809110"/>
              <a:ext cx="0" cy="38197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6996741" y="809110"/>
              <a:ext cx="0" cy="38197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7804988" y="809110"/>
              <a:ext cx="0" cy="38197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4572000" y="4044004"/>
              <a:ext cx="4027240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4572000" y="3235758"/>
              <a:ext cx="40272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flipV="1">
              <a:off x="4572000" y="2427511"/>
              <a:ext cx="40272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4572000" y="1619264"/>
              <a:ext cx="402724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Полилиния 118"/>
          <p:cNvSpPr/>
          <p:nvPr/>
        </p:nvSpPr>
        <p:spPr>
          <a:xfrm rot="10800000">
            <a:off x="2934931" y="0"/>
            <a:ext cx="6209069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0 w 3769561"/>
              <a:gd name="connsiteY0" fmla="*/ 0 h 182880"/>
              <a:gd name="connsiteX1" fmla="*/ 3769561 w 3769561"/>
              <a:gd name="connsiteY1" fmla="*/ 0 h 182880"/>
              <a:gd name="connsiteX2" fmla="*/ 3604098 w 3769561"/>
              <a:gd name="connsiteY2" fmla="*/ 182880 h 182880"/>
              <a:gd name="connsiteX3" fmla="*/ 1914069 w 3769561"/>
              <a:gd name="connsiteY3" fmla="*/ 182880 h 182880"/>
              <a:gd name="connsiteX4" fmla="*/ 0 w 3769561"/>
              <a:gd name="connsiteY4" fmla="*/ 0 h 182880"/>
              <a:gd name="connsiteX0" fmla="*/ 3839 w 3773400"/>
              <a:gd name="connsiteY0" fmla="*/ 0 h 182880"/>
              <a:gd name="connsiteX1" fmla="*/ 3773400 w 3773400"/>
              <a:gd name="connsiteY1" fmla="*/ 0 h 182880"/>
              <a:gd name="connsiteX2" fmla="*/ 3607937 w 3773400"/>
              <a:gd name="connsiteY2" fmla="*/ 182880 h 182880"/>
              <a:gd name="connsiteX3" fmla="*/ 0 w 3773400"/>
              <a:gd name="connsiteY3" fmla="*/ 182880 h 182880"/>
              <a:gd name="connsiteX4" fmla="*/ 3839 w 3773400"/>
              <a:gd name="connsiteY4" fmla="*/ 0 h 182880"/>
              <a:gd name="connsiteX0" fmla="*/ 278 w 3769839"/>
              <a:gd name="connsiteY0" fmla="*/ 0 h 182880"/>
              <a:gd name="connsiteX1" fmla="*/ 3769839 w 3769839"/>
              <a:gd name="connsiteY1" fmla="*/ 0 h 182880"/>
              <a:gd name="connsiteX2" fmla="*/ 3604376 w 3769839"/>
              <a:gd name="connsiteY2" fmla="*/ 182880 h 182880"/>
              <a:gd name="connsiteX3" fmla="*/ 1348 w 3769839"/>
              <a:gd name="connsiteY3" fmla="*/ 181368 h 182880"/>
              <a:gd name="connsiteX4" fmla="*/ 278 w 3769839"/>
              <a:gd name="connsiteY4" fmla="*/ 0 h 182880"/>
              <a:gd name="connsiteX0" fmla="*/ 160 w 3769721"/>
              <a:gd name="connsiteY0" fmla="*/ 0 h 182880"/>
              <a:gd name="connsiteX1" fmla="*/ 3769721 w 3769721"/>
              <a:gd name="connsiteY1" fmla="*/ 0 h 182880"/>
              <a:gd name="connsiteX2" fmla="*/ 3604258 w 3769721"/>
              <a:gd name="connsiteY2" fmla="*/ 182880 h 182880"/>
              <a:gd name="connsiteX3" fmla="*/ 4503 w 3769721"/>
              <a:gd name="connsiteY3" fmla="*/ 181368 h 182880"/>
              <a:gd name="connsiteX4" fmla="*/ 160 w 3769721"/>
              <a:gd name="connsiteY4" fmla="*/ 0 h 182880"/>
              <a:gd name="connsiteX0" fmla="*/ 567 w 3765218"/>
              <a:gd name="connsiteY0" fmla="*/ 0 h 182880"/>
              <a:gd name="connsiteX1" fmla="*/ 3765218 w 3765218"/>
              <a:gd name="connsiteY1" fmla="*/ 0 h 182880"/>
              <a:gd name="connsiteX2" fmla="*/ 3599755 w 3765218"/>
              <a:gd name="connsiteY2" fmla="*/ 182880 h 182880"/>
              <a:gd name="connsiteX3" fmla="*/ 0 w 3765218"/>
              <a:gd name="connsiteY3" fmla="*/ 181368 h 182880"/>
              <a:gd name="connsiteX4" fmla="*/ 567 w 3765218"/>
              <a:gd name="connsiteY4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218" h="182880">
                <a:moveTo>
                  <a:pt x="567" y="0"/>
                </a:moveTo>
                <a:lnTo>
                  <a:pt x="3765218" y="0"/>
                </a:lnTo>
                <a:lnTo>
                  <a:pt x="3599755" y="182880"/>
                </a:lnTo>
                <a:lnTo>
                  <a:pt x="0" y="181368"/>
                </a:lnTo>
                <a:cubicBezTo>
                  <a:pt x="1280" y="120408"/>
                  <a:pt x="-713" y="60960"/>
                  <a:pt x="5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1" y="0"/>
            <a:ext cx="3600000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567 w 1948400"/>
              <a:gd name="connsiteY0" fmla="*/ 0 h 182880"/>
              <a:gd name="connsiteX1" fmla="*/ 1948400 w 1948400"/>
              <a:gd name="connsiteY1" fmla="*/ 0 h 182880"/>
              <a:gd name="connsiteX2" fmla="*/ 1690029 w 1948400"/>
              <a:gd name="connsiteY2" fmla="*/ 182880 h 182880"/>
              <a:gd name="connsiteX3" fmla="*/ 0 w 1948400"/>
              <a:gd name="connsiteY3" fmla="*/ 182880 h 182880"/>
              <a:gd name="connsiteX4" fmla="*/ 567 w 1948400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690029 w 1932129"/>
              <a:gd name="connsiteY2" fmla="*/ 182880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4435 w 1932129"/>
              <a:gd name="connsiteY2" fmla="*/ 180383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3050 w 1932129"/>
              <a:gd name="connsiteY2" fmla="*/ 181234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3786"/>
              <a:gd name="connsiteX1" fmla="*/ 1932129 w 1932129"/>
              <a:gd name="connsiteY1" fmla="*/ 0 h 183786"/>
              <a:gd name="connsiteX2" fmla="*/ 1713050 w 1932129"/>
              <a:gd name="connsiteY2" fmla="*/ 183786 h 183786"/>
              <a:gd name="connsiteX3" fmla="*/ 0 w 1932129"/>
              <a:gd name="connsiteY3" fmla="*/ 182880 h 183786"/>
              <a:gd name="connsiteX4" fmla="*/ 567 w 1932129"/>
              <a:gd name="connsiteY4" fmla="*/ 0 h 1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129" h="183786">
                <a:moveTo>
                  <a:pt x="567" y="0"/>
                </a:moveTo>
                <a:lnTo>
                  <a:pt x="1932129" y="0"/>
                </a:lnTo>
                <a:lnTo>
                  <a:pt x="1713050" y="183786"/>
                </a:lnTo>
                <a:lnTo>
                  <a:pt x="0" y="182880"/>
                </a:lnTo>
                <a:lnTo>
                  <a:pt x="567" y="0"/>
                </a:lnTo>
                <a:close/>
              </a:path>
            </a:pathLst>
          </a:custGeom>
          <a:solidFill>
            <a:srgbClr val="3C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TextBox 120"/>
          <p:cNvSpPr txBox="1"/>
          <p:nvPr/>
        </p:nvSpPr>
        <p:spPr>
          <a:xfrm>
            <a:off x="454028" y="177538"/>
            <a:ext cx="28639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Нам доверяют</a:t>
            </a:r>
            <a:endParaRPr lang="ru-RU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42" y="271998"/>
            <a:ext cx="822450" cy="1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4" t="2387" b="40741"/>
          <a:stretch/>
        </p:blipFill>
        <p:spPr>
          <a:xfrm>
            <a:off x="0" y="-1"/>
            <a:ext cx="9144000" cy="4380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9236" y="4963355"/>
            <a:ext cx="5005316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Москва, г. Зеленоград, Георгиевский </a:t>
            </a:r>
            <a:r>
              <a:rPr lang="ru-RU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кт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дом 5</a:t>
            </a:r>
          </a:p>
          <a:p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+7 (499) 940 9001</a:t>
            </a:r>
          </a:p>
          <a:p>
            <a:pPr>
              <a:defRPr/>
            </a:pPr>
            <a:r>
              <a:rPr lang="en-US" alt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sym typeface="Verdana Bold"/>
              </a:rPr>
              <a:t>WEB: </a:t>
            </a:r>
            <a:r>
              <a:rPr lang="en-US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Verdana Bold"/>
              </a:rPr>
              <a:t>www.s-terra.ru</a:t>
            </a:r>
          </a:p>
          <a:p>
            <a:pPr>
              <a:defRPr/>
            </a:pPr>
            <a:r>
              <a:rPr lang="ru-RU" alt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sym typeface="Verdana Bold"/>
              </a:rPr>
              <a:t>EMAIL</a:t>
            </a:r>
            <a:r>
              <a:rPr lang="en-US" alt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sym typeface="Verdana Bold"/>
              </a:rPr>
              <a:t>: </a:t>
            </a:r>
            <a:r>
              <a:rPr lang="en-US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Verdana Bold"/>
              </a:rPr>
              <a:t>sales@s-terra.ru</a:t>
            </a:r>
          </a:p>
          <a:p>
            <a:pPr>
              <a:defRPr/>
            </a:pPr>
            <a:r>
              <a:rPr lang="en-US" alt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sym typeface="Verdana Bold"/>
              </a:rPr>
              <a:t>FACEBOOK: </a:t>
            </a:r>
            <a:r>
              <a:rPr lang="en-US" alt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Verdana Bold"/>
              </a:rPr>
              <a:t>facebook.com/</a:t>
            </a:r>
            <a:r>
              <a:rPr lang="en-US" alt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Verdana Bold"/>
              </a:rPr>
              <a:t>STerra.CSP</a:t>
            </a:r>
            <a:endParaRPr lang="ru-RU" altLang="ru-RU" sz="1500" dirty="0">
              <a:solidFill>
                <a:schemeClr val="tx1">
                  <a:lumMod val="65000"/>
                  <a:lumOff val="35000"/>
                </a:schemeClr>
              </a:solidFill>
              <a:sym typeface="Verdana Bold"/>
            </a:endParaRPr>
          </a:p>
        </p:txBody>
      </p:sp>
      <p:sp>
        <p:nvSpPr>
          <p:cNvPr id="6" name="Shape 40"/>
          <p:cNvSpPr>
            <a:spLocks noChangeArrowheads="1"/>
          </p:cNvSpPr>
          <p:nvPr/>
        </p:nvSpPr>
        <p:spPr bwMode="auto">
          <a:xfrm>
            <a:off x="720352" y="902223"/>
            <a:ext cx="4231928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defRPr/>
            </a:pPr>
            <a:r>
              <a:rPr lang="ru-RU" altLang="ru-RU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" panose="020B0604030504040204" pitchFamily="34" charset="0"/>
              </a:rPr>
              <a:t>Александр Веселов</a:t>
            </a:r>
          </a:p>
          <a:p>
            <a:pPr>
              <a:spcAft>
                <a:spcPts val="600"/>
              </a:spcAft>
              <a:defRPr/>
            </a:pPr>
            <a:r>
              <a:rPr lang="ru-RU" altLang="ru-RU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" panose="020B0604030504040204" pitchFamily="34" charset="0"/>
              </a:rPr>
              <a:t>руководитель отдела технического консалтинга</a:t>
            </a:r>
          </a:p>
        </p:txBody>
      </p:sp>
      <p:sp>
        <p:nvSpPr>
          <p:cNvPr id="7" name="Shape 42"/>
          <p:cNvSpPr>
            <a:spLocks noChangeArrowheads="1"/>
          </p:cNvSpPr>
          <p:nvPr/>
        </p:nvSpPr>
        <p:spPr bwMode="auto">
          <a:xfrm>
            <a:off x="720352" y="1823677"/>
            <a:ext cx="3408302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defRPr/>
            </a:pPr>
            <a:r>
              <a:rPr lang="ru-RU" altLang="ru-RU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ТЕЛЕФОН</a:t>
            </a:r>
            <a:r>
              <a:rPr lang="en-US" altLang="ru-RU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: </a:t>
            </a:r>
            <a:r>
              <a:rPr lang="en-US" altLang="ru-RU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+7 (</a:t>
            </a:r>
            <a:r>
              <a:rPr lang="ru-RU" altLang="ru-RU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499</a:t>
            </a:r>
            <a:r>
              <a:rPr lang="en-US" altLang="ru-RU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) </a:t>
            </a:r>
            <a:r>
              <a:rPr lang="ru-RU" altLang="ru-RU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940</a:t>
            </a:r>
            <a:r>
              <a:rPr lang="en-US" altLang="ru-RU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-</a:t>
            </a:r>
            <a:r>
              <a:rPr lang="ru-RU" altLang="ru-RU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90</a:t>
            </a:r>
            <a:r>
              <a:rPr lang="en-US" altLang="ru-RU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-</a:t>
            </a:r>
            <a:r>
              <a:rPr lang="ru-RU" altLang="ru-RU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61 </a:t>
            </a:r>
            <a:r>
              <a:rPr lang="en-US" altLang="ru-RU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ext.132</a:t>
            </a:r>
            <a:endParaRPr lang="ru-RU" altLang="ru-RU" sz="1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Verdana Bold"/>
            </a:endParaRPr>
          </a:p>
          <a:p>
            <a:pPr>
              <a:defRPr/>
            </a:pPr>
            <a:r>
              <a:rPr lang="ru-RU" altLang="ru-RU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EMAIL</a:t>
            </a:r>
            <a:r>
              <a:rPr lang="en-US" altLang="ru-RU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: </a:t>
            </a:r>
            <a:r>
              <a:rPr lang="en-US" altLang="ru-RU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aveselov@s-terra.ru</a:t>
            </a:r>
            <a:endParaRPr lang="ru-RU" altLang="ru-RU" sz="1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Verdana Bold"/>
            </a:endParaRPr>
          </a:p>
          <a:p>
            <a:pPr>
              <a:defRPr/>
            </a:pPr>
            <a:r>
              <a:rPr lang="en-US" altLang="ru-RU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TWITTER: </a:t>
            </a:r>
            <a:r>
              <a:rPr lang="en-US" altLang="ru-RU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a1ex_vese1ov</a:t>
            </a:r>
            <a:endParaRPr lang="ru-RU" altLang="ru-RU" sz="1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Verdana Bold"/>
            </a:endParaRPr>
          </a:p>
          <a:p>
            <a:pPr>
              <a:defRPr/>
            </a:pPr>
            <a:r>
              <a:rPr lang="ru-RU" altLang="ru-RU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БЛОГ</a:t>
            </a:r>
            <a:r>
              <a:rPr lang="en-US" altLang="ru-RU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:</a:t>
            </a:r>
            <a:r>
              <a:rPr lang="ru-RU" altLang="ru-RU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 </a:t>
            </a:r>
            <a:r>
              <a:rPr lang="en-US" altLang="ru-RU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Verdana Bold"/>
              </a:rPr>
              <a:t>alexanderveselov.blogspot.ru</a:t>
            </a:r>
            <a:endParaRPr lang="ru-RU" altLang="ru-RU" sz="1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Verdana 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42" y="6241595"/>
            <a:ext cx="822450" cy="1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-22" r="3294"/>
          <a:stretch/>
        </p:blipFill>
        <p:spPr>
          <a:xfrm>
            <a:off x="-1" y="1698171"/>
            <a:ext cx="9144001" cy="460894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000"/>
            <a:ext cx="9144000" cy="4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3866" y="6493869"/>
            <a:ext cx="4307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A0E412B-5D37-434E-BEF9-3D844DA2CC8A}" type="slidenum">
              <a:rPr lang="ru-RU" sz="1100" smtClean="0">
                <a:solidFill>
                  <a:schemeClr val="bg1"/>
                </a:solidFill>
              </a:rPr>
              <a:t>2</a:t>
            </a:fld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0000" y="6528706"/>
            <a:ext cx="130644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900" dirty="0"/>
              <a:t>©</a:t>
            </a:r>
            <a:r>
              <a:rPr lang="en-US" sz="900" dirty="0"/>
              <a:t> «</a:t>
            </a:r>
            <a:r>
              <a:rPr lang="ru-RU" sz="900" dirty="0"/>
              <a:t>С-Терра </a:t>
            </a:r>
            <a:r>
              <a:rPr lang="ru-RU" sz="900" dirty="0" err="1"/>
              <a:t>СиЭсПи</a:t>
            </a:r>
            <a:r>
              <a:rPr lang="en-US" sz="900" dirty="0"/>
              <a:t>»</a:t>
            </a:r>
            <a:r>
              <a:rPr lang="ru-RU" sz="900" dirty="0"/>
              <a:t>, </a:t>
            </a:r>
            <a:r>
              <a:rPr lang="ru-RU" sz="900" dirty="0" smtClean="0"/>
              <a:t>2017</a:t>
            </a:r>
            <a:endParaRPr lang="ru-RU" sz="900" dirty="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2934931" y="0"/>
            <a:ext cx="6209069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0 w 3769561"/>
              <a:gd name="connsiteY0" fmla="*/ 0 h 182880"/>
              <a:gd name="connsiteX1" fmla="*/ 3769561 w 3769561"/>
              <a:gd name="connsiteY1" fmla="*/ 0 h 182880"/>
              <a:gd name="connsiteX2" fmla="*/ 3604098 w 3769561"/>
              <a:gd name="connsiteY2" fmla="*/ 182880 h 182880"/>
              <a:gd name="connsiteX3" fmla="*/ 1914069 w 3769561"/>
              <a:gd name="connsiteY3" fmla="*/ 182880 h 182880"/>
              <a:gd name="connsiteX4" fmla="*/ 0 w 3769561"/>
              <a:gd name="connsiteY4" fmla="*/ 0 h 182880"/>
              <a:gd name="connsiteX0" fmla="*/ 3839 w 3773400"/>
              <a:gd name="connsiteY0" fmla="*/ 0 h 182880"/>
              <a:gd name="connsiteX1" fmla="*/ 3773400 w 3773400"/>
              <a:gd name="connsiteY1" fmla="*/ 0 h 182880"/>
              <a:gd name="connsiteX2" fmla="*/ 3607937 w 3773400"/>
              <a:gd name="connsiteY2" fmla="*/ 182880 h 182880"/>
              <a:gd name="connsiteX3" fmla="*/ 0 w 3773400"/>
              <a:gd name="connsiteY3" fmla="*/ 182880 h 182880"/>
              <a:gd name="connsiteX4" fmla="*/ 3839 w 3773400"/>
              <a:gd name="connsiteY4" fmla="*/ 0 h 182880"/>
              <a:gd name="connsiteX0" fmla="*/ 278 w 3769839"/>
              <a:gd name="connsiteY0" fmla="*/ 0 h 182880"/>
              <a:gd name="connsiteX1" fmla="*/ 3769839 w 3769839"/>
              <a:gd name="connsiteY1" fmla="*/ 0 h 182880"/>
              <a:gd name="connsiteX2" fmla="*/ 3604376 w 3769839"/>
              <a:gd name="connsiteY2" fmla="*/ 182880 h 182880"/>
              <a:gd name="connsiteX3" fmla="*/ 1348 w 3769839"/>
              <a:gd name="connsiteY3" fmla="*/ 181368 h 182880"/>
              <a:gd name="connsiteX4" fmla="*/ 278 w 3769839"/>
              <a:gd name="connsiteY4" fmla="*/ 0 h 182880"/>
              <a:gd name="connsiteX0" fmla="*/ 160 w 3769721"/>
              <a:gd name="connsiteY0" fmla="*/ 0 h 182880"/>
              <a:gd name="connsiteX1" fmla="*/ 3769721 w 3769721"/>
              <a:gd name="connsiteY1" fmla="*/ 0 h 182880"/>
              <a:gd name="connsiteX2" fmla="*/ 3604258 w 3769721"/>
              <a:gd name="connsiteY2" fmla="*/ 182880 h 182880"/>
              <a:gd name="connsiteX3" fmla="*/ 4503 w 3769721"/>
              <a:gd name="connsiteY3" fmla="*/ 181368 h 182880"/>
              <a:gd name="connsiteX4" fmla="*/ 160 w 3769721"/>
              <a:gd name="connsiteY4" fmla="*/ 0 h 182880"/>
              <a:gd name="connsiteX0" fmla="*/ 567 w 3765218"/>
              <a:gd name="connsiteY0" fmla="*/ 0 h 182880"/>
              <a:gd name="connsiteX1" fmla="*/ 3765218 w 3765218"/>
              <a:gd name="connsiteY1" fmla="*/ 0 h 182880"/>
              <a:gd name="connsiteX2" fmla="*/ 3599755 w 3765218"/>
              <a:gd name="connsiteY2" fmla="*/ 182880 h 182880"/>
              <a:gd name="connsiteX3" fmla="*/ 0 w 3765218"/>
              <a:gd name="connsiteY3" fmla="*/ 181368 h 182880"/>
              <a:gd name="connsiteX4" fmla="*/ 567 w 3765218"/>
              <a:gd name="connsiteY4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218" h="182880">
                <a:moveTo>
                  <a:pt x="567" y="0"/>
                </a:moveTo>
                <a:lnTo>
                  <a:pt x="3765218" y="0"/>
                </a:lnTo>
                <a:lnTo>
                  <a:pt x="3599755" y="182880"/>
                </a:lnTo>
                <a:lnTo>
                  <a:pt x="0" y="181368"/>
                </a:lnTo>
                <a:cubicBezTo>
                  <a:pt x="1280" y="120408"/>
                  <a:pt x="-713" y="60960"/>
                  <a:pt x="5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" y="0"/>
            <a:ext cx="3600000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567 w 1948400"/>
              <a:gd name="connsiteY0" fmla="*/ 0 h 182880"/>
              <a:gd name="connsiteX1" fmla="*/ 1948400 w 1948400"/>
              <a:gd name="connsiteY1" fmla="*/ 0 h 182880"/>
              <a:gd name="connsiteX2" fmla="*/ 1690029 w 1948400"/>
              <a:gd name="connsiteY2" fmla="*/ 182880 h 182880"/>
              <a:gd name="connsiteX3" fmla="*/ 0 w 1948400"/>
              <a:gd name="connsiteY3" fmla="*/ 182880 h 182880"/>
              <a:gd name="connsiteX4" fmla="*/ 567 w 1948400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690029 w 1932129"/>
              <a:gd name="connsiteY2" fmla="*/ 182880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4435 w 1932129"/>
              <a:gd name="connsiteY2" fmla="*/ 180383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3050 w 1932129"/>
              <a:gd name="connsiteY2" fmla="*/ 181234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3786"/>
              <a:gd name="connsiteX1" fmla="*/ 1932129 w 1932129"/>
              <a:gd name="connsiteY1" fmla="*/ 0 h 183786"/>
              <a:gd name="connsiteX2" fmla="*/ 1713050 w 1932129"/>
              <a:gd name="connsiteY2" fmla="*/ 183786 h 183786"/>
              <a:gd name="connsiteX3" fmla="*/ 0 w 1932129"/>
              <a:gd name="connsiteY3" fmla="*/ 182880 h 183786"/>
              <a:gd name="connsiteX4" fmla="*/ 567 w 1932129"/>
              <a:gd name="connsiteY4" fmla="*/ 0 h 1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129" h="183786">
                <a:moveTo>
                  <a:pt x="567" y="0"/>
                </a:moveTo>
                <a:lnTo>
                  <a:pt x="1932129" y="0"/>
                </a:lnTo>
                <a:lnTo>
                  <a:pt x="1713050" y="183786"/>
                </a:lnTo>
                <a:lnTo>
                  <a:pt x="0" y="182880"/>
                </a:lnTo>
                <a:lnTo>
                  <a:pt x="567" y="0"/>
                </a:lnTo>
                <a:close/>
              </a:path>
            </a:pathLst>
          </a:custGeom>
          <a:solidFill>
            <a:srgbClr val="3C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4028" y="177538"/>
            <a:ext cx="28639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Импортозамещение</a:t>
            </a:r>
            <a:endParaRPr lang="ru-RU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228" y="1079276"/>
            <a:ext cx="688841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Проблемы 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002" y="2116274"/>
            <a:ext cx="5768739" cy="1800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>
              <a:spcAft>
                <a:spcPts val="1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dirty="0" smtClean="0"/>
              <a:t>Нет достойных альтернатив</a:t>
            </a:r>
          </a:p>
          <a:p>
            <a:pPr marL="180000" indent="-180000">
              <a:spcAft>
                <a:spcPts val="1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dirty="0" smtClean="0"/>
              <a:t>Нет бюджета на переобучение персонала</a:t>
            </a:r>
          </a:p>
          <a:p>
            <a:pPr marL="180000" indent="-180000">
              <a:spcAft>
                <a:spcPts val="1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dirty="0" smtClean="0"/>
              <a:t>Риск сбоев при миграции</a:t>
            </a:r>
          </a:p>
          <a:p>
            <a:pPr marL="180000" indent="-180000">
              <a:spcAft>
                <a:spcPts val="1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dirty="0" smtClean="0"/>
              <a:t>Привычки</a:t>
            </a:r>
            <a:endParaRPr lang="ru-RU" sz="18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42" y="271998"/>
            <a:ext cx="822450" cy="1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1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велосипед росс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73" y="1979669"/>
            <a:ext cx="5682253" cy="35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000"/>
            <a:ext cx="9144000" cy="4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3866" y="6493869"/>
            <a:ext cx="4307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A0E412B-5D37-434E-BEF9-3D844DA2CC8A}" type="slidenum">
              <a:rPr lang="ru-RU" sz="1100" smtClean="0">
                <a:solidFill>
                  <a:schemeClr val="bg1"/>
                </a:solidFill>
              </a:rPr>
              <a:t>3</a:t>
            </a:fld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0000" y="6528706"/>
            <a:ext cx="130644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900" dirty="0"/>
              <a:t>©</a:t>
            </a:r>
            <a:r>
              <a:rPr lang="en-US" sz="900" dirty="0"/>
              <a:t> «</a:t>
            </a:r>
            <a:r>
              <a:rPr lang="ru-RU" sz="900" dirty="0"/>
              <a:t>С-Терра </a:t>
            </a:r>
            <a:r>
              <a:rPr lang="ru-RU" sz="900" dirty="0" err="1"/>
              <a:t>СиЭсПи</a:t>
            </a:r>
            <a:r>
              <a:rPr lang="en-US" sz="900" dirty="0"/>
              <a:t>»</a:t>
            </a:r>
            <a:r>
              <a:rPr lang="ru-RU" sz="900" dirty="0"/>
              <a:t>, </a:t>
            </a:r>
            <a:r>
              <a:rPr lang="ru-RU" sz="900" dirty="0" smtClean="0"/>
              <a:t>2017</a:t>
            </a:r>
            <a:endParaRPr lang="ru-RU" sz="900" dirty="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2934931" y="0"/>
            <a:ext cx="6209069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0 w 3769561"/>
              <a:gd name="connsiteY0" fmla="*/ 0 h 182880"/>
              <a:gd name="connsiteX1" fmla="*/ 3769561 w 3769561"/>
              <a:gd name="connsiteY1" fmla="*/ 0 h 182880"/>
              <a:gd name="connsiteX2" fmla="*/ 3604098 w 3769561"/>
              <a:gd name="connsiteY2" fmla="*/ 182880 h 182880"/>
              <a:gd name="connsiteX3" fmla="*/ 1914069 w 3769561"/>
              <a:gd name="connsiteY3" fmla="*/ 182880 h 182880"/>
              <a:gd name="connsiteX4" fmla="*/ 0 w 3769561"/>
              <a:gd name="connsiteY4" fmla="*/ 0 h 182880"/>
              <a:gd name="connsiteX0" fmla="*/ 3839 w 3773400"/>
              <a:gd name="connsiteY0" fmla="*/ 0 h 182880"/>
              <a:gd name="connsiteX1" fmla="*/ 3773400 w 3773400"/>
              <a:gd name="connsiteY1" fmla="*/ 0 h 182880"/>
              <a:gd name="connsiteX2" fmla="*/ 3607937 w 3773400"/>
              <a:gd name="connsiteY2" fmla="*/ 182880 h 182880"/>
              <a:gd name="connsiteX3" fmla="*/ 0 w 3773400"/>
              <a:gd name="connsiteY3" fmla="*/ 182880 h 182880"/>
              <a:gd name="connsiteX4" fmla="*/ 3839 w 3773400"/>
              <a:gd name="connsiteY4" fmla="*/ 0 h 182880"/>
              <a:gd name="connsiteX0" fmla="*/ 278 w 3769839"/>
              <a:gd name="connsiteY0" fmla="*/ 0 h 182880"/>
              <a:gd name="connsiteX1" fmla="*/ 3769839 w 3769839"/>
              <a:gd name="connsiteY1" fmla="*/ 0 h 182880"/>
              <a:gd name="connsiteX2" fmla="*/ 3604376 w 3769839"/>
              <a:gd name="connsiteY2" fmla="*/ 182880 h 182880"/>
              <a:gd name="connsiteX3" fmla="*/ 1348 w 3769839"/>
              <a:gd name="connsiteY3" fmla="*/ 181368 h 182880"/>
              <a:gd name="connsiteX4" fmla="*/ 278 w 3769839"/>
              <a:gd name="connsiteY4" fmla="*/ 0 h 182880"/>
              <a:gd name="connsiteX0" fmla="*/ 160 w 3769721"/>
              <a:gd name="connsiteY0" fmla="*/ 0 h 182880"/>
              <a:gd name="connsiteX1" fmla="*/ 3769721 w 3769721"/>
              <a:gd name="connsiteY1" fmla="*/ 0 h 182880"/>
              <a:gd name="connsiteX2" fmla="*/ 3604258 w 3769721"/>
              <a:gd name="connsiteY2" fmla="*/ 182880 h 182880"/>
              <a:gd name="connsiteX3" fmla="*/ 4503 w 3769721"/>
              <a:gd name="connsiteY3" fmla="*/ 181368 h 182880"/>
              <a:gd name="connsiteX4" fmla="*/ 160 w 3769721"/>
              <a:gd name="connsiteY4" fmla="*/ 0 h 182880"/>
              <a:gd name="connsiteX0" fmla="*/ 567 w 3765218"/>
              <a:gd name="connsiteY0" fmla="*/ 0 h 182880"/>
              <a:gd name="connsiteX1" fmla="*/ 3765218 w 3765218"/>
              <a:gd name="connsiteY1" fmla="*/ 0 h 182880"/>
              <a:gd name="connsiteX2" fmla="*/ 3599755 w 3765218"/>
              <a:gd name="connsiteY2" fmla="*/ 182880 h 182880"/>
              <a:gd name="connsiteX3" fmla="*/ 0 w 3765218"/>
              <a:gd name="connsiteY3" fmla="*/ 181368 h 182880"/>
              <a:gd name="connsiteX4" fmla="*/ 567 w 3765218"/>
              <a:gd name="connsiteY4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218" h="182880">
                <a:moveTo>
                  <a:pt x="567" y="0"/>
                </a:moveTo>
                <a:lnTo>
                  <a:pt x="3765218" y="0"/>
                </a:lnTo>
                <a:lnTo>
                  <a:pt x="3599755" y="182880"/>
                </a:lnTo>
                <a:lnTo>
                  <a:pt x="0" y="181368"/>
                </a:lnTo>
                <a:cubicBezTo>
                  <a:pt x="1280" y="120408"/>
                  <a:pt x="-713" y="60960"/>
                  <a:pt x="5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" y="0"/>
            <a:ext cx="3600000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567 w 1948400"/>
              <a:gd name="connsiteY0" fmla="*/ 0 h 182880"/>
              <a:gd name="connsiteX1" fmla="*/ 1948400 w 1948400"/>
              <a:gd name="connsiteY1" fmla="*/ 0 h 182880"/>
              <a:gd name="connsiteX2" fmla="*/ 1690029 w 1948400"/>
              <a:gd name="connsiteY2" fmla="*/ 182880 h 182880"/>
              <a:gd name="connsiteX3" fmla="*/ 0 w 1948400"/>
              <a:gd name="connsiteY3" fmla="*/ 182880 h 182880"/>
              <a:gd name="connsiteX4" fmla="*/ 567 w 1948400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690029 w 1932129"/>
              <a:gd name="connsiteY2" fmla="*/ 182880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4435 w 1932129"/>
              <a:gd name="connsiteY2" fmla="*/ 180383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3050 w 1932129"/>
              <a:gd name="connsiteY2" fmla="*/ 181234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3786"/>
              <a:gd name="connsiteX1" fmla="*/ 1932129 w 1932129"/>
              <a:gd name="connsiteY1" fmla="*/ 0 h 183786"/>
              <a:gd name="connsiteX2" fmla="*/ 1713050 w 1932129"/>
              <a:gd name="connsiteY2" fmla="*/ 183786 h 183786"/>
              <a:gd name="connsiteX3" fmla="*/ 0 w 1932129"/>
              <a:gd name="connsiteY3" fmla="*/ 182880 h 183786"/>
              <a:gd name="connsiteX4" fmla="*/ 567 w 1932129"/>
              <a:gd name="connsiteY4" fmla="*/ 0 h 1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129" h="183786">
                <a:moveTo>
                  <a:pt x="567" y="0"/>
                </a:moveTo>
                <a:lnTo>
                  <a:pt x="1932129" y="0"/>
                </a:lnTo>
                <a:lnTo>
                  <a:pt x="1713050" y="183786"/>
                </a:lnTo>
                <a:lnTo>
                  <a:pt x="0" y="182880"/>
                </a:lnTo>
                <a:lnTo>
                  <a:pt x="567" y="0"/>
                </a:lnTo>
                <a:close/>
              </a:path>
            </a:pathLst>
          </a:custGeom>
          <a:solidFill>
            <a:srgbClr val="3C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4028" y="177538"/>
            <a:ext cx="28639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Импортозамещение</a:t>
            </a:r>
            <a:endParaRPr lang="ru-RU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228" y="1079276"/>
            <a:ext cx="688841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Что делать?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002" y="2116272"/>
            <a:ext cx="5768739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>
              <a:spcAft>
                <a:spcPts val="1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dirty="0" smtClean="0"/>
              <a:t>Мировые стандарты</a:t>
            </a:r>
          </a:p>
          <a:p>
            <a:pPr marL="180000" indent="-180000">
              <a:spcAft>
                <a:spcPts val="1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dirty="0" smtClean="0"/>
              <a:t>Российские требования</a:t>
            </a:r>
            <a:endParaRPr lang="ru-RU" sz="1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42" y="271998"/>
            <a:ext cx="822450" cy="1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18460" y="4576147"/>
            <a:ext cx="8216199" cy="14713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73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r"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Выполнение требований </a:t>
            </a:r>
            <a:br>
              <a:rPr lang="ru-RU" dirty="0"/>
            </a:br>
            <a:r>
              <a:rPr lang="ru-RU" dirty="0"/>
              <a:t>по защите информации </a:t>
            </a:r>
            <a:br>
              <a:rPr lang="ru-RU" dirty="0"/>
            </a:br>
            <a:r>
              <a:rPr lang="ru-RU" dirty="0"/>
              <a:t>и </a:t>
            </a:r>
            <a:r>
              <a:rPr lang="ru-RU" dirty="0" err="1"/>
              <a:t>госзакупкам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18460" y="3031755"/>
            <a:ext cx="8216199" cy="3385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73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Переход без сбоев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8460" y="3659053"/>
            <a:ext cx="8216199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73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 ГОСТ 28147-89 и 34.12-2015,</a:t>
            </a:r>
          </a:p>
          <a:p>
            <a:r>
              <a:rPr lang="ru-RU" dirty="0"/>
              <a:t>ГОСТ 34.10-2012 и 34.11-2012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460" y="2404459"/>
            <a:ext cx="8216199" cy="3385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73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Не требуется обучение персонала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460" y="1777163"/>
            <a:ext cx="8216199" cy="3385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73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</a:rPr>
              <a:t>Проверенные протоколы</a:t>
            </a:r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000"/>
            <a:ext cx="9144000" cy="4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3866" y="6493869"/>
            <a:ext cx="4307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A0E412B-5D37-434E-BEF9-3D844DA2CC8A}" type="slidenum">
              <a:rPr lang="ru-RU" sz="1100" smtClean="0">
                <a:solidFill>
                  <a:schemeClr val="bg1"/>
                </a:solidFill>
              </a:rPr>
              <a:t>4</a:t>
            </a:fld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0000" y="6528706"/>
            <a:ext cx="130644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900" dirty="0"/>
              <a:t>©</a:t>
            </a:r>
            <a:r>
              <a:rPr lang="en-US" sz="900" dirty="0"/>
              <a:t> «</a:t>
            </a:r>
            <a:r>
              <a:rPr lang="ru-RU" sz="900" dirty="0"/>
              <a:t>С-Терра </a:t>
            </a:r>
            <a:r>
              <a:rPr lang="ru-RU" sz="900" dirty="0" err="1"/>
              <a:t>СиЭсПи</a:t>
            </a:r>
            <a:r>
              <a:rPr lang="en-US" sz="900" dirty="0"/>
              <a:t>»</a:t>
            </a:r>
            <a:r>
              <a:rPr lang="ru-RU" sz="900" dirty="0"/>
              <a:t>, </a:t>
            </a:r>
            <a:r>
              <a:rPr lang="ru-RU" sz="900" dirty="0" smtClean="0"/>
              <a:t>2017</a:t>
            </a:r>
            <a:endParaRPr lang="ru-RU" sz="900" dirty="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2934931" y="0"/>
            <a:ext cx="6209069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0 w 3769561"/>
              <a:gd name="connsiteY0" fmla="*/ 0 h 182880"/>
              <a:gd name="connsiteX1" fmla="*/ 3769561 w 3769561"/>
              <a:gd name="connsiteY1" fmla="*/ 0 h 182880"/>
              <a:gd name="connsiteX2" fmla="*/ 3604098 w 3769561"/>
              <a:gd name="connsiteY2" fmla="*/ 182880 h 182880"/>
              <a:gd name="connsiteX3" fmla="*/ 1914069 w 3769561"/>
              <a:gd name="connsiteY3" fmla="*/ 182880 h 182880"/>
              <a:gd name="connsiteX4" fmla="*/ 0 w 3769561"/>
              <a:gd name="connsiteY4" fmla="*/ 0 h 182880"/>
              <a:gd name="connsiteX0" fmla="*/ 3839 w 3773400"/>
              <a:gd name="connsiteY0" fmla="*/ 0 h 182880"/>
              <a:gd name="connsiteX1" fmla="*/ 3773400 w 3773400"/>
              <a:gd name="connsiteY1" fmla="*/ 0 h 182880"/>
              <a:gd name="connsiteX2" fmla="*/ 3607937 w 3773400"/>
              <a:gd name="connsiteY2" fmla="*/ 182880 h 182880"/>
              <a:gd name="connsiteX3" fmla="*/ 0 w 3773400"/>
              <a:gd name="connsiteY3" fmla="*/ 182880 h 182880"/>
              <a:gd name="connsiteX4" fmla="*/ 3839 w 3773400"/>
              <a:gd name="connsiteY4" fmla="*/ 0 h 182880"/>
              <a:gd name="connsiteX0" fmla="*/ 278 w 3769839"/>
              <a:gd name="connsiteY0" fmla="*/ 0 h 182880"/>
              <a:gd name="connsiteX1" fmla="*/ 3769839 w 3769839"/>
              <a:gd name="connsiteY1" fmla="*/ 0 h 182880"/>
              <a:gd name="connsiteX2" fmla="*/ 3604376 w 3769839"/>
              <a:gd name="connsiteY2" fmla="*/ 182880 h 182880"/>
              <a:gd name="connsiteX3" fmla="*/ 1348 w 3769839"/>
              <a:gd name="connsiteY3" fmla="*/ 181368 h 182880"/>
              <a:gd name="connsiteX4" fmla="*/ 278 w 3769839"/>
              <a:gd name="connsiteY4" fmla="*/ 0 h 182880"/>
              <a:gd name="connsiteX0" fmla="*/ 160 w 3769721"/>
              <a:gd name="connsiteY0" fmla="*/ 0 h 182880"/>
              <a:gd name="connsiteX1" fmla="*/ 3769721 w 3769721"/>
              <a:gd name="connsiteY1" fmla="*/ 0 h 182880"/>
              <a:gd name="connsiteX2" fmla="*/ 3604258 w 3769721"/>
              <a:gd name="connsiteY2" fmla="*/ 182880 h 182880"/>
              <a:gd name="connsiteX3" fmla="*/ 4503 w 3769721"/>
              <a:gd name="connsiteY3" fmla="*/ 181368 h 182880"/>
              <a:gd name="connsiteX4" fmla="*/ 160 w 3769721"/>
              <a:gd name="connsiteY4" fmla="*/ 0 h 182880"/>
              <a:gd name="connsiteX0" fmla="*/ 567 w 3765218"/>
              <a:gd name="connsiteY0" fmla="*/ 0 h 182880"/>
              <a:gd name="connsiteX1" fmla="*/ 3765218 w 3765218"/>
              <a:gd name="connsiteY1" fmla="*/ 0 h 182880"/>
              <a:gd name="connsiteX2" fmla="*/ 3599755 w 3765218"/>
              <a:gd name="connsiteY2" fmla="*/ 182880 h 182880"/>
              <a:gd name="connsiteX3" fmla="*/ 0 w 3765218"/>
              <a:gd name="connsiteY3" fmla="*/ 181368 h 182880"/>
              <a:gd name="connsiteX4" fmla="*/ 567 w 3765218"/>
              <a:gd name="connsiteY4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218" h="182880">
                <a:moveTo>
                  <a:pt x="567" y="0"/>
                </a:moveTo>
                <a:lnTo>
                  <a:pt x="3765218" y="0"/>
                </a:lnTo>
                <a:lnTo>
                  <a:pt x="3599755" y="182880"/>
                </a:lnTo>
                <a:lnTo>
                  <a:pt x="0" y="181368"/>
                </a:lnTo>
                <a:cubicBezTo>
                  <a:pt x="1280" y="120408"/>
                  <a:pt x="-713" y="60960"/>
                  <a:pt x="5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" y="0"/>
            <a:ext cx="3600000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567 w 1948400"/>
              <a:gd name="connsiteY0" fmla="*/ 0 h 182880"/>
              <a:gd name="connsiteX1" fmla="*/ 1948400 w 1948400"/>
              <a:gd name="connsiteY1" fmla="*/ 0 h 182880"/>
              <a:gd name="connsiteX2" fmla="*/ 1690029 w 1948400"/>
              <a:gd name="connsiteY2" fmla="*/ 182880 h 182880"/>
              <a:gd name="connsiteX3" fmla="*/ 0 w 1948400"/>
              <a:gd name="connsiteY3" fmla="*/ 182880 h 182880"/>
              <a:gd name="connsiteX4" fmla="*/ 567 w 1948400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690029 w 1932129"/>
              <a:gd name="connsiteY2" fmla="*/ 182880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4435 w 1932129"/>
              <a:gd name="connsiteY2" fmla="*/ 180383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3050 w 1932129"/>
              <a:gd name="connsiteY2" fmla="*/ 181234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3786"/>
              <a:gd name="connsiteX1" fmla="*/ 1932129 w 1932129"/>
              <a:gd name="connsiteY1" fmla="*/ 0 h 183786"/>
              <a:gd name="connsiteX2" fmla="*/ 1713050 w 1932129"/>
              <a:gd name="connsiteY2" fmla="*/ 183786 h 183786"/>
              <a:gd name="connsiteX3" fmla="*/ 0 w 1932129"/>
              <a:gd name="connsiteY3" fmla="*/ 182880 h 183786"/>
              <a:gd name="connsiteX4" fmla="*/ 567 w 1932129"/>
              <a:gd name="connsiteY4" fmla="*/ 0 h 1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129" h="183786">
                <a:moveTo>
                  <a:pt x="567" y="0"/>
                </a:moveTo>
                <a:lnTo>
                  <a:pt x="1932129" y="0"/>
                </a:lnTo>
                <a:lnTo>
                  <a:pt x="1713050" y="183786"/>
                </a:lnTo>
                <a:lnTo>
                  <a:pt x="0" y="182880"/>
                </a:lnTo>
                <a:lnTo>
                  <a:pt x="567" y="0"/>
                </a:lnTo>
                <a:close/>
              </a:path>
            </a:pathLst>
          </a:custGeom>
          <a:solidFill>
            <a:srgbClr val="3C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4028" y="177538"/>
            <a:ext cx="28639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Импортозамещение</a:t>
            </a:r>
            <a:endParaRPr lang="ru-RU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228" y="1079276"/>
            <a:ext cx="688841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Решение С-Терра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002" y="1820710"/>
            <a:ext cx="5768739" cy="4016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>
              <a:spcAft>
                <a:spcPts val="24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dirty="0" smtClean="0"/>
              <a:t>Мировые стандарты </a:t>
            </a:r>
            <a:r>
              <a:rPr lang="en-US" sz="1800" b="1" dirty="0" smtClean="0"/>
              <a:t>IKE/IPsec</a:t>
            </a:r>
            <a:r>
              <a:rPr lang="en-US" sz="1800" dirty="0" smtClean="0"/>
              <a:t> </a:t>
            </a:r>
            <a:r>
              <a:rPr lang="ru-RU" sz="1800" dirty="0" smtClean="0"/>
              <a:t>в соответствии с </a:t>
            </a:r>
            <a:r>
              <a:rPr lang="en-US" sz="1800" dirty="0" smtClean="0"/>
              <a:t>RFC</a:t>
            </a:r>
            <a:endParaRPr lang="ru-RU" sz="1800" dirty="0" smtClean="0"/>
          </a:p>
          <a:p>
            <a:pPr marL="180000" indent="-180000">
              <a:spcAft>
                <a:spcPts val="24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dirty="0" smtClean="0"/>
              <a:t>Интерфейс аналогичный </a:t>
            </a:r>
            <a:r>
              <a:rPr lang="en-US" sz="1800" b="1" dirty="0" smtClean="0"/>
              <a:t>Cisco IOS</a:t>
            </a:r>
          </a:p>
          <a:p>
            <a:pPr marL="180000" indent="-180000">
              <a:spcBef>
                <a:spcPts val="600"/>
              </a:spcBef>
              <a:spcAft>
                <a:spcPts val="24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dirty="0" smtClean="0"/>
              <a:t>Западные </a:t>
            </a:r>
            <a:r>
              <a:rPr lang="ru-RU" sz="1800" dirty="0" err="1" smtClean="0"/>
              <a:t>криптоалгоритмы</a:t>
            </a:r>
            <a:r>
              <a:rPr lang="ru-RU" sz="1800" dirty="0" smtClean="0"/>
              <a:t> для плавной миграции</a:t>
            </a:r>
          </a:p>
          <a:p>
            <a:pPr marL="180000" indent="-180000">
              <a:spcBef>
                <a:spcPts val="1200"/>
              </a:spcBef>
              <a:spcAft>
                <a:spcPts val="24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dirty="0" smtClean="0"/>
              <a:t>Отечественные </a:t>
            </a:r>
            <a:r>
              <a:rPr lang="ru-RU" sz="1800" dirty="0" err="1"/>
              <a:t>криптоалгоритмы</a:t>
            </a:r>
            <a:r>
              <a:rPr lang="ru-RU" sz="1800" dirty="0"/>
              <a:t> </a:t>
            </a:r>
            <a:r>
              <a:rPr lang="ru-RU" sz="1800" b="1" dirty="0" smtClean="0"/>
              <a:t>ГОСТ</a:t>
            </a:r>
            <a:r>
              <a:rPr lang="ru-RU" sz="1800" dirty="0" smtClean="0"/>
              <a:t> </a:t>
            </a:r>
          </a:p>
          <a:p>
            <a:pPr marL="180000" indent="-180000">
              <a:spcBef>
                <a:spcPts val="2400"/>
              </a:spcBef>
              <a:spcAft>
                <a:spcPts val="24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dirty="0" smtClean="0"/>
              <a:t>Сертификаты регуляторов – </a:t>
            </a:r>
            <a:r>
              <a:rPr lang="ru-RU" sz="1800" b="1" dirty="0" smtClean="0"/>
              <a:t>ФСБ</a:t>
            </a:r>
            <a:r>
              <a:rPr lang="ru-RU" sz="1800" dirty="0" smtClean="0"/>
              <a:t> и </a:t>
            </a:r>
            <a:r>
              <a:rPr lang="ru-RU" sz="1800" b="1" dirty="0" smtClean="0"/>
              <a:t>ФСТЭК</a:t>
            </a:r>
            <a:r>
              <a:rPr lang="ru-RU" sz="1800" dirty="0" smtClean="0"/>
              <a:t> России</a:t>
            </a:r>
          </a:p>
          <a:p>
            <a:pPr marL="180000" indent="-180000">
              <a:spcAft>
                <a:spcPts val="24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dirty="0"/>
              <a:t>Продукты включены в </a:t>
            </a:r>
            <a:r>
              <a:rPr lang="ru-RU" sz="1800" b="1" dirty="0"/>
              <a:t>«Единый реестр российских программ для ЭВМ и баз данных</a:t>
            </a:r>
            <a:r>
              <a:rPr lang="ru-RU" sz="1800" b="1" dirty="0" smtClean="0"/>
              <a:t>»</a:t>
            </a:r>
            <a:endParaRPr lang="ru-RU" sz="18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42" y="271998"/>
            <a:ext cx="822450" cy="1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1" grpId="0" animBg="1"/>
      <p:bldP spid="1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000"/>
            <a:ext cx="9144000" cy="4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3866" y="6493869"/>
            <a:ext cx="4307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A0E412B-5D37-434E-BEF9-3D844DA2CC8A}" type="slidenum">
              <a:rPr lang="ru-RU" sz="1100" smtClean="0">
                <a:solidFill>
                  <a:schemeClr val="bg1"/>
                </a:solidFill>
              </a:rPr>
              <a:t>5</a:t>
            </a:fld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0000" y="6528706"/>
            <a:ext cx="130644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900" dirty="0"/>
              <a:t>©</a:t>
            </a:r>
            <a:r>
              <a:rPr lang="en-US" sz="900" dirty="0"/>
              <a:t> «</a:t>
            </a:r>
            <a:r>
              <a:rPr lang="ru-RU" sz="900" dirty="0"/>
              <a:t>С-Терра </a:t>
            </a:r>
            <a:r>
              <a:rPr lang="ru-RU" sz="900" dirty="0" err="1"/>
              <a:t>СиЭсПи</a:t>
            </a:r>
            <a:r>
              <a:rPr lang="en-US" sz="900" dirty="0"/>
              <a:t>»</a:t>
            </a:r>
            <a:r>
              <a:rPr lang="ru-RU" sz="900" dirty="0"/>
              <a:t>, </a:t>
            </a:r>
            <a:r>
              <a:rPr lang="ru-RU" sz="900" dirty="0" smtClean="0"/>
              <a:t>2017</a:t>
            </a:r>
            <a:endParaRPr lang="ru-RU" sz="900" dirty="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2934931" y="0"/>
            <a:ext cx="6209069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0 w 3769561"/>
              <a:gd name="connsiteY0" fmla="*/ 0 h 182880"/>
              <a:gd name="connsiteX1" fmla="*/ 3769561 w 3769561"/>
              <a:gd name="connsiteY1" fmla="*/ 0 h 182880"/>
              <a:gd name="connsiteX2" fmla="*/ 3604098 w 3769561"/>
              <a:gd name="connsiteY2" fmla="*/ 182880 h 182880"/>
              <a:gd name="connsiteX3" fmla="*/ 1914069 w 3769561"/>
              <a:gd name="connsiteY3" fmla="*/ 182880 h 182880"/>
              <a:gd name="connsiteX4" fmla="*/ 0 w 3769561"/>
              <a:gd name="connsiteY4" fmla="*/ 0 h 182880"/>
              <a:gd name="connsiteX0" fmla="*/ 3839 w 3773400"/>
              <a:gd name="connsiteY0" fmla="*/ 0 h 182880"/>
              <a:gd name="connsiteX1" fmla="*/ 3773400 w 3773400"/>
              <a:gd name="connsiteY1" fmla="*/ 0 h 182880"/>
              <a:gd name="connsiteX2" fmla="*/ 3607937 w 3773400"/>
              <a:gd name="connsiteY2" fmla="*/ 182880 h 182880"/>
              <a:gd name="connsiteX3" fmla="*/ 0 w 3773400"/>
              <a:gd name="connsiteY3" fmla="*/ 182880 h 182880"/>
              <a:gd name="connsiteX4" fmla="*/ 3839 w 3773400"/>
              <a:gd name="connsiteY4" fmla="*/ 0 h 182880"/>
              <a:gd name="connsiteX0" fmla="*/ 278 w 3769839"/>
              <a:gd name="connsiteY0" fmla="*/ 0 h 182880"/>
              <a:gd name="connsiteX1" fmla="*/ 3769839 w 3769839"/>
              <a:gd name="connsiteY1" fmla="*/ 0 h 182880"/>
              <a:gd name="connsiteX2" fmla="*/ 3604376 w 3769839"/>
              <a:gd name="connsiteY2" fmla="*/ 182880 h 182880"/>
              <a:gd name="connsiteX3" fmla="*/ 1348 w 3769839"/>
              <a:gd name="connsiteY3" fmla="*/ 181368 h 182880"/>
              <a:gd name="connsiteX4" fmla="*/ 278 w 3769839"/>
              <a:gd name="connsiteY4" fmla="*/ 0 h 182880"/>
              <a:gd name="connsiteX0" fmla="*/ 160 w 3769721"/>
              <a:gd name="connsiteY0" fmla="*/ 0 h 182880"/>
              <a:gd name="connsiteX1" fmla="*/ 3769721 w 3769721"/>
              <a:gd name="connsiteY1" fmla="*/ 0 h 182880"/>
              <a:gd name="connsiteX2" fmla="*/ 3604258 w 3769721"/>
              <a:gd name="connsiteY2" fmla="*/ 182880 h 182880"/>
              <a:gd name="connsiteX3" fmla="*/ 4503 w 3769721"/>
              <a:gd name="connsiteY3" fmla="*/ 181368 h 182880"/>
              <a:gd name="connsiteX4" fmla="*/ 160 w 3769721"/>
              <a:gd name="connsiteY4" fmla="*/ 0 h 182880"/>
              <a:gd name="connsiteX0" fmla="*/ 567 w 3765218"/>
              <a:gd name="connsiteY0" fmla="*/ 0 h 182880"/>
              <a:gd name="connsiteX1" fmla="*/ 3765218 w 3765218"/>
              <a:gd name="connsiteY1" fmla="*/ 0 h 182880"/>
              <a:gd name="connsiteX2" fmla="*/ 3599755 w 3765218"/>
              <a:gd name="connsiteY2" fmla="*/ 182880 h 182880"/>
              <a:gd name="connsiteX3" fmla="*/ 0 w 3765218"/>
              <a:gd name="connsiteY3" fmla="*/ 181368 h 182880"/>
              <a:gd name="connsiteX4" fmla="*/ 567 w 3765218"/>
              <a:gd name="connsiteY4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218" h="182880">
                <a:moveTo>
                  <a:pt x="567" y="0"/>
                </a:moveTo>
                <a:lnTo>
                  <a:pt x="3765218" y="0"/>
                </a:lnTo>
                <a:lnTo>
                  <a:pt x="3599755" y="182880"/>
                </a:lnTo>
                <a:lnTo>
                  <a:pt x="0" y="181368"/>
                </a:lnTo>
                <a:cubicBezTo>
                  <a:pt x="1280" y="120408"/>
                  <a:pt x="-713" y="60960"/>
                  <a:pt x="5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" y="0"/>
            <a:ext cx="3600000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567 w 1948400"/>
              <a:gd name="connsiteY0" fmla="*/ 0 h 182880"/>
              <a:gd name="connsiteX1" fmla="*/ 1948400 w 1948400"/>
              <a:gd name="connsiteY1" fmla="*/ 0 h 182880"/>
              <a:gd name="connsiteX2" fmla="*/ 1690029 w 1948400"/>
              <a:gd name="connsiteY2" fmla="*/ 182880 h 182880"/>
              <a:gd name="connsiteX3" fmla="*/ 0 w 1948400"/>
              <a:gd name="connsiteY3" fmla="*/ 182880 h 182880"/>
              <a:gd name="connsiteX4" fmla="*/ 567 w 1948400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690029 w 1932129"/>
              <a:gd name="connsiteY2" fmla="*/ 182880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4435 w 1932129"/>
              <a:gd name="connsiteY2" fmla="*/ 180383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3050 w 1932129"/>
              <a:gd name="connsiteY2" fmla="*/ 181234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3786"/>
              <a:gd name="connsiteX1" fmla="*/ 1932129 w 1932129"/>
              <a:gd name="connsiteY1" fmla="*/ 0 h 183786"/>
              <a:gd name="connsiteX2" fmla="*/ 1713050 w 1932129"/>
              <a:gd name="connsiteY2" fmla="*/ 183786 h 183786"/>
              <a:gd name="connsiteX3" fmla="*/ 0 w 1932129"/>
              <a:gd name="connsiteY3" fmla="*/ 182880 h 183786"/>
              <a:gd name="connsiteX4" fmla="*/ 567 w 1932129"/>
              <a:gd name="connsiteY4" fmla="*/ 0 h 1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129" h="183786">
                <a:moveTo>
                  <a:pt x="567" y="0"/>
                </a:moveTo>
                <a:lnTo>
                  <a:pt x="1932129" y="0"/>
                </a:lnTo>
                <a:lnTo>
                  <a:pt x="1713050" y="183786"/>
                </a:lnTo>
                <a:lnTo>
                  <a:pt x="0" y="182880"/>
                </a:lnTo>
                <a:lnTo>
                  <a:pt x="567" y="0"/>
                </a:lnTo>
                <a:close/>
              </a:path>
            </a:pathLst>
          </a:custGeom>
          <a:solidFill>
            <a:srgbClr val="3C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4028" y="177538"/>
            <a:ext cx="28639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Как же быть?</a:t>
            </a:r>
            <a:endParaRPr lang="ru-RU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9087" y="3039041"/>
            <a:ext cx="59003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vs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44448" y="1931816"/>
            <a:ext cx="3261315" cy="2736008"/>
            <a:chOff x="978738" y="1330895"/>
            <a:chExt cx="2648337" cy="2118368"/>
          </a:xfrm>
        </p:grpSpPr>
        <p:pic>
          <p:nvPicPr>
            <p:cNvPr id="24" name="Picture 8" descr="Картинки по запросу флаг сша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5" r="11319"/>
            <a:stretch/>
          </p:blipFill>
          <p:spPr bwMode="auto">
            <a:xfrm>
              <a:off x="978738" y="1330895"/>
              <a:ext cx="2648337" cy="2118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Картинки по запросу cisco чемберс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863" y="1640065"/>
              <a:ext cx="1190889" cy="15000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9" t="9001" r="12593" b="18889"/>
            <a:stretch/>
          </p:blipFill>
          <p:spPr bwMode="auto">
            <a:xfrm>
              <a:off x="1311952" y="2830046"/>
              <a:ext cx="753106" cy="404171"/>
            </a:xfrm>
            <a:prstGeom prst="roundRect">
              <a:avLst>
                <a:gd name="adj" fmla="val 1639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grpSp>
        <p:nvGrpSpPr>
          <p:cNvPr id="28" name="Группа 27"/>
          <p:cNvGrpSpPr/>
          <p:nvPr/>
        </p:nvGrpSpPr>
        <p:grpSpPr>
          <a:xfrm>
            <a:off x="5547540" y="1931816"/>
            <a:ext cx="2925900" cy="2736008"/>
            <a:chOff x="5506478" y="1330895"/>
            <a:chExt cx="2638339" cy="2118368"/>
          </a:xfrm>
        </p:grpSpPr>
        <p:pic>
          <p:nvPicPr>
            <p:cNvPr id="29" name="Picture 1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9"/>
            <a:stretch/>
          </p:blipFill>
          <p:spPr bwMode="auto">
            <a:xfrm>
              <a:off x="5506478" y="1330895"/>
              <a:ext cx="2638339" cy="2118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8" descr="Картинки по запросу путин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4" r="9961"/>
            <a:stretch/>
          </p:blipFill>
          <p:spPr bwMode="auto">
            <a:xfrm>
              <a:off x="6238490" y="1632562"/>
              <a:ext cx="1174317" cy="15003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2" descr="Картинки по запросу сделано в россии 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6" t="9926" r="8472" b="16239"/>
            <a:stretch/>
          </p:blipFill>
          <p:spPr bwMode="auto">
            <a:xfrm>
              <a:off x="5858315" y="2830046"/>
              <a:ext cx="715085" cy="404171"/>
            </a:xfrm>
            <a:prstGeom prst="roundRect">
              <a:avLst>
                <a:gd name="adj" fmla="val 12786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42" y="271998"/>
            <a:ext cx="822450" cy="1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2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000"/>
            <a:ext cx="9144000" cy="4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3866" y="6493869"/>
            <a:ext cx="4307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A0E412B-5D37-434E-BEF9-3D844DA2CC8A}" type="slidenum">
              <a:rPr lang="ru-RU" sz="1100" smtClean="0">
                <a:solidFill>
                  <a:schemeClr val="bg1"/>
                </a:solidFill>
              </a:rPr>
              <a:t>6</a:t>
            </a:fld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0000" y="6528706"/>
            <a:ext cx="130644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900" dirty="0"/>
              <a:t>©</a:t>
            </a:r>
            <a:r>
              <a:rPr lang="en-US" sz="900" dirty="0"/>
              <a:t> «</a:t>
            </a:r>
            <a:r>
              <a:rPr lang="ru-RU" sz="900" dirty="0"/>
              <a:t>С-Терра </a:t>
            </a:r>
            <a:r>
              <a:rPr lang="ru-RU" sz="900" dirty="0" err="1"/>
              <a:t>СиЭсПи</a:t>
            </a:r>
            <a:r>
              <a:rPr lang="en-US" sz="900" dirty="0"/>
              <a:t>»</a:t>
            </a:r>
            <a:r>
              <a:rPr lang="ru-RU" sz="900" dirty="0"/>
              <a:t>, </a:t>
            </a:r>
            <a:r>
              <a:rPr lang="ru-RU" sz="900" dirty="0" smtClean="0"/>
              <a:t>2017</a:t>
            </a:r>
            <a:endParaRPr lang="ru-RU" sz="900" dirty="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2934931" y="0"/>
            <a:ext cx="6209069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0 w 3769561"/>
              <a:gd name="connsiteY0" fmla="*/ 0 h 182880"/>
              <a:gd name="connsiteX1" fmla="*/ 3769561 w 3769561"/>
              <a:gd name="connsiteY1" fmla="*/ 0 h 182880"/>
              <a:gd name="connsiteX2" fmla="*/ 3604098 w 3769561"/>
              <a:gd name="connsiteY2" fmla="*/ 182880 h 182880"/>
              <a:gd name="connsiteX3" fmla="*/ 1914069 w 3769561"/>
              <a:gd name="connsiteY3" fmla="*/ 182880 h 182880"/>
              <a:gd name="connsiteX4" fmla="*/ 0 w 3769561"/>
              <a:gd name="connsiteY4" fmla="*/ 0 h 182880"/>
              <a:gd name="connsiteX0" fmla="*/ 3839 w 3773400"/>
              <a:gd name="connsiteY0" fmla="*/ 0 h 182880"/>
              <a:gd name="connsiteX1" fmla="*/ 3773400 w 3773400"/>
              <a:gd name="connsiteY1" fmla="*/ 0 h 182880"/>
              <a:gd name="connsiteX2" fmla="*/ 3607937 w 3773400"/>
              <a:gd name="connsiteY2" fmla="*/ 182880 h 182880"/>
              <a:gd name="connsiteX3" fmla="*/ 0 w 3773400"/>
              <a:gd name="connsiteY3" fmla="*/ 182880 h 182880"/>
              <a:gd name="connsiteX4" fmla="*/ 3839 w 3773400"/>
              <a:gd name="connsiteY4" fmla="*/ 0 h 182880"/>
              <a:gd name="connsiteX0" fmla="*/ 278 w 3769839"/>
              <a:gd name="connsiteY0" fmla="*/ 0 h 182880"/>
              <a:gd name="connsiteX1" fmla="*/ 3769839 w 3769839"/>
              <a:gd name="connsiteY1" fmla="*/ 0 h 182880"/>
              <a:gd name="connsiteX2" fmla="*/ 3604376 w 3769839"/>
              <a:gd name="connsiteY2" fmla="*/ 182880 h 182880"/>
              <a:gd name="connsiteX3" fmla="*/ 1348 w 3769839"/>
              <a:gd name="connsiteY3" fmla="*/ 181368 h 182880"/>
              <a:gd name="connsiteX4" fmla="*/ 278 w 3769839"/>
              <a:gd name="connsiteY4" fmla="*/ 0 h 182880"/>
              <a:gd name="connsiteX0" fmla="*/ 160 w 3769721"/>
              <a:gd name="connsiteY0" fmla="*/ 0 h 182880"/>
              <a:gd name="connsiteX1" fmla="*/ 3769721 w 3769721"/>
              <a:gd name="connsiteY1" fmla="*/ 0 h 182880"/>
              <a:gd name="connsiteX2" fmla="*/ 3604258 w 3769721"/>
              <a:gd name="connsiteY2" fmla="*/ 182880 h 182880"/>
              <a:gd name="connsiteX3" fmla="*/ 4503 w 3769721"/>
              <a:gd name="connsiteY3" fmla="*/ 181368 h 182880"/>
              <a:gd name="connsiteX4" fmla="*/ 160 w 3769721"/>
              <a:gd name="connsiteY4" fmla="*/ 0 h 182880"/>
              <a:gd name="connsiteX0" fmla="*/ 567 w 3765218"/>
              <a:gd name="connsiteY0" fmla="*/ 0 h 182880"/>
              <a:gd name="connsiteX1" fmla="*/ 3765218 w 3765218"/>
              <a:gd name="connsiteY1" fmla="*/ 0 h 182880"/>
              <a:gd name="connsiteX2" fmla="*/ 3599755 w 3765218"/>
              <a:gd name="connsiteY2" fmla="*/ 182880 h 182880"/>
              <a:gd name="connsiteX3" fmla="*/ 0 w 3765218"/>
              <a:gd name="connsiteY3" fmla="*/ 181368 h 182880"/>
              <a:gd name="connsiteX4" fmla="*/ 567 w 3765218"/>
              <a:gd name="connsiteY4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218" h="182880">
                <a:moveTo>
                  <a:pt x="567" y="0"/>
                </a:moveTo>
                <a:lnTo>
                  <a:pt x="3765218" y="0"/>
                </a:lnTo>
                <a:lnTo>
                  <a:pt x="3599755" y="182880"/>
                </a:lnTo>
                <a:lnTo>
                  <a:pt x="0" y="181368"/>
                </a:lnTo>
                <a:cubicBezTo>
                  <a:pt x="1280" y="120408"/>
                  <a:pt x="-713" y="60960"/>
                  <a:pt x="5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" y="0"/>
            <a:ext cx="3600000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567 w 1948400"/>
              <a:gd name="connsiteY0" fmla="*/ 0 h 182880"/>
              <a:gd name="connsiteX1" fmla="*/ 1948400 w 1948400"/>
              <a:gd name="connsiteY1" fmla="*/ 0 h 182880"/>
              <a:gd name="connsiteX2" fmla="*/ 1690029 w 1948400"/>
              <a:gd name="connsiteY2" fmla="*/ 182880 h 182880"/>
              <a:gd name="connsiteX3" fmla="*/ 0 w 1948400"/>
              <a:gd name="connsiteY3" fmla="*/ 182880 h 182880"/>
              <a:gd name="connsiteX4" fmla="*/ 567 w 1948400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690029 w 1932129"/>
              <a:gd name="connsiteY2" fmla="*/ 182880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4435 w 1932129"/>
              <a:gd name="connsiteY2" fmla="*/ 180383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3050 w 1932129"/>
              <a:gd name="connsiteY2" fmla="*/ 181234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3786"/>
              <a:gd name="connsiteX1" fmla="*/ 1932129 w 1932129"/>
              <a:gd name="connsiteY1" fmla="*/ 0 h 183786"/>
              <a:gd name="connsiteX2" fmla="*/ 1713050 w 1932129"/>
              <a:gd name="connsiteY2" fmla="*/ 183786 h 183786"/>
              <a:gd name="connsiteX3" fmla="*/ 0 w 1932129"/>
              <a:gd name="connsiteY3" fmla="*/ 182880 h 183786"/>
              <a:gd name="connsiteX4" fmla="*/ 567 w 1932129"/>
              <a:gd name="connsiteY4" fmla="*/ 0 h 1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129" h="183786">
                <a:moveTo>
                  <a:pt x="567" y="0"/>
                </a:moveTo>
                <a:lnTo>
                  <a:pt x="1932129" y="0"/>
                </a:lnTo>
                <a:lnTo>
                  <a:pt x="1713050" y="183786"/>
                </a:lnTo>
                <a:lnTo>
                  <a:pt x="0" y="182880"/>
                </a:lnTo>
                <a:lnTo>
                  <a:pt x="567" y="0"/>
                </a:lnTo>
                <a:close/>
              </a:path>
            </a:pathLst>
          </a:custGeom>
          <a:solidFill>
            <a:srgbClr val="3C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4028" y="177538"/>
            <a:ext cx="28639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Все начиналось с </a:t>
            </a:r>
            <a:r>
              <a:rPr lang="en-U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Cisco</a:t>
            </a:r>
            <a:endParaRPr lang="ru-RU" sz="2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7119" y="5725530"/>
            <a:ext cx="3336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Доверенное производство в России</a:t>
            </a:r>
            <a:endParaRPr lang="ru-RU" sz="16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84638" y="972035"/>
            <a:ext cx="405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Сертификаты ФСБ России и ФСТЭК России</a:t>
            </a:r>
            <a:endParaRPr lang="ru-RU" sz="1600" i="1" dirty="0"/>
          </a:p>
        </p:txBody>
      </p:sp>
      <p:pic>
        <p:nvPicPr>
          <p:cNvPr id="13" name="Picture 2" descr="https://pbs.twimg.com/media/C8LKa01UAAYftbF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03" y="1570542"/>
            <a:ext cx="7315440" cy="37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60" y="1915782"/>
            <a:ext cx="567969" cy="5679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2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/>
        </p:nvSpPr>
        <p:spPr>
          <a:xfrm rot="10800000">
            <a:off x="2934931" y="0"/>
            <a:ext cx="6209069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0 w 3769561"/>
              <a:gd name="connsiteY0" fmla="*/ 0 h 182880"/>
              <a:gd name="connsiteX1" fmla="*/ 3769561 w 3769561"/>
              <a:gd name="connsiteY1" fmla="*/ 0 h 182880"/>
              <a:gd name="connsiteX2" fmla="*/ 3604098 w 3769561"/>
              <a:gd name="connsiteY2" fmla="*/ 182880 h 182880"/>
              <a:gd name="connsiteX3" fmla="*/ 1914069 w 3769561"/>
              <a:gd name="connsiteY3" fmla="*/ 182880 h 182880"/>
              <a:gd name="connsiteX4" fmla="*/ 0 w 3769561"/>
              <a:gd name="connsiteY4" fmla="*/ 0 h 182880"/>
              <a:gd name="connsiteX0" fmla="*/ 3839 w 3773400"/>
              <a:gd name="connsiteY0" fmla="*/ 0 h 182880"/>
              <a:gd name="connsiteX1" fmla="*/ 3773400 w 3773400"/>
              <a:gd name="connsiteY1" fmla="*/ 0 h 182880"/>
              <a:gd name="connsiteX2" fmla="*/ 3607937 w 3773400"/>
              <a:gd name="connsiteY2" fmla="*/ 182880 h 182880"/>
              <a:gd name="connsiteX3" fmla="*/ 0 w 3773400"/>
              <a:gd name="connsiteY3" fmla="*/ 182880 h 182880"/>
              <a:gd name="connsiteX4" fmla="*/ 3839 w 3773400"/>
              <a:gd name="connsiteY4" fmla="*/ 0 h 182880"/>
              <a:gd name="connsiteX0" fmla="*/ 278 w 3769839"/>
              <a:gd name="connsiteY0" fmla="*/ 0 h 182880"/>
              <a:gd name="connsiteX1" fmla="*/ 3769839 w 3769839"/>
              <a:gd name="connsiteY1" fmla="*/ 0 h 182880"/>
              <a:gd name="connsiteX2" fmla="*/ 3604376 w 3769839"/>
              <a:gd name="connsiteY2" fmla="*/ 182880 h 182880"/>
              <a:gd name="connsiteX3" fmla="*/ 1348 w 3769839"/>
              <a:gd name="connsiteY3" fmla="*/ 181368 h 182880"/>
              <a:gd name="connsiteX4" fmla="*/ 278 w 3769839"/>
              <a:gd name="connsiteY4" fmla="*/ 0 h 182880"/>
              <a:gd name="connsiteX0" fmla="*/ 160 w 3769721"/>
              <a:gd name="connsiteY0" fmla="*/ 0 h 182880"/>
              <a:gd name="connsiteX1" fmla="*/ 3769721 w 3769721"/>
              <a:gd name="connsiteY1" fmla="*/ 0 h 182880"/>
              <a:gd name="connsiteX2" fmla="*/ 3604258 w 3769721"/>
              <a:gd name="connsiteY2" fmla="*/ 182880 h 182880"/>
              <a:gd name="connsiteX3" fmla="*/ 4503 w 3769721"/>
              <a:gd name="connsiteY3" fmla="*/ 181368 h 182880"/>
              <a:gd name="connsiteX4" fmla="*/ 160 w 3769721"/>
              <a:gd name="connsiteY4" fmla="*/ 0 h 182880"/>
              <a:gd name="connsiteX0" fmla="*/ 567 w 3765218"/>
              <a:gd name="connsiteY0" fmla="*/ 0 h 182880"/>
              <a:gd name="connsiteX1" fmla="*/ 3765218 w 3765218"/>
              <a:gd name="connsiteY1" fmla="*/ 0 h 182880"/>
              <a:gd name="connsiteX2" fmla="*/ 3599755 w 3765218"/>
              <a:gd name="connsiteY2" fmla="*/ 182880 h 182880"/>
              <a:gd name="connsiteX3" fmla="*/ 0 w 3765218"/>
              <a:gd name="connsiteY3" fmla="*/ 181368 h 182880"/>
              <a:gd name="connsiteX4" fmla="*/ 567 w 3765218"/>
              <a:gd name="connsiteY4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218" h="182880">
                <a:moveTo>
                  <a:pt x="567" y="0"/>
                </a:moveTo>
                <a:lnTo>
                  <a:pt x="3765218" y="0"/>
                </a:lnTo>
                <a:lnTo>
                  <a:pt x="3599755" y="182880"/>
                </a:lnTo>
                <a:lnTo>
                  <a:pt x="0" y="181368"/>
                </a:lnTo>
                <a:cubicBezTo>
                  <a:pt x="1280" y="120408"/>
                  <a:pt x="-713" y="60960"/>
                  <a:pt x="5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" y="0"/>
            <a:ext cx="3600000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567 w 1948400"/>
              <a:gd name="connsiteY0" fmla="*/ 0 h 182880"/>
              <a:gd name="connsiteX1" fmla="*/ 1948400 w 1948400"/>
              <a:gd name="connsiteY1" fmla="*/ 0 h 182880"/>
              <a:gd name="connsiteX2" fmla="*/ 1690029 w 1948400"/>
              <a:gd name="connsiteY2" fmla="*/ 182880 h 182880"/>
              <a:gd name="connsiteX3" fmla="*/ 0 w 1948400"/>
              <a:gd name="connsiteY3" fmla="*/ 182880 h 182880"/>
              <a:gd name="connsiteX4" fmla="*/ 567 w 1948400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690029 w 1932129"/>
              <a:gd name="connsiteY2" fmla="*/ 182880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4435 w 1932129"/>
              <a:gd name="connsiteY2" fmla="*/ 180383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3050 w 1932129"/>
              <a:gd name="connsiteY2" fmla="*/ 181234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3786"/>
              <a:gd name="connsiteX1" fmla="*/ 1932129 w 1932129"/>
              <a:gd name="connsiteY1" fmla="*/ 0 h 183786"/>
              <a:gd name="connsiteX2" fmla="*/ 1713050 w 1932129"/>
              <a:gd name="connsiteY2" fmla="*/ 183786 h 183786"/>
              <a:gd name="connsiteX3" fmla="*/ 0 w 1932129"/>
              <a:gd name="connsiteY3" fmla="*/ 182880 h 183786"/>
              <a:gd name="connsiteX4" fmla="*/ 567 w 1932129"/>
              <a:gd name="connsiteY4" fmla="*/ 0 h 1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129" h="183786">
                <a:moveTo>
                  <a:pt x="567" y="0"/>
                </a:moveTo>
                <a:lnTo>
                  <a:pt x="1932129" y="0"/>
                </a:lnTo>
                <a:lnTo>
                  <a:pt x="1713050" y="183786"/>
                </a:lnTo>
                <a:lnTo>
                  <a:pt x="0" y="182880"/>
                </a:lnTo>
                <a:lnTo>
                  <a:pt x="567" y="0"/>
                </a:lnTo>
                <a:close/>
              </a:path>
            </a:pathLst>
          </a:custGeom>
          <a:solidFill>
            <a:srgbClr val="3C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711735" y="1877377"/>
            <a:ext cx="5292930" cy="1887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>
              <a:spcAft>
                <a:spcPts val="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Российское производство совместно 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с Предприятием «</a:t>
            </a:r>
            <a:r>
              <a:rPr lang="ru-RU" sz="1600" dirty="0" err="1" smtClean="0">
                <a:solidFill>
                  <a:prstClr val="black"/>
                </a:solidFill>
              </a:rPr>
              <a:t>Элтекс</a:t>
            </a:r>
            <a:r>
              <a:rPr lang="ru-RU" sz="1600" dirty="0" smtClean="0">
                <a:solidFill>
                  <a:prstClr val="black"/>
                </a:solidFill>
              </a:rPr>
              <a:t>» </a:t>
            </a:r>
            <a:r>
              <a:rPr lang="ru-RU" sz="1400" dirty="0" smtClean="0">
                <a:solidFill>
                  <a:prstClr val="black"/>
                </a:solidFill>
              </a:rPr>
              <a:t>(</a:t>
            </a:r>
            <a:r>
              <a:rPr lang="ru-RU" sz="1400" i="1" dirty="0" smtClean="0">
                <a:solidFill>
                  <a:prstClr val="black"/>
                </a:solidFill>
              </a:rPr>
              <a:t>Новосибирск</a:t>
            </a:r>
            <a:r>
              <a:rPr lang="ru-RU" sz="1400" dirty="0" smtClean="0">
                <a:solidFill>
                  <a:prstClr val="black"/>
                </a:solidFill>
              </a:rPr>
              <a:t>)</a:t>
            </a:r>
            <a:endParaRPr lang="ru-RU" sz="1400" dirty="0">
              <a:solidFill>
                <a:prstClr val="black"/>
              </a:solidFill>
            </a:endParaRPr>
          </a:p>
          <a:p>
            <a:pPr marL="180000" indent="-180000">
              <a:spcAft>
                <a:spcPts val="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IPsec VPN </a:t>
            </a:r>
            <a:r>
              <a:rPr lang="ru-RU" sz="1600" dirty="0"/>
              <a:t>с ГОСТ-алгоритмами</a:t>
            </a:r>
            <a:endParaRPr lang="ru-RU" sz="1600" dirty="0" smtClean="0"/>
          </a:p>
          <a:p>
            <a:pPr marL="180000" indent="-180000">
              <a:spcAft>
                <a:spcPts val="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Полная </a:t>
            </a:r>
            <a:r>
              <a:rPr lang="ru-RU" sz="1600" dirty="0">
                <a:solidFill>
                  <a:prstClr val="black"/>
                </a:solidFill>
              </a:rPr>
              <a:t>функциональность </a:t>
            </a:r>
            <a:r>
              <a:rPr lang="ru-RU" sz="1600" dirty="0" smtClean="0">
                <a:solidFill>
                  <a:prstClr val="black"/>
                </a:solidFill>
              </a:rPr>
              <a:t>сервисного маршрутизатора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180000" indent="-180000">
              <a:spcAft>
                <a:spcPts val="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Экономия энергоресурсов и места в стойке</a:t>
            </a:r>
          </a:p>
          <a:p>
            <a:pPr marL="180000" indent="-180000">
              <a:spcAft>
                <a:spcPts val="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Три варианта платформы</a:t>
            </a: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000"/>
            <a:ext cx="9144000" cy="4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3866" y="6493869"/>
            <a:ext cx="4307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A0E412B-5D37-434E-BEF9-3D844DA2CC8A}" type="slidenum">
              <a:rPr lang="ru-RU" sz="1100" smtClean="0">
                <a:solidFill>
                  <a:schemeClr val="bg1"/>
                </a:solidFill>
              </a:rPr>
              <a:t>7</a:t>
            </a:fld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0000" y="6528706"/>
            <a:ext cx="130644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900" dirty="0"/>
              <a:t>©</a:t>
            </a:r>
            <a:r>
              <a:rPr lang="en-US" sz="900" dirty="0"/>
              <a:t> «</a:t>
            </a:r>
            <a:r>
              <a:rPr lang="ru-RU" sz="900" dirty="0"/>
              <a:t>С-Терра </a:t>
            </a:r>
            <a:r>
              <a:rPr lang="ru-RU" sz="900" dirty="0" err="1"/>
              <a:t>СиЭсПи</a:t>
            </a:r>
            <a:r>
              <a:rPr lang="en-US" sz="900" dirty="0"/>
              <a:t>»</a:t>
            </a:r>
            <a:r>
              <a:rPr lang="ru-RU" sz="900" dirty="0"/>
              <a:t>, </a:t>
            </a:r>
            <a:r>
              <a:rPr lang="ru-RU" sz="900" dirty="0" smtClean="0"/>
              <a:t>2017</a:t>
            </a:r>
            <a:endParaRPr lang="ru-RU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3509977" y="213521"/>
            <a:ext cx="54946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Сервисный маршрутизатор, коммутатор,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VPN-шлюз, межсетевой экран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59" y="960002"/>
            <a:ext cx="7726772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Сервисный криптомаршрутизатор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ESR-ST</a:t>
            </a:r>
            <a:endParaRPr lang="ru-RU" sz="26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56919"/>
              </p:ext>
            </p:extLst>
          </p:nvPr>
        </p:nvGraphicFramePr>
        <p:xfrm>
          <a:off x="3898899" y="4748090"/>
          <a:ext cx="4800963" cy="1036852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729603"/>
                <a:gridCol w="3071360"/>
              </a:tblGrid>
              <a:tr h="4876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ФСТЭК России: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4000" marR="5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НДВ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 МЭ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А5, ОУД2</a:t>
                      </a: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91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ФСБ России: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4000" marR="54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 процессе сертификации: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КС1, КС2, КС3</a:t>
                      </a: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4028" y="28858"/>
            <a:ext cx="29062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Универсальные сетевые решения</a:t>
            </a:r>
            <a:endParaRPr 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363179" y="3363923"/>
            <a:ext cx="1140041" cy="276999"/>
            <a:chOff x="893054" y="3262818"/>
            <a:chExt cx="1140041" cy="276999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893054" y="3262818"/>
              <a:ext cx="114004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200" b="1" dirty="0" smtClean="0">
                  <a:solidFill>
                    <a:srgbClr val="C00000"/>
                  </a:solidFill>
                </a:rPr>
                <a:t>ВЕРСИЯ 4.2</a:t>
              </a:r>
              <a:endParaRPr lang="ru-RU" sz="1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049074" y="3516119"/>
              <a:ext cx="828000" cy="0"/>
            </a:xfrm>
            <a:prstGeom prst="line">
              <a:avLst/>
            </a:prstGeom>
            <a:ln>
              <a:solidFill>
                <a:srgbClr val="A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049074" y="3276655"/>
              <a:ext cx="828000" cy="0"/>
            </a:xfrm>
            <a:prstGeom prst="line">
              <a:avLst/>
            </a:prstGeom>
            <a:ln>
              <a:solidFill>
                <a:srgbClr val="A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8" y="2192103"/>
            <a:ext cx="3092943" cy="799782"/>
          </a:xfrm>
          <a:prstGeom prst="rect">
            <a:avLst/>
          </a:prstGeom>
        </p:spPr>
      </p:pic>
      <p:pic>
        <p:nvPicPr>
          <p:cNvPr id="38" name="Picture 2" descr="\\storage\s-terra\Mrkt\Biblioteka\Продукты\Криптомаршрутизато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74" y="3656824"/>
            <a:ext cx="1076250" cy="108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72" y="1759161"/>
            <a:ext cx="841593" cy="84159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6980964" y="1020927"/>
            <a:ext cx="1825928" cy="215931"/>
            <a:chOff x="6778072" y="818808"/>
            <a:chExt cx="1825928" cy="215931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550" y="818808"/>
              <a:ext cx="822450" cy="176004"/>
            </a:xfrm>
            <a:prstGeom prst="rect">
              <a:avLst/>
            </a:prstGeom>
          </p:spPr>
        </p:pic>
        <p:sp>
          <p:nvSpPr>
            <p:cNvPr id="42" name="Прямоугольник 41"/>
            <p:cNvSpPr/>
            <p:nvPr/>
          </p:nvSpPr>
          <p:spPr>
            <a:xfrm>
              <a:off x="7618895" y="819295"/>
              <a:ext cx="8976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>
                      <a:lumMod val="50000"/>
                    </a:schemeClr>
                  </a:solidFill>
                </a:rPr>
                <a:t>+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43" name="Picture 2" descr="D:\Лурье\Рабочая\Дизайн\логотипы партнеров\технологические\logo_eltex_blue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072" y="845915"/>
              <a:ext cx="786986" cy="162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66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/>
        </p:nvSpPr>
        <p:spPr>
          <a:xfrm rot="10800000">
            <a:off x="2934931" y="0"/>
            <a:ext cx="6209069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0 w 3769561"/>
              <a:gd name="connsiteY0" fmla="*/ 0 h 182880"/>
              <a:gd name="connsiteX1" fmla="*/ 3769561 w 3769561"/>
              <a:gd name="connsiteY1" fmla="*/ 0 h 182880"/>
              <a:gd name="connsiteX2" fmla="*/ 3604098 w 3769561"/>
              <a:gd name="connsiteY2" fmla="*/ 182880 h 182880"/>
              <a:gd name="connsiteX3" fmla="*/ 1914069 w 3769561"/>
              <a:gd name="connsiteY3" fmla="*/ 182880 h 182880"/>
              <a:gd name="connsiteX4" fmla="*/ 0 w 3769561"/>
              <a:gd name="connsiteY4" fmla="*/ 0 h 182880"/>
              <a:gd name="connsiteX0" fmla="*/ 3839 w 3773400"/>
              <a:gd name="connsiteY0" fmla="*/ 0 h 182880"/>
              <a:gd name="connsiteX1" fmla="*/ 3773400 w 3773400"/>
              <a:gd name="connsiteY1" fmla="*/ 0 h 182880"/>
              <a:gd name="connsiteX2" fmla="*/ 3607937 w 3773400"/>
              <a:gd name="connsiteY2" fmla="*/ 182880 h 182880"/>
              <a:gd name="connsiteX3" fmla="*/ 0 w 3773400"/>
              <a:gd name="connsiteY3" fmla="*/ 182880 h 182880"/>
              <a:gd name="connsiteX4" fmla="*/ 3839 w 3773400"/>
              <a:gd name="connsiteY4" fmla="*/ 0 h 182880"/>
              <a:gd name="connsiteX0" fmla="*/ 278 w 3769839"/>
              <a:gd name="connsiteY0" fmla="*/ 0 h 182880"/>
              <a:gd name="connsiteX1" fmla="*/ 3769839 w 3769839"/>
              <a:gd name="connsiteY1" fmla="*/ 0 h 182880"/>
              <a:gd name="connsiteX2" fmla="*/ 3604376 w 3769839"/>
              <a:gd name="connsiteY2" fmla="*/ 182880 h 182880"/>
              <a:gd name="connsiteX3" fmla="*/ 1348 w 3769839"/>
              <a:gd name="connsiteY3" fmla="*/ 181368 h 182880"/>
              <a:gd name="connsiteX4" fmla="*/ 278 w 3769839"/>
              <a:gd name="connsiteY4" fmla="*/ 0 h 182880"/>
              <a:gd name="connsiteX0" fmla="*/ 160 w 3769721"/>
              <a:gd name="connsiteY0" fmla="*/ 0 h 182880"/>
              <a:gd name="connsiteX1" fmla="*/ 3769721 w 3769721"/>
              <a:gd name="connsiteY1" fmla="*/ 0 h 182880"/>
              <a:gd name="connsiteX2" fmla="*/ 3604258 w 3769721"/>
              <a:gd name="connsiteY2" fmla="*/ 182880 h 182880"/>
              <a:gd name="connsiteX3" fmla="*/ 4503 w 3769721"/>
              <a:gd name="connsiteY3" fmla="*/ 181368 h 182880"/>
              <a:gd name="connsiteX4" fmla="*/ 160 w 3769721"/>
              <a:gd name="connsiteY4" fmla="*/ 0 h 182880"/>
              <a:gd name="connsiteX0" fmla="*/ 567 w 3765218"/>
              <a:gd name="connsiteY0" fmla="*/ 0 h 182880"/>
              <a:gd name="connsiteX1" fmla="*/ 3765218 w 3765218"/>
              <a:gd name="connsiteY1" fmla="*/ 0 h 182880"/>
              <a:gd name="connsiteX2" fmla="*/ 3599755 w 3765218"/>
              <a:gd name="connsiteY2" fmla="*/ 182880 h 182880"/>
              <a:gd name="connsiteX3" fmla="*/ 0 w 3765218"/>
              <a:gd name="connsiteY3" fmla="*/ 181368 h 182880"/>
              <a:gd name="connsiteX4" fmla="*/ 567 w 3765218"/>
              <a:gd name="connsiteY4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218" h="182880">
                <a:moveTo>
                  <a:pt x="567" y="0"/>
                </a:moveTo>
                <a:lnTo>
                  <a:pt x="3765218" y="0"/>
                </a:lnTo>
                <a:lnTo>
                  <a:pt x="3599755" y="182880"/>
                </a:lnTo>
                <a:lnTo>
                  <a:pt x="0" y="181368"/>
                </a:lnTo>
                <a:cubicBezTo>
                  <a:pt x="1280" y="120408"/>
                  <a:pt x="-713" y="60960"/>
                  <a:pt x="5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" y="0"/>
            <a:ext cx="3600000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567 w 1948400"/>
              <a:gd name="connsiteY0" fmla="*/ 0 h 182880"/>
              <a:gd name="connsiteX1" fmla="*/ 1948400 w 1948400"/>
              <a:gd name="connsiteY1" fmla="*/ 0 h 182880"/>
              <a:gd name="connsiteX2" fmla="*/ 1690029 w 1948400"/>
              <a:gd name="connsiteY2" fmla="*/ 182880 h 182880"/>
              <a:gd name="connsiteX3" fmla="*/ 0 w 1948400"/>
              <a:gd name="connsiteY3" fmla="*/ 182880 h 182880"/>
              <a:gd name="connsiteX4" fmla="*/ 567 w 1948400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690029 w 1932129"/>
              <a:gd name="connsiteY2" fmla="*/ 182880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4435 w 1932129"/>
              <a:gd name="connsiteY2" fmla="*/ 180383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3050 w 1932129"/>
              <a:gd name="connsiteY2" fmla="*/ 181234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3786"/>
              <a:gd name="connsiteX1" fmla="*/ 1932129 w 1932129"/>
              <a:gd name="connsiteY1" fmla="*/ 0 h 183786"/>
              <a:gd name="connsiteX2" fmla="*/ 1713050 w 1932129"/>
              <a:gd name="connsiteY2" fmla="*/ 183786 h 183786"/>
              <a:gd name="connsiteX3" fmla="*/ 0 w 1932129"/>
              <a:gd name="connsiteY3" fmla="*/ 182880 h 183786"/>
              <a:gd name="connsiteX4" fmla="*/ 567 w 1932129"/>
              <a:gd name="connsiteY4" fmla="*/ 0 h 1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129" h="183786">
                <a:moveTo>
                  <a:pt x="567" y="0"/>
                </a:moveTo>
                <a:lnTo>
                  <a:pt x="1932129" y="0"/>
                </a:lnTo>
                <a:lnTo>
                  <a:pt x="1713050" y="183786"/>
                </a:lnTo>
                <a:lnTo>
                  <a:pt x="0" y="182880"/>
                </a:lnTo>
                <a:lnTo>
                  <a:pt x="567" y="0"/>
                </a:lnTo>
                <a:close/>
              </a:path>
            </a:pathLst>
          </a:custGeom>
          <a:solidFill>
            <a:srgbClr val="3C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713063" y="1869802"/>
            <a:ext cx="5221590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>
              <a:spcAft>
                <a:spcPts val="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/>
              <a:t>IPsec </a:t>
            </a:r>
            <a:r>
              <a:rPr lang="ru-RU" sz="1600" dirty="0" smtClean="0">
                <a:solidFill>
                  <a:prstClr val="black"/>
                </a:solidFill>
              </a:rPr>
              <a:t>VPN </a:t>
            </a:r>
            <a:r>
              <a:rPr lang="ru-RU" sz="1600" dirty="0">
                <a:solidFill>
                  <a:prstClr val="black"/>
                </a:solidFill>
              </a:rPr>
              <a:t>с ГОСТ-алгоритмами </a:t>
            </a:r>
          </a:p>
          <a:p>
            <a:pPr marL="180000" indent="-180000">
              <a:spcAft>
                <a:spcPts val="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Встроенный межсетевой экран</a:t>
            </a:r>
          </a:p>
          <a:p>
            <a:pPr marL="180000" indent="-180000">
              <a:spcAft>
                <a:spcPts val="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Централизованное </a:t>
            </a:r>
            <a:r>
              <a:rPr lang="ru-RU" sz="1600" dirty="0">
                <a:solidFill>
                  <a:prstClr val="black"/>
                </a:solidFill>
              </a:rPr>
              <a:t>удаленное управление</a:t>
            </a:r>
          </a:p>
          <a:p>
            <a:pPr marL="180000" indent="-180000">
              <a:spcAft>
                <a:spcPts val="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Широкая линейка моделей</a:t>
            </a:r>
          </a:p>
          <a:p>
            <a:pPr marL="180000" indent="-180000">
              <a:spcAft>
                <a:spcPts val="800"/>
              </a:spcAft>
              <a:buClr>
                <a:srgbClr val="AA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Большой выбор аппаратных </a:t>
            </a:r>
            <a:r>
              <a:rPr lang="ru-RU" sz="1600" dirty="0" smtClean="0">
                <a:solidFill>
                  <a:prstClr val="black"/>
                </a:solidFill>
              </a:rPr>
              <a:t>платформ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000"/>
            <a:ext cx="9144000" cy="4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3866" y="6493869"/>
            <a:ext cx="4307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A0E412B-5D37-434E-BEF9-3D844DA2CC8A}" type="slidenum">
              <a:rPr lang="ru-RU" sz="1100" smtClean="0">
                <a:solidFill>
                  <a:schemeClr val="bg1"/>
                </a:solidFill>
              </a:rPr>
              <a:t>8</a:t>
            </a:fld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0000" y="6528706"/>
            <a:ext cx="130644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900" dirty="0"/>
              <a:t>©</a:t>
            </a:r>
            <a:r>
              <a:rPr lang="en-US" sz="900" dirty="0"/>
              <a:t> «</a:t>
            </a:r>
            <a:r>
              <a:rPr lang="ru-RU" sz="900" dirty="0"/>
              <a:t>С-Терра </a:t>
            </a:r>
            <a:r>
              <a:rPr lang="ru-RU" sz="900" dirty="0" err="1"/>
              <a:t>СиЭсПи</a:t>
            </a:r>
            <a:r>
              <a:rPr lang="en-US" sz="900" dirty="0"/>
              <a:t>»</a:t>
            </a:r>
            <a:r>
              <a:rPr lang="ru-RU" sz="900" dirty="0"/>
              <a:t>, </a:t>
            </a:r>
            <a:r>
              <a:rPr lang="ru-RU" sz="900" dirty="0" smtClean="0"/>
              <a:t>2017</a:t>
            </a:r>
            <a:endParaRPr lang="ru-RU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3509976" y="214527"/>
            <a:ext cx="54946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ПАК для создания VPN, защиты трафика между узлами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сети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267093"/>
              </p:ext>
            </p:extLst>
          </p:nvPr>
        </p:nvGraphicFramePr>
        <p:xfrm>
          <a:off x="3898903" y="4745567"/>
          <a:ext cx="4890362" cy="129032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760463"/>
                <a:gridCol w="3129899"/>
              </a:tblGrid>
              <a:tr h="64008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ФСБ России: 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КС1, КС2, КС3, МЭ4</a:t>
                      </a:r>
                    </a:p>
                  </a:txBody>
                  <a:tcPr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ФСТЭК России: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НДВ3, МЭ3, ОУД4+, АС 1В, ГИС до 1 </a:t>
                      </a:r>
                      <a:r>
                        <a:rPr lang="ru-RU" sz="1700" dirty="0" err="1" smtClean="0">
                          <a:solidFill>
                            <a:schemeClr val="tx1"/>
                          </a:solidFill>
                        </a:rPr>
                        <a:t>кл.вкл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., </a:t>
                      </a:r>
                      <a:r>
                        <a:rPr lang="ru-RU" sz="1700" dirty="0" err="1" smtClean="0">
                          <a:solidFill>
                            <a:schemeClr val="tx1"/>
                          </a:solidFill>
                        </a:rPr>
                        <a:t>ПДн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 1-4 </a:t>
                      </a:r>
                      <a:r>
                        <a:rPr lang="ru-RU" sz="1700" dirty="0" err="1" smtClean="0">
                          <a:solidFill>
                            <a:schemeClr val="tx1"/>
                          </a:solidFill>
                        </a:rPr>
                        <a:t>ур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5659" y="960002"/>
            <a:ext cx="7726772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С-Терра Шлюз</a:t>
            </a:r>
            <a:endParaRPr lang="ru-RU" sz="26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028" y="28858"/>
            <a:ext cx="29062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Защита корпоративной сети</a:t>
            </a:r>
            <a:endParaRPr 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6429" r="96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" y="2182932"/>
            <a:ext cx="3491999" cy="1009188"/>
          </a:xfrm>
          <a:prstGeom prst="rect">
            <a:avLst/>
          </a:prstGeom>
        </p:spPr>
      </p:pic>
      <p:pic>
        <p:nvPicPr>
          <p:cNvPr id="21" name="Picture 2" descr="\\storage\s-terra\Mrkt\Biblioteka\Продукты\С-Терра-Шлюз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74" y="3656824"/>
            <a:ext cx="1080000" cy="108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72" y="1759161"/>
            <a:ext cx="841593" cy="84159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42" y="1020927"/>
            <a:ext cx="822450" cy="1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/>
        </p:nvSpPr>
        <p:spPr>
          <a:xfrm rot="10800000">
            <a:off x="2934931" y="0"/>
            <a:ext cx="6209069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0 w 3769561"/>
              <a:gd name="connsiteY0" fmla="*/ 0 h 182880"/>
              <a:gd name="connsiteX1" fmla="*/ 3769561 w 3769561"/>
              <a:gd name="connsiteY1" fmla="*/ 0 h 182880"/>
              <a:gd name="connsiteX2" fmla="*/ 3604098 w 3769561"/>
              <a:gd name="connsiteY2" fmla="*/ 182880 h 182880"/>
              <a:gd name="connsiteX3" fmla="*/ 1914069 w 3769561"/>
              <a:gd name="connsiteY3" fmla="*/ 182880 h 182880"/>
              <a:gd name="connsiteX4" fmla="*/ 0 w 3769561"/>
              <a:gd name="connsiteY4" fmla="*/ 0 h 182880"/>
              <a:gd name="connsiteX0" fmla="*/ 3839 w 3773400"/>
              <a:gd name="connsiteY0" fmla="*/ 0 h 182880"/>
              <a:gd name="connsiteX1" fmla="*/ 3773400 w 3773400"/>
              <a:gd name="connsiteY1" fmla="*/ 0 h 182880"/>
              <a:gd name="connsiteX2" fmla="*/ 3607937 w 3773400"/>
              <a:gd name="connsiteY2" fmla="*/ 182880 h 182880"/>
              <a:gd name="connsiteX3" fmla="*/ 0 w 3773400"/>
              <a:gd name="connsiteY3" fmla="*/ 182880 h 182880"/>
              <a:gd name="connsiteX4" fmla="*/ 3839 w 3773400"/>
              <a:gd name="connsiteY4" fmla="*/ 0 h 182880"/>
              <a:gd name="connsiteX0" fmla="*/ 278 w 3769839"/>
              <a:gd name="connsiteY0" fmla="*/ 0 h 182880"/>
              <a:gd name="connsiteX1" fmla="*/ 3769839 w 3769839"/>
              <a:gd name="connsiteY1" fmla="*/ 0 h 182880"/>
              <a:gd name="connsiteX2" fmla="*/ 3604376 w 3769839"/>
              <a:gd name="connsiteY2" fmla="*/ 182880 h 182880"/>
              <a:gd name="connsiteX3" fmla="*/ 1348 w 3769839"/>
              <a:gd name="connsiteY3" fmla="*/ 181368 h 182880"/>
              <a:gd name="connsiteX4" fmla="*/ 278 w 3769839"/>
              <a:gd name="connsiteY4" fmla="*/ 0 h 182880"/>
              <a:gd name="connsiteX0" fmla="*/ 160 w 3769721"/>
              <a:gd name="connsiteY0" fmla="*/ 0 h 182880"/>
              <a:gd name="connsiteX1" fmla="*/ 3769721 w 3769721"/>
              <a:gd name="connsiteY1" fmla="*/ 0 h 182880"/>
              <a:gd name="connsiteX2" fmla="*/ 3604258 w 3769721"/>
              <a:gd name="connsiteY2" fmla="*/ 182880 h 182880"/>
              <a:gd name="connsiteX3" fmla="*/ 4503 w 3769721"/>
              <a:gd name="connsiteY3" fmla="*/ 181368 h 182880"/>
              <a:gd name="connsiteX4" fmla="*/ 160 w 3769721"/>
              <a:gd name="connsiteY4" fmla="*/ 0 h 182880"/>
              <a:gd name="connsiteX0" fmla="*/ 567 w 3765218"/>
              <a:gd name="connsiteY0" fmla="*/ 0 h 182880"/>
              <a:gd name="connsiteX1" fmla="*/ 3765218 w 3765218"/>
              <a:gd name="connsiteY1" fmla="*/ 0 h 182880"/>
              <a:gd name="connsiteX2" fmla="*/ 3599755 w 3765218"/>
              <a:gd name="connsiteY2" fmla="*/ 182880 h 182880"/>
              <a:gd name="connsiteX3" fmla="*/ 0 w 3765218"/>
              <a:gd name="connsiteY3" fmla="*/ 181368 h 182880"/>
              <a:gd name="connsiteX4" fmla="*/ 567 w 3765218"/>
              <a:gd name="connsiteY4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218" h="182880">
                <a:moveTo>
                  <a:pt x="567" y="0"/>
                </a:moveTo>
                <a:lnTo>
                  <a:pt x="3765218" y="0"/>
                </a:lnTo>
                <a:lnTo>
                  <a:pt x="3599755" y="182880"/>
                </a:lnTo>
                <a:lnTo>
                  <a:pt x="0" y="181368"/>
                </a:lnTo>
                <a:cubicBezTo>
                  <a:pt x="1280" y="120408"/>
                  <a:pt x="-713" y="60960"/>
                  <a:pt x="5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1" y="0"/>
            <a:ext cx="3600000" cy="720000"/>
          </a:xfrm>
          <a:custGeom>
            <a:avLst/>
            <a:gdLst>
              <a:gd name="connsiteX0" fmla="*/ 0 w 1854925"/>
              <a:gd name="connsiteY0" fmla="*/ 0 h 182880"/>
              <a:gd name="connsiteX1" fmla="*/ 1854925 w 1854925"/>
              <a:gd name="connsiteY1" fmla="*/ 0 h 182880"/>
              <a:gd name="connsiteX2" fmla="*/ 1689462 w 1854925"/>
              <a:gd name="connsiteY2" fmla="*/ 182880 h 182880"/>
              <a:gd name="connsiteX3" fmla="*/ 17417 w 1854925"/>
              <a:gd name="connsiteY3" fmla="*/ 182880 h 182880"/>
              <a:gd name="connsiteX4" fmla="*/ 0 w 1854925"/>
              <a:gd name="connsiteY4" fmla="*/ 0 h 182880"/>
              <a:gd name="connsiteX0" fmla="*/ 5329 w 1860254"/>
              <a:gd name="connsiteY0" fmla="*/ 0 h 182880"/>
              <a:gd name="connsiteX1" fmla="*/ 1860254 w 1860254"/>
              <a:gd name="connsiteY1" fmla="*/ 0 h 182880"/>
              <a:gd name="connsiteX2" fmla="*/ 1694791 w 1860254"/>
              <a:gd name="connsiteY2" fmla="*/ 182880 h 182880"/>
              <a:gd name="connsiteX3" fmla="*/ 0 w 1860254"/>
              <a:gd name="connsiteY3" fmla="*/ 182880 h 182880"/>
              <a:gd name="connsiteX4" fmla="*/ 5329 w 1860254"/>
              <a:gd name="connsiteY4" fmla="*/ 0 h 182880"/>
              <a:gd name="connsiteX0" fmla="*/ 567 w 1855492"/>
              <a:gd name="connsiteY0" fmla="*/ 0 h 182880"/>
              <a:gd name="connsiteX1" fmla="*/ 1855492 w 1855492"/>
              <a:gd name="connsiteY1" fmla="*/ 0 h 182880"/>
              <a:gd name="connsiteX2" fmla="*/ 1690029 w 1855492"/>
              <a:gd name="connsiteY2" fmla="*/ 182880 h 182880"/>
              <a:gd name="connsiteX3" fmla="*/ 0 w 1855492"/>
              <a:gd name="connsiteY3" fmla="*/ 182880 h 182880"/>
              <a:gd name="connsiteX4" fmla="*/ 567 w 1855492"/>
              <a:gd name="connsiteY4" fmla="*/ 0 h 182880"/>
              <a:gd name="connsiteX0" fmla="*/ 567 w 1948400"/>
              <a:gd name="connsiteY0" fmla="*/ 0 h 182880"/>
              <a:gd name="connsiteX1" fmla="*/ 1948400 w 1948400"/>
              <a:gd name="connsiteY1" fmla="*/ 0 h 182880"/>
              <a:gd name="connsiteX2" fmla="*/ 1690029 w 1948400"/>
              <a:gd name="connsiteY2" fmla="*/ 182880 h 182880"/>
              <a:gd name="connsiteX3" fmla="*/ 0 w 1948400"/>
              <a:gd name="connsiteY3" fmla="*/ 182880 h 182880"/>
              <a:gd name="connsiteX4" fmla="*/ 567 w 1948400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690029 w 1932129"/>
              <a:gd name="connsiteY2" fmla="*/ 182880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4435 w 1932129"/>
              <a:gd name="connsiteY2" fmla="*/ 180383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2880"/>
              <a:gd name="connsiteX1" fmla="*/ 1932129 w 1932129"/>
              <a:gd name="connsiteY1" fmla="*/ 0 h 182880"/>
              <a:gd name="connsiteX2" fmla="*/ 1713050 w 1932129"/>
              <a:gd name="connsiteY2" fmla="*/ 181234 h 182880"/>
              <a:gd name="connsiteX3" fmla="*/ 0 w 1932129"/>
              <a:gd name="connsiteY3" fmla="*/ 182880 h 182880"/>
              <a:gd name="connsiteX4" fmla="*/ 567 w 1932129"/>
              <a:gd name="connsiteY4" fmla="*/ 0 h 182880"/>
              <a:gd name="connsiteX0" fmla="*/ 567 w 1932129"/>
              <a:gd name="connsiteY0" fmla="*/ 0 h 183786"/>
              <a:gd name="connsiteX1" fmla="*/ 1932129 w 1932129"/>
              <a:gd name="connsiteY1" fmla="*/ 0 h 183786"/>
              <a:gd name="connsiteX2" fmla="*/ 1713050 w 1932129"/>
              <a:gd name="connsiteY2" fmla="*/ 183786 h 183786"/>
              <a:gd name="connsiteX3" fmla="*/ 0 w 1932129"/>
              <a:gd name="connsiteY3" fmla="*/ 182880 h 183786"/>
              <a:gd name="connsiteX4" fmla="*/ 567 w 1932129"/>
              <a:gd name="connsiteY4" fmla="*/ 0 h 1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129" h="183786">
                <a:moveTo>
                  <a:pt x="567" y="0"/>
                </a:moveTo>
                <a:lnTo>
                  <a:pt x="1932129" y="0"/>
                </a:lnTo>
                <a:lnTo>
                  <a:pt x="1713050" y="183786"/>
                </a:lnTo>
                <a:lnTo>
                  <a:pt x="0" y="182880"/>
                </a:lnTo>
                <a:lnTo>
                  <a:pt x="567" y="0"/>
                </a:lnTo>
                <a:close/>
              </a:path>
            </a:pathLst>
          </a:custGeom>
          <a:solidFill>
            <a:srgbClr val="3C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726" y="139660"/>
            <a:ext cx="27779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С-Терра Шлюз</a:t>
            </a:r>
            <a:endParaRPr lang="ru-R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000"/>
            <a:ext cx="9144000" cy="4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3866" y="6493869"/>
            <a:ext cx="4307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A0E412B-5D37-434E-BEF9-3D844DA2CC8A}" type="slidenum">
              <a:rPr lang="ru-RU" sz="1100" smtClean="0">
                <a:solidFill>
                  <a:prstClr val="white"/>
                </a:solidFill>
              </a:rPr>
              <a:pPr/>
              <a:t>9</a:t>
            </a:fld>
            <a:r>
              <a:rPr lang="ru-RU" sz="1100" dirty="0" smtClean="0">
                <a:solidFill>
                  <a:prstClr val="white"/>
                </a:solidFill>
              </a:rPr>
              <a:t> 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0000" y="6528706"/>
            <a:ext cx="130644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</a:rPr>
              <a:t>©</a:t>
            </a:r>
            <a:r>
              <a:rPr lang="en-US" sz="900" dirty="0">
                <a:solidFill>
                  <a:prstClr val="black"/>
                </a:solidFill>
              </a:rPr>
              <a:t> «</a:t>
            </a:r>
            <a:r>
              <a:rPr lang="ru-RU" sz="900" dirty="0">
                <a:solidFill>
                  <a:prstClr val="black"/>
                </a:solidFill>
              </a:rPr>
              <a:t>С-Терра </a:t>
            </a:r>
            <a:r>
              <a:rPr lang="ru-RU" sz="900" dirty="0" err="1">
                <a:solidFill>
                  <a:prstClr val="black"/>
                </a:solidFill>
              </a:rPr>
              <a:t>СиЭсПи</a:t>
            </a:r>
            <a:r>
              <a:rPr lang="en-US" sz="900" dirty="0">
                <a:solidFill>
                  <a:prstClr val="black"/>
                </a:solidFill>
              </a:rPr>
              <a:t>»</a:t>
            </a:r>
            <a:r>
              <a:rPr lang="ru-RU" sz="900" dirty="0">
                <a:solidFill>
                  <a:prstClr val="black"/>
                </a:solidFill>
              </a:rPr>
              <a:t>, </a:t>
            </a:r>
            <a:r>
              <a:rPr lang="ru-RU" sz="900" dirty="0" smtClean="0">
                <a:solidFill>
                  <a:prstClr val="black"/>
                </a:solidFill>
              </a:rPr>
              <a:t>2017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2002" y="336000"/>
            <a:ext cx="54946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ПАК для создания VPN, защиты трафика между узлами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сети</a:t>
            </a: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" y="1512532"/>
            <a:ext cx="8984481" cy="363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6427</TotalTime>
  <Words>466</Words>
  <Application>Microsoft Office PowerPoint</Application>
  <PresentationFormat>Экран (4:3)</PresentationFormat>
  <Paragraphs>133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</dc:creator>
  <cp:lastModifiedBy>Мария</cp:lastModifiedBy>
  <cp:revision>385</cp:revision>
  <dcterms:created xsi:type="dcterms:W3CDTF">2016-07-25T13:55:45Z</dcterms:created>
  <dcterms:modified xsi:type="dcterms:W3CDTF">2017-09-26T08:32:27Z</dcterms:modified>
</cp:coreProperties>
</file>