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92" r:id="rId5"/>
    <p:sldId id="294" r:id="rId6"/>
    <p:sldId id="285" r:id="rId7"/>
    <p:sldId id="286" r:id="rId8"/>
    <p:sldId id="290" r:id="rId9"/>
    <p:sldId id="288" r:id="rId10"/>
    <p:sldId id="278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3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3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5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8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5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16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4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8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21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EE5F2-8D8C-4589-BC9E-4DA8D6859D4E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7374-08D7-4E24-A604-DE68BF5C4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0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4.jp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emf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jpeg"/><Relationship Id="rId2" Type="http://schemas.openxmlformats.org/officeDocument/2006/relationships/tags" Target="../tags/tag13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image" Target="../media/image2.png"/><Relationship Id="rId5" Type="http://schemas.openxmlformats.org/officeDocument/2006/relationships/tags" Target="../tags/tag16.xml"/><Relationship Id="rId15" Type="http://schemas.openxmlformats.org/officeDocument/2006/relationships/image" Target="../media/image9.jpeg"/><Relationship Id="rId10" Type="http://schemas.openxmlformats.org/officeDocument/2006/relationships/image" Target="../media/image4.jpg"/><Relationship Id="rId4" Type="http://schemas.openxmlformats.org/officeDocument/2006/relationships/tags" Target="../tags/tag15.xml"/><Relationship Id="rId9" Type="http://schemas.openxmlformats.org/officeDocument/2006/relationships/image" Target="../media/image3.emf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jpeg"/><Relationship Id="rId2" Type="http://schemas.openxmlformats.org/officeDocument/2006/relationships/tags" Target="../tags/tag18.xml"/><Relationship Id="rId16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6" Type="http://schemas.openxmlformats.org/officeDocument/2006/relationships/tags" Target="../tags/tag22.xml"/><Relationship Id="rId11" Type="http://schemas.openxmlformats.org/officeDocument/2006/relationships/image" Target="../media/image2.png"/><Relationship Id="rId5" Type="http://schemas.openxmlformats.org/officeDocument/2006/relationships/tags" Target="../tags/tag21.xml"/><Relationship Id="rId15" Type="http://schemas.openxmlformats.org/officeDocument/2006/relationships/image" Target="../media/image14.jpeg"/><Relationship Id="rId10" Type="http://schemas.openxmlformats.org/officeDocument/2006/relationships/image" Target="../media/image4.jpg"/><Relationship Id="rId4" Type="http://schemas.openxmlformats.org/officeDocument/2006/relationships/tags" Target="../tags/tag20.xml"/><Relationship Id="rId9" Type="http://schemas.openxmlformats.org/officeDocument/2006/relationships/image" Target="../media/image3.emf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jpeg"/><Relationship Id="rId2" Type="http://schemas.openxmlformats.org/officeDocument/2006/relationships/tags" Target="../tags/tag23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4.vml"/><Relationship Id="rId6" Type="http://schemas.openxmlformats.org/officeDocument/2006/relationships/tags" Target="../tags/tag27.xml"/><Relationship Id="rId11" Type="http://schemas.openxmlformats.org/officeDocument/2006/relationships/image" Target="../media/image2.png"/><Relationship Id="rId5" Type="http://schemas.openxmlformats.org/officeDocument/2006/relationships/tags" Target="../tags/tag26.xml"/><Relationship Id="rId15" Type="http://schemas.openxmlformats.org/officeDocument/2006/relationships/image" Target="../media/image19.png"/><Relationship Id="rId10" Type="http://schemas.openxmlformats.org/officeDocument/2006/relationships/image" Target="../media/image4.jpg"/><Relationship Id="rId4" Type="http://schemas.openxmlformats.org/officeDocument/2006/relationships/tags" Target="../tags/tag25.xml"/><Relationship Id="rId9" Type="http://schemas.openxmlformats.org/officeDocument/2006/relationships/image" Target="../media/image3.emf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9.xml"/><Relationship Id="rId7" Type="http://schemas.openxmlformats.org/officeDocument/2006/relationships/oleObject" Target="../embeddings/oleObject3.bin"/><Relationship Id="rId2" Type="http://schemas.openxmlformats.org/officeDocument/2006/relationships/tags" Target="../tags/tag28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10" Type="http://schemas.openxmlformats.org/officeDocument/2006/relationships/image" Target="../media/image2.png"/><Relationship Id="rId4" Type="http://schemas.openxmlformats.org/officeDocument/2006/relationships/tags" Target="../tags/tag30.xml"/><Relationship Id="rId9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4.jpg"/><Relationship Id="rId2" Type="http://schemas.openxmlformats.org/officeDocument/2006/relationships/tags" Target="../tags/tag32.xml"/><Relationship Id="rId1" Type="http://schemas.openxmlformats.org/officeDocument/2006/relationships/vmlDrawing" Target="../drawings/vmlDrawing6.vml"/><Relationship Id="rId6" Type="http://schemas.openxmlformats.org/officeDocument/2006/relationships/tags" Target="../tags/tag36.xml"/><Relationship Id="rId11" Type="http://schemas.openxmlformats.org/officeDocument/2006/relationships/image" Target="../media/image3.emf"/><Relationship Id="rId5" Type="http://schemas.openxmlformats.org/officeDocument/2006/relationships/tags" Target="../tags/tag35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2.png"/><Relationship Id="rId17" Type="http://schemas.openxmlformats.org/officeDocument/2006/relationships/image" Target="../media/image26.png"/><Relationship Id="rId2" Type="http://schemas.openxmlformats.org/officeDocument/2006/relationships/tags" Target="../tags/tag39.xml"/><Relationship Id="rId16" Type="http://schemas.openxmlformats.org/officeDocument/2006/relationships/image" Target="../media/image25.png"/><Relationship Id="rId20" Type="http://schemas.openxmlformats.org/officeDocument/2006/relationships/image" Target="../media/image29.jpeg"/><Relationship Id="rId1" Type="http://schemas.openxmlformats.org/officeDocument/2006/relationships/vmlDrawing" Target="../drawings/vmlDrawing7.vml"/><Relationship Id="rId6" Type="http://schemas.openxmlformats.org/officeDocument/2006/relationships/tags" Target="../tags/tag43.xml"/><Relationship Id="rId11" Type="http://schemas.openxmlformats.org/officeDocument/2006/relationships/image" Target="../media/image4.jpg"/><Relationship Id="rId5" Type="http://schemas.openxmlformats.org/officeDocument/2006/relationships/tags" Target="../tags/tag42.xml"/><Relationship Id="rId15" Type="http://schemas.openxmlformats.org/officeDocument/2006/relationships/image" Target="../media/image24.png"/><Relationship Id="rId10" Type="http://schemas.openxmlformats.org/officeDocument/2006/relationships/image" Target="../media/image3.emf"/><Relationship Id="rId19" Type="http://schemas.openxmlformats.org/officeDocument/2006/relationships/image" Target="../media/image28.png"/><Relationship Id="rId4" Type="http://schemas.openxmlformats.org/officeDocument/2006/relationships/tags" Target="../tags/tag41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2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4.jpg"/><Relationship Id="rId2" Type="http://schemas.openxmlformats.org/officeDocument/2006/relationships/tags" Target="../tags/tag45.xml"/><Relationship Id="rId1" Type="http://schemas.openxmlformats.org/officeDocument/2006/relationships/vmlDrawing" Target="../drawings/vmlDrawing8.vml"/><Relationship Id="rId6" Type="http://schemas.openxmlformats.org/officeDocument/2006/relationships/tags" Target="../tags/tag49.xml"/><Relationship Id="rId11" Type="http://schemas.openxmlformats.org/officeDocument/2006/relationships/image" Target="../media/image3.emf"/><Relationship Id="rId5" Type="http://schemas.openxmlformats.org/officeDocument/2006/relationships/tags" Target="../tags/tag4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2" y="380029"/>
            <a:ext cx="1909764" cy="742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8817" y="2522584"/>
            <a:ext cx="95314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cs typeface="Segoe UI" panose="020B0502040204020203" pitchFamily="34" charset="0"/>
              </a:rPr>
              <a:t>                   Импортозамещение</a:t>
            </a:r>
          </a:p>
          <a:p>
            <a:r>
              <a:rPr lang="ru-RU" sz="4800" b="1" dirty="0">
                <a:solidFill>
                  <a:schemeClr val="bg1"/>
                </a:solidFill>
                <a:cs typeface="Segoe UI" panose="020B0502040204020203" pitchFamily="34" charset="0"/>
              </a:rPr>
              <a:t>             тенденции и  проблематика</a:t>
            </a:r>
          </a:p>
        </p:txBody>
      </p:sp>
    </p:spTree>
    <p:extLst>
      <p:ext uri="{BB962C8B-B14F-4D97-AF65-F5344CB8AC3E}">
        <p14:creationId xmlns:p14="http://schemas.microsoft.com/office/powerpoint/2010/main" val="429428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63393" y="2487245"/>
            <a:ext cx="36439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БЛАГОДАРЮ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ВНИМАНИЕ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36330" y="3918648"/>
            <a:ext cx="898071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7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819755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600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8" name="Прямоугольник 7"/>
          <p:cNvSpPr/>
          <p:nvPr>
            <p:custDataLst>
              <p:tags r:id="rId6"/>
            </p:custDataLst>
          </p:nvPr>
        </p:nvSpPr>
        <p:spPr>
          <a:xfrm>
            <a:off x="529805" y="1103531"/>
            <a:ext cx="450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Новая реальность российского государства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>
            <p:custDataLst>
              <p:tags r:id="rId7"/>
            </p:custDataLst>
          </p:nvPr>
        </p:nvSpPr>
        <p:spPr>
          <a:xfrm>
            <a:off x="632763" y="1692441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ESPIRE\Desktop\Картинки\1,1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r="10970"/>
          <a:stretch/>
        </p:blipFill>
        <p:spPr bwMode="auto">
          <a:xfrm>
            <a:off x="6485860" y="988783"/>
            <a:ext cx="5705159" cy="59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>
            <p:custDataLst>
              <p:tags r:id="rId9"/>
            </p:custDataLst>
          </p:nvPr>
        </p:nvSpPr>
        <p:spPr>
          <a:xfrm>
            <a:off x="0" y="2615590"/>
            <a:ext cx="6475227" cy="87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>
            <p:custDataLst>
              <p:tags r:id="rId10"/>
            </p:custDataLst>
          </p:nvPr>
        </p:nvSpPr>
        <p:spPr>
          <a:xfrm>
            <a:off x="0" y="4427184"/>
            <a:ext cx="6475227" cy="612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>
            <p:custDataLst>
              <p:tags r:id="rId11"/>
            </p:custDataLst>
          </p:nvPr>
        </p:nvSpPr>
        <p:spPr>
          <a:xfrm>
            <a:off x="0" y="5954233"/>
            <a:ext cx="6475227" cy="95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>
            <p:custDataLst>
              <p:tags r:id="rId12"/>
            </p:custDataLst>
          </p:nvPr>
        </p:nvSpPr>
        <p:spPr>
          <a:xfrm>
            <a:off x="182397" y="1791543"/>
            <a:ext cx="57080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188-ФЗ -&gt; изменения в 44-ФЗ (запрет иностранных товаров для гос. и муниципальных нужд)	</a:t>
            </a:r>
          </a:p>
          <a:p>
            <a:pPr algn="just"/>
            <a:r>
              <a:rPr lang="ru-RU" dirty="0"/>
              <a:t>188-ФЗ -&gt; изменения в 149-ФЗ (создание Реестра отечественного ПО)</a:t>
            </a:r>
          </a:p>
          <a:p>
            <a:pPr algn="just"/>
            <a:r>
              <a:rPr lang="ru-RU" dirty="0"/>
              <a:t>ПП №1236 : порядок ведения Реестра, запрет* закупки иностранного ПО для гос. и муниципальных нужд</a:t>
            </a:r>
          </a:p>
          <a:p>
            <a:pPr algn="just"/>
            <a:r>
              <a:rPr lang="ru-RU" dirty="0"/>
              <a:t>РП 1588-р:</a:t>
            </a:r>
          </a:p>
          <a:p>
            <a:pPr algn="just"/>
            <a:r>
              <a:rPr lang="ru-RU" dirty="0"/>
              <a:t>-   Переход </a:t>
            </a:r>
            <a:r>
              <a:rPr lang="ru-RU" dirty="0" err="1"/>
              <a:t>ФОИВов</a:t>
            </a:r>
            <a:r>
              <a:rPr lang="ru-RU" dirty="0"/>
              <a:t> и ГВФ на </a:t>
            </a:r>
            <a:r>
              <a:rPr lang="ru-RU" dirty="0" err="1"/>
              <a:t>отчественное</a:t>
            </a:r>
            <a:r>
              <a:rPr lang="ru-RU" dirty="0"/>
              <a:t> офисное ПО</a:t>
            </a:r>
          </a:p>
          <a:p>
            <a:pPr algn="just"/>
            <a:r>
              <a:rPr lang="ru-RU" dirty="0"/>
              <a:t>- Переход </a:t>
            </a:r>
            <a:r>
              <a:rPr lang="ru-RU" dirty="0" err="1"/>
              <a:t>ОИВов</a:t>
            </a:r>
            <a:r>
              <a:rPr lang="ru-RU" dirty="0"/>
              <a:t> субъектов РФ, органов местного </a:t>
            </a:r>
            <a:r>
              <a:rPr lang="ru-RU" dirty="0" err="1"/>
              <a:t>самоуправления,государственных</a:t>
            </a:r>
            <a:r>
              <a:rPr lang="ru-RU" dirty="0"/>
              <a:t> корпораций и компаний, государственных казенных и бюджетных учреждений, акционерных обществ с государственным</a:t>
            </a:r>
          </a:p>
          <a:p>
            <a:pPr algn="just"/>
            <a:r>
              <a:rPr lang="ru-RU" dirty="0"/>
              <a:t>участием на отечественное ПО : до 2020 года</a:t>
            </a:r>
          </a:p>
          <a:p>
            <a:pPr algn="just"/>
            <a:r>
              <a:rPr lang="ru-RU" dirty="0"/>
              <a:t>Приказ </a:t>
            </a:r>
            <a:r>
              <a:rPr lang="ru-RU" dirty="0" err="1"/>
              <a:t>Минкомвязи</a:t>
            </a:r>
            <a:r>
              <a:rPr lang="ru-RU" dirty="0"/>
              <a:t> 334 от 29.06.2017</a:t>
            </a:r>
            <a:endParaRPr lang="ru-RU" sz="2000" dirty="0"/>
          </a:p>
          <a:p>
            <a:endParaRPr lang="ru-RU" sz="2800" dirty="0">
              <a:latin typeface="Segoe UI Semibold" panose="020B07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1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33979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00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22" name="Прямоугольник 21"/>
          <p:cNvSpPr/>
          <p:nvPr>
            <p:custDataLst>
              <p:tags r:id="rId6"/>
            </p:custDataLst>
          </p:nvPr>
        </p:nvSpPr>
        <p:spPr>
          <a:xfrm>
            <a:off x="632763" y="1692441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3D64676C-3457-4E7A-AFCC-CC8C19DE9F29}"/>
              </a:ext>
            </a:extLst>
          </p:cNvPr>
          <p:cNvSpPr txBox="1">
            <a:spLocks/>
          </p:cNvSpPr>
          <p:nvPr/>
        </p:nvSpPr>
        <p:spPr>
          <a:xfrm>
            <a:off x="8702745" y="61864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CB3401-FB04-4583-AF06-0CFBFB6D7B2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BB637675-0989-49E6-A301-22A92271632E}"/>
              </a:ext>
            </a:extLst>
          </p:cNvPr>
          <p:cNvSpPr txBox="1">
            <a:spLocks/>
          </p:cNvSpPr>
          <p:nvPr/>
        </p:nvSpPr>
        <p:spPr>
          <a:xfrm>
            <a:off x="6447304" y="2678489"/>
            <a:ext cx="4638278" cy="2980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СПО разработанное под конкретную ОС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Удобство продуктов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Много специалистов, курсов, баз знаний.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Функциональность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Сложно подобрать замену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Быстрые сроки внедрения и реализации проектов.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25" name="Picture 29" descr="https://assets.ominto.com/automation/93b79a17-364d-44b3-8604-d01c8039e7fb.jpg">
            <a:extLst>
              <a:ext uri="{FF2B5EF4-FFF2-40B4-BE49-F238E27FC236}">
                <a16:creationId xmlns:a16="http://schemas.microsoft.com/office/drawing/2014/main" id="{34F600CD-1370-4B58-9516-690DDD52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2145675"/>
            <a:ext cx="1981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https://www.nixp.ru/uploads/news/fullsize_image/adce1c0216891d9c2c1e9a3413d0fef8e6bcf4f5.png">
            <a:extLst>
              <a:ext uri="{FF2B5EF4-FFF2-40B4-BE49-F238E27FC236}">
                <a16:creationId xmlns:a16="http://schemas.microsoft.com/office/drawing/2014/main" id="{D0F41F72-511F-4E83-8D1E-5D2D2F73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2" y="3244878"/>
            <a:ext cx="1981200" cy="1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0" name="Picture 44" descr="https://www.htguk.com/wp-content/uploads/2015/11/CitrixLogo.jpg">
            <a:extLst>
              <a:ext uri="{FF2B5EF4-FFF2-40B4-BE49-F238E27FC236}">
                <a16:creationId xmlns:a16="http://schemas.microsoft.com/office/drawing/2014/main" id="{98E96D81-39CF-4205-B8AB-721FC852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7" y="4805906"/>
            <a:ext cx="1954084" cy="9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s://x-seven.kz/wp-content/uploads/2017/08/vmware-logo-2.jpg">
            <a:extLst>
              <a:ext uri="{FF2B5EF4-FFF2-40B4-BE49-F238E27FC236}">
                <a16:creationId xmlns:a16="http://schemas.microsoft.com/office/drawing/2014/main" id="{BB91C6B7-2825-4D08-8894-FACF4245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74" y="2149639"/>
            <a:ext cx="2799501" cy="98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Picture 48" descr="SAP 2011 logo.svg">
            <a:extLst>
              <a:ext uri="{FF2B5EF4-FFF2-40B4-BE49-F238E27FC236}">
                <a16:creationId xmlns:a16="http://schemas.microsoft.com/office/drawing/2014/main" id="{9BA1C0A3-045C-4F97-82F2-DC557833A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75" y="3244878"/>
            <a:ext cx="2799500" cy="14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FCF74-C9A9-4DA9-A4F7-0EA4CA200544}"/>
              </a:ext>
            </a:extLst>
          </p:cNvPr>
          <p:cNvSpPr txBox="1"/>
          <p:nvPr/>
        </p:nvSpPr>
        <p:spPr>
          <a:xfrm>
            <a:off x="1719429" y="1362075"/>
            <a:ext cx="771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             Иностранное программное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247952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00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22" name="Прямоугольник 21"/>
          <p:cNvSpPr/>
          <p:nvPr>
            <p:custDataLst>
              <p:tags r:id="rId6"/>
            </p:custDataLst>
          </p:nvPr>
        </p:nvSpPr>
        <p:spPr>
          <a:xfrm>
            <a:off x="632763" y="1692441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3D64676C-3457-4E7A-AFCC-CC8C19DE9F29}"/>
              </a:ext>
            </a:extLst>
          </p:cNvPr>
          <p:cNvSpPr txBox="1">
            <a:spLocks/>
          </p:cNvSpPr>
          <p:nvPr/>
        </p:nvSpPr>
        <p:spPr>
          <a:xfrm>
            <a:off x="8702745" y="61864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CB3401-FB04-4583-AF06-0CFBFB6D7B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BB637675-0989-49E6-A301-22A92271632E}"/>
              </a:ext>
            </a:extLst>
          </p:cNvPr>
          <p:cNvSpPr txBox="1">
            <a:spLocks/>
          </p:cNvSpPr>
          <p:nvPr/>
        </p:nvSpPr>
        <p:spPr>
          <a:xfrm>
            <a:off x="6447304" y="2678489"/>
            <a:ext cx="4638278" cy="2980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от иностранных компонентов и производителей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готовых решений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по использованию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 и прикладное ПО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«Новые продукты» на рынке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Долгие сроки внедрения и реализации проектов.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FCF74-C9A9-4DA9-A4F7-0EA4CA200544}"/>
              </a:ext>
            </a:extLst>
          </p:cNvPr>
          <p:cNvSpPr txBox="1"/>
          <p:nvPr/>
        </p:nvSpPr>
        <p:spPr>
          <a:xfrm>
            <a:off x="1719429" y="1362075"/>
            <a:ext cx="6155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               Отечественное оборудование</a:t>
            </a:r>
          </a:p>
        </p:txBody>
      </p:sp>
      <p:pic>
        <p:nvPicPr>
          <p:cNvPr id="17410" name="Picture 2" descr="http://tmregister.ru/base/NEW/5238/523828/1.jpg">
            <a:extLst>
              <a:ext uri="{FF2B5EF4-FFF2-40B4-BE49-F238E27FC236}">
                <a16:creationId xmlns:a16="http://schemas.microsoft.com/office/drawing/2014/main" id="{7C1248A1-177C-4832-BF0E-A546A86F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1" y="2023408"/>
            <a:ext cx="2390775" cy="14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alchetron.com/cdn/mcst-9e3225a5-ca7c-4f86-90a2-d87940852f8-resize-750.png">
            <a:extLst>
              <a:ext uri="{FF2B5EF4-FFF2-40B4-BE49-F238E27FC236}">
                <a16:creationId xmlns:a16="http://schemas.microsoft.com/office/drawing/2014/main" id="{51FCB2D5-BE5B-410A-B240-9856F5B2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701"/>
            <a:ext cx="3811712" cy="12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elvees.selec.ru/data/elvees/img_1_200807021645.pjpeg">
            <a:extLst>
              <a:ext uri="{FF2B5EF4-FFF2-40B4-BE49-F238E27FC236}">
                <a16:creationId xmlns:a16="http://schemas.microsoft.com/office/drawing/2014/main" id="{947E49DB-170C-47E2-9444-BE0F0A29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31" y="3907754"/>
            <a:ext cx="3695700" cy="6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confspb.ru/uploads/images/Eco_2017/%D0%BB%D0%BE%D0%B3%D0%BE%D1%82%D0%B8%D0%BF%20%D0%B1%D0%B5%D0%BB%D1%8B%D0%B9%20%D0%B2%20%D1%81%D0%B8%D0%BD%D0%B5%D0%BC%20%20%D0%BA%D1%80%D1%83%D0%B3%D0%B5%20RGB.JPG">
            <a:extLst>
              <a:ext uri="{FF2B5EF4-FFF2-40B4-BE49-F238E27FC236}">
                <a16:creationId xmlns:a16="http://schemas.microsoft.com/office/drawing/2014/main" id="{576C459D-356E-4EF3-BF27-9EBD9328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656" y="4841701"/>
            <a:ext cx="1175319" cy="11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s://optochip.org/docum/store/f/d/66/1499089704-6-12251.jpg">
            <a:extLst>
              <a:ext uri="{FF2B5EF4-FFF2-40B4-BE49-F238E27FC236}">
                <a16:creationId xmlns:a16="http://schemas.microsoft.com/office/drawing/2014/main" id="{0F1DA56E-1C4B-4B25-AE98-8D6377752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75" y="2033726"/>
            <a:ext cx="1919600" cy="13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1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2" y="0"/>
            <a:ext cx="12187435" cy="691341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22" name="Прямоугольник 21"/>
          <p:cNvSpPr/>
          <p:nvPr>
            <p:custDataLst>
              <p:tags r:id="rId6"/>
            </p:custDataLst>
          </p:nvPr>
        </p:nvSpPr>
        <p:spPr>
          <a:xfrm>
            <a:off x="632763" y="1692441"/>
            <a:ext cx="1086666" cy="59966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Номер слайда 3">
            <a:extLst>
              <a:ext uri="{FF2B5EF4-FFF2-40B4-BE49-F238E27FC236}">
                <a16:creationId xmlns:a16="http://schemas.microsoft.com/office/drawing/2014/main" id="{3D64676C-3457-4E7A-AFCC-CC8C19DE9F29}"/>
              </a:ext>
            </a:extLst>
          </p:cNvPr>
          <p:cNvSpPr txBox="1">
            <a:spLocks/>
          </p:cNvSpPr>
          <p:nvPr/>
        </p:nvSpPr>
        <p:spPr>
          <a:xfrm>
            <a:off x="8702745" y="61864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CB3401-FB04-4583-AF06-0CFBFB6D7B2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BB637675-0989-49E6-A301-22A92271632E}"/>
              </a:ext>
            </a:extLst>
          </p:cNvPr>
          <p:cNvSpPr txBox="1">
            <a:spLocks/>
          </p:cNvSpPr>
          <p:nvPr/>
        </p:nvSpPr>
        <p:spPr>
          <a:xfrm>
            <a:off x="6447304" y="2678489"/>
            <a:ext cx="4638278" cy="29807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реестре более 40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Проблема совместимости 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по использованию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«Новые продукты» на рынке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Долгие сроки внедрения и реализации проектов.</a:t>
            </a:r>
          </a:p>
          <a:p>
            <a:pPr marL="457200" indent="-4572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Ценообразование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FCF74-C9A9-4DA9-A4F7-0EA4CA200544}"/>
              </a:ext>
            </a:extLst>
          </p:cNvPr>
          <p:cNvSpPr txBox="1"/>
          <p:nvPr/>
        </p:nvSpPr>
        <p:spPr>
          <a:xfrm>
            <a:off x="1719429" y="1362075"/>
            <a:ext cx="8188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                Отечественное программное обеспечение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B8DA397-7604-44E4-A576-8EE6787F1F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57417BE9-C7CD-4CCF-9FA1-A40AB9B5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3" y="2294976"/>
            <a:ext cx="3902309" cy="79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>
            <a:extLst>
              <a:ext uri="{FF2B5EF4-FFF2-40B4-BE49-F238E27FC236}">
                <a16:creationId xmlns:a16="http://schemas.microsoft.com/office/drawing/2014/main" id="{388E919A-E547-43CE-B361-2803DF2C9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24" y="3800285"/>
            <a:ext cx="19145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A825E74A-28A1-4F38-B432-AA91C7514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3" y="3284023"/>
            <a:ext cx="3202258" cy="9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>
            <a:extLst>
              <a:ext uri="{FF2B5EF4-FFF2-40B4-BE49-F238E27FC236}">
                <a16:creationId xmlns:a16="http://schemas.microsoft.com/office/drawing/2014/main" id="{914D99A3-5EF8-4F4A-9AB5-F49EFEAF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2" y="4191154"/>
            <a:ext cx="3883647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>
            <a:extLst>
              <a:ext uri="{FF2B5EF4-FFF2-40B4-BE49-F238E27FC236}">
                <a16:creationId xmlns:a16="http://schemas.microsoft.com/office/drawing/2014/main" id="{3F155A72-7259-4190-91AA-FD0DD073D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9" y="5210343"/>
            <a:ext cx="3883647" cy="113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6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59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003"/>
            <a:ext cx="12192000" cy="6916005"/>
          </a:xfrm>
        </p:spPr>
      </p:pic>
      <p:graphicFrame>
        <p:nvGraphicFramePr>
          <p:cNvPr id="18" name="Объект 5">
            <a:extLst>
              <a:ext uri="{FF2B5EF4-FFF2-40B4-BE49-F238E27FC236}">
                <a16:creationId xmlns:a16="http://schemas.microsoft.com/office/drawing/2014/main" id="{D3D65629-5DFC-4E43-A07A-8AC06B5BFA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680109"/>
              </p:ext>
            </p:extLst>
          </p:nvPr>
        </p:nvGraphicFramePr>
        <p:xfrm>
          <a:off x="1219200" y="1822087"/>
          <a:ext cx="9687339" cy="451245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68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38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Реализация современной</a:t>
                      </a:r>
                      <a:r>
                        <a:rPr lang="ru-RU" sz="16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отказоустойчивой и </a:t>
                      </a:r>
                      <a:r>
                        <a:rPr lang="ru-RU" sz="1600" b="0" baseline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катастрофоустойчивой</a:t>
                      </a:r>
                      <a:r>
                        <a:rPr lang="ru-RU" sz="16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виртуальной инфраструктуры (вычислительной, сетевой, хранения данных) без привлечения иностранных решений. </a:t>
                      </a:r>
                      <a:endParaRPr lang="en-US" sz="1600" b="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     Возможность создания </a:t>
                      </a:r>
                      <a:r>
                        <a:rPr lang="ru-RU" sz="16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программно-конфигурируемых ЦОД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9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Создание программно-</a:t>
                      </a:r>
                      <a:r>
                        <a:rPr lang="ru-RU" sz="16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определяемых систем хранения данных </a:t>
                      </a:r>
                      <a:r>
                        <a:rPr lang="ru-RU" sz="16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 СХД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1600" b="1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защищенной </a:t>
                      </a:r>
                      <a:r>
                        <a:rPr lang="en-US" sz="1600" b="1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VDI</a:t>
                      </a:r>
                      <a:r>
                        <a:rPr lang="en-US" sz="1600" b="0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инфраструктуры. Системное ПО тонкого клиента.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Создание «коробочных» </a:t>
                      </a:r>
                      <a:r>
                        <a:rPr lang="ru-RU" sz="16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гиперконвергентных</a:t>
                      </a: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решений для развертывания и наращивания виртуальной инфраструктуры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8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Использование виртуализации как средства для адаптации устаревших операционных систем и/или других программных продуктов к новому аппаратному обеспечению с дополнительными возможностями по управлению, администрированию и контролю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Использование виртуализации для обеспечения однородного управляемого ландшафта АРМ в организациях с большим количеством персонала и рабочих мест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9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Создание решения для централизации ИТ-инфраструктуры в организациях с большими филиальными сетями 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95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Возможность интеграции продуктов различных производителей для работы в составе виртуализации в программных</a:t>
                      </a:r>
                      <a:r>
                        <a:rPr lang="ru-RU" sz="1600" b="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контейнерах для решения специфических задач</a:t>
                      </a:r>
                      <a:endParaRPr lang="ru-RU" sz="16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0739" marR="6073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59CE656-2C69-466F-82DF-31CFEB292C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4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211574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00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>
          <a:xfrm>
            <a:off x="529804" y="1103531"/>
            <a:ext cx="11052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                       Системный подход и платформа</a:t>
            </a:r>
          </a:p>
        </p:txBody>
      </p:sp>
      <p:sp>
        <p:nvSpPr>
          <p:cNvPr id="22" name="Прямоугольник 21"/>
          <p:cNvSpPr/>
          <p:nvPr>
            <p:custDataLst>
              <p:tags r:id="rId7"/>
            </p:custDataLst>
          </p:nvPr>
        </p:nvSpPr>
        <p:spPr>
          <a:xfrm>
            <a:off x="632763" y="1663866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>
            <p:custDataLst>
              <p:tags r:id="rId8"/>
            </p:custDataLst>
          </p:nvPr>
        </p:nvSpPr>
        <p:spPr>
          <a:xfrm>
            <a:off x="632763" y="1961164"/>
            <a:ext cx="5720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dirty="0"/>
              <a:t>Отечественная инфраструктура разработки, прикладное и системное ПО,ОС для серверов и рабочих станций</a:t>
            </a:r>
          </a:p>
          <a:p>
            <a:pPr>
              <a:buClr>
                <a:schemeClr val="accent5"/>
              </a:buClr>
            </a:pPr>
            <a:endParaRPr lang="ru-RU" dirty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dirty="0"/>
              <a:t>  Поддержка аппаратных платформ: x86, x86_64, ARMv7, отечественные "Эльбрус", “ARMv8 (64 бит);</a:t>
            </a:r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endParaRPr lang="ru-RU" dirty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dirty="0"/>
              <a:t> Сертифицированные решения</a:t>
            </a:r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endParaRPr lang="ru-RU" dirty="0"/>
          </a:p>
          <a:p>
            <a:pPr marL="342900" indent="-3429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dirty="0"/>
              <a:t> Совместимость с отечественным</a:t>
            </a:r>
          </a:p>
          <a:p>
            <a:r>
              <a:rPr lang="ru-RU" dirty="0"/>
              <a:t>прикладным и системным ПО</a:t>
            </a:r>
          </a:p>
        </p:txBody>
      </p:sp>
      <p:pic>
        <p:nvPicPr>
          <p:cNvPr id="10262" name="Picture 22" descr="Ð¡Ð¾Ð³Ð»Ð°ÑÐ½Ð¾ IDC, Ð¿ÑÐ¸ÑÐ¾ÑÑ Ð²ÑÑÑÑÐºÐ¸ Ð¾Ñ Ð¿ÑÐ¾ÐµÐºÑÐ¾Ð² VDI ÑÐ¾ÑÑÐ°Ð²Ð¸Ñ 27% Ðº 2023 Ð³">
            <a:extLst>
              <a:ext uri="{FF2B5EF4-FFF2-40B4-BE49-F238E27FC236}">
                <a16:creationId xmlns:a16="http://schemas.microsoft.com/office/drawing/2014/main" id="{20B7D58D-A716-4257-9C84-8F132EF2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028" y="1758401"/>
            <a:ext cx="4875144" cy="32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5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00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>
          <a:xfrm>
            <a:off x="529804" y="1103531"/>
            <a:ext cx="11052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          Совместимость с отечественными средствами защиты</a:t>
            </a:r>
            <a:endParaRPr lang="ru-RU" sz="2800" dirty="0"/>
          </a:p>
        </p:txBody>
      </p:sp>
      <p:sp>
        <p:nvSpPr>
          <p:cNvPr id="22" name="Прямоугольник 21"/>
          <p:cNvSpPr/>
          <p:nvPr>
            <p:custDataLst>
              <p:tags r:id="rId7"/>
            </p:custDataLst>
          </p:nvPr>
        </p:nvSpPr>
        <p:spPr>
          <a:xfrm>
            <a:off x="632763" y="1663866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77" name="Picture 17" descr="http://www.kremlinrus.ru/upload/iblock/666/1523258621_u2z05vegzu_logo_blue_2_01.png">
            <a:extLst>
              <a:ext uri="{FF2B5EF4-FFF2-40B4-BE49-F238E27FC236}">
                <a16:creationId xmlns:a16="http://schemas.microsoft.com/office/drawing/2014/main" id="{7CD9A779-D654-4435-B379-758D4AA1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77" y="5047026"/>
            <a:ext cx="252166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ttps://ainb39.ru/wp-content/uploads/2017/07/securitycode.jpg">
            <a:extLst>
              <a:ext uri="{FF2B5EF4-FFF2-40B4-BE49-F238E27FC236}">
                <a16:creationId xmlns:a16="http://schemas.microsoft.com/office/drawing/2014/main" id="{5CAFD620-E792-44E1-A2C0-2470F15C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2" y="5249767"/>
            <a:ext cx="2521665" cy="10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http://www.tadviser.ru/images/f/ff/Logo_%D0%B0%D0%BD%D0%BA%D0%B0%D0%B4.png">
            <a:extLst>
              <a:ext uri="{FF2B5EF4-FFF2-40B4-BE49-F238E27FC236}">
                <a16:creationId xmlns:a16="http://schemas.microsoft.com/office/drawing/2014/main" id="{FC201F86-681C-4D49-A301-E2BA0DB3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909" y="5454431"/>
            <a:ext cx="24098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https://mytessa.ru/repo/image/logo/logo%20(3).png">
            <a:extLst>
              <a:ext uri="{FF2B5EF4-FFF2-40B4-BE49-F238E27FC236}">
                <a16:creationId xmlns:a16="http://schemas.microsoft.com/office/drawing/2014/main" id="{954551B2-5927-46F4-BF49-954DBBBA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73" y="2131437"/>
            <a:ext cx="20892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5" name="Picture 25" descr="https://biont.ru/upload/iblock/a3b/a3ba0cc3183313ae751bfe9a895fa156.png">
            <a:extLst>
              <a:ext uri="{FF2B5EF4-FFF2-40B4-BE49-F238E27FC236}">
                <a16:creationId xmlns:a16="http://schemas.microsoft.com/office/drawing/2014/main" id="{31FB21B3-3559-4BB1-A786-FA531B70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929419"/>
            <a:ext cx="2600325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7" name="Picture 27" descr="https://avatars.mds.yandex.net/get-marketpic/364498/market_i6uazybLqMWYedNtwUlBeg/orig">
            <a:extLst>
              <a:ext uri="{FF2B5EF4-FFF2-40B4-BE49-F238E27FC236}">
                <a16:creationId xmlns:a16="http://schemas.microsoft.com/office/drawing/2014/main" id="{67315701-A6CC-4AAE-84B7-7B10B344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2" y="2045921"/>
            <a:ext cx="1595503" cy="15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9" name="Picture 29" descr="https://jobfilter.ru/uploaded_files/images/2018/09/17/1502634/ZpYCscc5Lud6lXxC.png">
            <a:extLst>
              <a:ext uri="{FF2B5EF4-FFF2-40B4-BE49-F238E27FC236}">
                <a16:creationId xmlns:a16="http://schemas.microsoft.com/office/drawing/2014/main" id="{2FFA8566-8819-4458-B61A-DF85C010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86" y="3977669"/>
            <a:ext cx="2886075" cy="9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91" name="Picture 31" descr="http://publishernews.ru/images/PressReleases/press_r_DFC062A3-91BC-4426-B931-8739C509C285.jpg">
            <a:extLst>
              <a:ext uri="{FF2B5EF4-FFF2-40B4-BE49-F238E27FC236}">
                <a16:creationId xmlns:a16="http://schemas.microsoft.com/office/drawing/2014/main" id="{25F4CDD4-8F0B-486A-BCC4-C4A0614F1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39" y="366223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71653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6005"/>
          </a:xfr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8" y="233072"/>
            <a:ext cx="1460727" cy="567791"/>
          </a:xfrm>
          <a:prstGeom prst="rect">
            <a:avLst/>
          </a:prstGeom>
        </p:spPr>
      </p:pic>
      <p:sp>
        <p:nvSpPr>
          <p:cNvPr id="21" name="Прямоугольник 20"/>
          <p:cNvSpPr/>
          <p:nvPr>
            <p:custDataLst>
              <p:tags r:id="rId6"/>
            </p:custDataLst>
          </p:nvPr>
        </p:nvSpPr>
        <p:spPr>
          <a:xfrm>
            <a:off x="529804" y="1103531"/>
            <a:ext cx="11052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</a:t>
            </a:r>
            <a:r>
              <a:rPr lang="ru-RU" sz="2400" b="1" dirty="0"/>
              <a:t>Продукты Для различных целей и задач</a:t>
            </a:r>
          </a:p>
        </p:txBody>
      </p:sp>
      <p:sp>
        <p:nvSpPr>
          <p:cNvPr id="22" name="Прямоугольник 21"/>
          <p:cNvSpPr/>
          <p:nvPr>
            <p:custDataLst>
              <p:tags r:id="rId7"/>
            </p:custDataLst>
          </p:nvPr>
        </p:nvSpPr>
        <p:spPr>
          <a:xfrm>
            <a:off x="632763" y="1663866"/>
            <a:ext cx="1086666" cy="59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>
          <a:xfrm>
            <a:off x="2330835" y="4794067"/>
            <a:ext cx="61680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2000" dirty="0"/>
              <a:t>Тонкие клиенты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2000" dirty="0"/>
              <a:t>Полноценные АРМ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2000" dirty="0"/>
              <a:t>Устройство с отечественным процессором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2000" dirty="0"/>
              <a:t>Разработка доверенной платформы</a:t>
            </a:r>
          </a:p>
          <a:p>
            <a:pPr marL="457200" indent="-457200">
              <a:buClr>
                <a:schemeClr val="accent5"/>
              </a:buClr>
              <a:buFont typeface="Calibri" pitchFamily="34" charset="0"/>
              <a:buChar char="―"/>
            </a:pPr>
            <a:r>
              <a:rPr lang="ru-RU" sz="2000" dirty="0"/>
              <a:t>Использование в составе сертифицированных ПАК</a:t>
            </a:r>
          </a:p>
        </p:txBody>
      </p:sp>
      <p:pic>
        <p:nvPicPr>
          <p:cNvPr id="12318" name="Picture 30" descr="https://assets.tonk.ru/thumbnails/6c/6cffbb17f332e858ac3848ec5d0f0802.jpg">
            <a:extLst>
              <a:ext uri="{FF2B5EF4-FFF2-40B4-BE49-F238E27FC236}">
                <a16:creationId xmlns:a16="http://schemas.microsoft.com/office/drawing/2014/main" id="{2C0E7CFE-C180-4066-88BA-4848D7B0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64" y="2063793"/>
            <a:ext cx="6537349" cy="223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38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xJRPjljk6RIz_VffBZ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PpJuwLBk.qTVX7a.In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w16Bc7m02VJ4Yekau2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ns5cR6KkKslS7odM_8D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D67Q0q_UmUT0277qCyy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k2ecuHnEKPyw_16DyJO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4kLbd1X0qXnRz0WOF67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.tm5CuqU6.vbY9ZL.Mr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QA0iZHaEqNa7rrrTyf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0KrQd9Gky2sLYOPHvBl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bJcjW95kWRRpoLf4o8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TarDGGY06b6IwXUvK5_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nBawnRLECC7jJC3P_Y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lFl8FzDE68p.DjwnXI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z4KIRjW0qOADUcouLE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wVo7OwGUG2xc1YliAUW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329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Espire</dc:creator>
  <cp:lastModifiedBy>Александр Бабушкин</cp:lastModifiedBy>
  <cp:revision>74</cp:revision>
  <dcterms:created xsi:type="dcterms:W3CDTF">2017-09-20T07:23:24Z</dcterms:created>
  <dcterms:modified xsi:type="dcterms:W3CDTF">2019-09-09T11:28:20Z</dcterms:modified>
</cp:coreProperties>
</file>