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5" r:id="rId3"/>
  </p:sldMasterIdLst>
  <p:notesMasterIdLst>
    <p:notesMasterId r:id="rId12"/>
  </p:notesMasterIdLst>
  <p:sldIdLst>
    <p:sldId id="458" r:id="rId4"/>
    <p:sldId id="468" r:id="rId5"/>
    <p:sldId id="267" r:id="rId6"/>
    <p:sldId id="469" r:id="rId7"/>
    <p:sldId id="472" r:id="rId8"/>
    <p:sldId id="470" r:id="rId9"/>
    <p:sldId id="471" r:id="rId10"/>
    <p:sldId id="4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 продуктах" id="{1BDB39E9-A703-4ED0-B589-0D6A410B81B3}">
          <p14:sldIdLst>
            <p14:sldId id="458"/>
            <p14:sldId id="468"/>
            <p14:sldId id="267"/>
            <p14:sldId id="469"/>
            <p14:sldId id="472"/>
            <p14:sldId id="470"/>
            <p14:sldId id="471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  <a:srgbClr val="32597C"/>
    <a:srgbClr val="3B5873"/>
    <a:srgbClr val="94CBE6"/>
    <a:srgbClr val="376677"/>
    <a:srgbClr val="297685"/>
    <a:srgbClr val="44546A"/>
    <a:srgbClr val="3C4072"/>
    <a:srgbClr val="454E69"/>
    <a:srgbClr val="355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6"/>
    <p:restoredTop sz="94691"/>
  </p:normalViewPr>
  <p:slideViewPr>
    <p:cSldViewPr snapToGrid="0" snapToObjects="1">
      <p:cViewPr varScale="1">
        <p:scale>
          <a:sx n="88" d="100"/>
          <a:sy n="88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0"/>
    </p:cViewPr>
  </p:sorterViewPr>
  <p:notesViewPr>
    <p:cSldViewPr snapToGrid="0" snapToObjects="1">
      <p:cViewPr varScale="1">
        <p:scale>
          <a:sx n="132" d="100"/>
          <a:sy n="132" d="100"/>
        </p:scale>
        <p:origin x="37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43B2A-FBB2-5F43-AF35-3B3A77179C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6CAB-B157-EB40-BC67-2DCA93ABF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0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3300786"/>
            <a:ext cx="7772400" cy="144602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4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59353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 Condensed Light" charset="0"/>
              </a:defRPr>
            </a:lvl1pPr>
          </a:lstStyle>
          <a:p>
            <a:r>
              <a:rPr lang="en-US" baseline="0" dirty="0" err="1" smtClean="0">
                <a:latin typeface="Roboto Condensed Light" charset="0"/>
              </a:rPr>
              <a:t>fgjhjghfhk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667" y="1223963"/>
            <a:ext cx="6858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5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32500" r="38316" b="27600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317" y="29283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85" y="178836"/>
            <a:ext cx="1540934" cy="4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baseline="0" dirty="0">
          <a:solidFill>
            <a:schemeClr val="tx1"/>
          </a:solidFill>
          <a:latin typeface="Roboto Condensed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56" y="1044957"/>
            <a:ext cx="7886700" cy="126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2305668"/>
            <a:ext cx="7886700" cy="405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1"/>
          <p:cNvSpPr>
            <a:spLocks noGrp="1"/>
          </p:cNvSpPr>
          <p:nvPr userDrawn="1"/>
        </p:nvSpPr>
        <p:spPr bwMode="auto">
          <a:xfrm>
            <a:off x="601756" y="6463151"/>
            <a:ext cx="1980220" cy="2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ru-RU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ОАО «</a:t>
            </a:r>
            <a:r>
              <a:rPr lang="ru-RU" sz="105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ИнфоТеКС</a:t>
            </a:r>
            <a:r>
              <a:rPr lang="ru-RU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05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65874" r="44062" b="30653"/>
          <a:stretch/>
        </p:blipFill>
        <p:spPr>
          <a:xfrm rot="10800000">
            <a:off x="-4" y="-5"/>
            <a:ext cx="9143999" cy="6879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0" y="195016"/>
            <a:ext cx="1114778" cy="2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400" kern="1200" baseline="0" dirty="0">
          <a:solidFill>
            <a:schemeClr val="tx1"/>
          </a:solidFill>
          <a:latin typeface="Roboto Condensed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lang="ru-RU" sz="2400" b="0" i="0" kern="1200" baseline="0" dirty="0" smtClean="0">
          <a:solidFill>
            <a:schemeClr val="tx1"/>
          </a:solidFill>
          <a:latin typeface="Roboto Condensed Light" charset="0"/>
          <a:ea typeface="Roboto Condensed Light" charset="0"/>
          <a:cs typeface="Roboto Condense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sz="2400" b="0" i="0" kern="1200" baseline="0" dirty="0" smtClean="0">
          <a:solidFill>
            <a:schemeClr val="tx1"/>
          </a:solidFill>
          <a:latin typeface="Roboto Condensed Light" charset="0"/>
          <a:ea typeface="Roboto Condensed Light" charset="0"/>
          <a:cs typeface="Roboto Condense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sz="2400" b="0" i="0" kern="1200" baseline="0" dirty="0" smtClean="0">
          <a:solidFill>
            <a:schemeClr val="tx1"/>
          </a:solidFill>
          <a:latin typeface="Roboto Condensed Light" charset="0"/>
          <a:ea typeface="Roboto Condensed Light" charset="0"/>
          <a:cs typeface="Roboto Condense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sz="2400" b="0" i="0" kern="1200" baseline="0" dirty="0" smtClean="0">
          <a:solidFill>
            <a:schemeClr val="tx1"/>
          </a:solidFill>
          <a:latin typeface="Roboto Condensed Light" charset="0"/>
          <a:ea typeface="Roboto Condensed Light" charset="0"/>
          <a:cs typeface="Roboto Condense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sz="2400" b="0" i="0" kern="1200" baseline="0" dirty="0">
          <a:solidFill>
            <a:schemeClr val="tx1"/>
          </a:solidFill>
          <a:latin typeface="Roboto Condensed Light" charset="0"/>
          <a:ea typeface="Roboto Condensed Light" charset="0"/>
          <a:cs typeface="Roboto Condense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77D69-0A1E-AA48-AF3A-F1D74D238CD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B3E0-EF2F-904A-8111-08FC47DF0B0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30643" r="38015" b="2966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 userDrawn="1"/>
        </p:nvSpPr>
        <p:spPr>
          <a:xfrm>
            <a:off x="2113721" y="970721"/>
            <a:ext cx="4916557" cy="491655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83459"/>
            <a:ext cx="9144000" cy="2586682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247" y="3583459"/>
            <a:ext cx="7962227" cy="2506257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Импортозамещение</a:t>
            </a:r>
            <a:r>
              <a:rPr lang="ru-RU" sz="3200" dirty="0" smtClean="0">
                <a:solidFill>
                  <a:schemeClr val="bg1"/>
                </a:solidFill>
              </a:rPr>
              <a:t> в ИБ: проблемы и достижения на примере </a:t>
            </a:r>
            <a:r>
              <a:rPr lang="ru-RU" sz="3200" dirty="0" smtClean="0">
                <a:solidFill>
                  <a:schemeClr val="bg1"/>
                </a:solidFill>
              </a:rPr>
              <a:t>СЗИ </a:t>
            </a:r>
            <a:r>
              <a:rPr lang="en-US" sz="3200" dirty="0" err="1" smtClean="0">
                <a:solidFill>
                  <a:schemeClr val="bg1"/>
                </a:solidFill>
              </a:rPr>
              <a:t>ViPNet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Дмитрий </a:t>
            </a:r>
            <a:r>
              <a:rPr lang="ru-RU" sz="2400" dirty="0" smtClean="0">
                <a:solidFill>
                  <a:schemeClr val="bg1"/>
                </a:solidFill>
              </a:rPr>
              <a:t>Гусев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зам.генерального</a:t>
            </a:r>
            <a:r>
              <a:rPr lang="ru-RU" sz="2400" dirty="0" smtClean="0">
                <a:solidFill>
                  <a:schemeClr val="bg1"/>
                </a:solidFill>
              </a:rPr>
              <a:t> директора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ОАО «</a:t>
            </a:r>
            <a:r>
              <a:rPr lang="ru-RU" sz="2400" dirty="0" err="1" smtClean="0">
                <a:solidFill>
                  <a:schemeClr val="bg1"/>
                </a:solidFill>
              </a:rPr>
              <a:t>ИнфоТеКС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41247" y="167582"/>
            <a:ext cx="6968980" cy="181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baseline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II </a:t>
            </a:r>
            <a:r>
              <a:rPr lang="ru-RU" sz="2000" dirty="0" smtClean="0"/>
              <a:t>Всероссийская конференция</a:t>
            </a:r>
            <a:endParaRPr lang="ru-RU" sz="2000" dirty="0" smtClean="0"/>
          </a:p>
          <a:p>
            <a:r>
              <a:rPr lang="ru-RU" sz="2000" b="1" dirty="0" smtClean="0"/>
              <a:t>Информационная безопасность и </a:t>
            </a:r>
            <a:r>
              <a:rPr lang="ru-RU" sz="2000" b="1" dirty="0" err="1" smtClean="0"/>
              <a:t>импортозамещение</a:t>
            </a:r>
            <a:r>
              <a:rPr lang="ru-RU" sz="2000" b="1" dirty="0" smtClean="0"/>
              <a:t>. Новые тенденции развития электронного документооборота.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Ростов-на-Дону, 28-29 сентября 2017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0281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err="1" smtClean="0">
                <a:latin typeface="Roboto Condensed Light"/>
              </a:rPr>
              <a:t>Импортозамещение</a:t>
            </a:r>
            <a:r>
              <a:rPr lang="ru-RU" sz="2400" cap="small" dirty="0" smtClean="0">
                <a:latin typeface="Roboto Condensed Light"/>
              </a:rPr>
              <a:t> в ИТ и ИБ: государство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394" y="1509841"/>
            <a:ext cx="7036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2015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Condensed Light"/>
              </a:rPr>
              <a:t>импортозамещение</a:t>
            </a:r>
            <a:r>
              <a:rPr lang="ru-RU" dirty="0" smtClean="0">
                <a:latin typeface="Roboto Condensed Light"/>
              </a:rPr>
              <a:t> становится государственной политикой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2016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Condensed Light"/>
              </a:rPr>
              <a:t>реестр </a:t>
            </a:r>
            <a:r>
              <a:rPr lang="ru-RU" dirty="0" smtClean="0">
                <a:latin typeface="Roboto Condensed Light"/>
              </a:rPr>
              <a:t>российских программ для ЭВМ и </a:t>
            </a:r>
            <a:r>
              <a:rPr lang="ru-RU" dirty="0">
                <a:latin typeface="Roboto Condensed Light"/>
              </a:rPr>
              <a:t>преференции в поставках государственным заказчикам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Condensed Light"/>
              </a:rPr>
              <a:t>новые требования ФСТЭК России к СЗИ (к МЭ)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Condensed Light"/>
              </a:rPr>
              <a:t>о</a:t>
            </a:r>
            <a:r>
              <a:rPr lang="ru-RU" dirty="0" smtClean="0">
                <a:latin typeface="Roboto Condensed Light"/>
              </a:rPr>
              <a:t>граничения по допуску иностранной радиоэлектронной продукции (в </a:t>
            </a:r>
            <a:r>
              <a:rPr lang="ru-RU" dirty="0" err="1" smtClean="0">
                <a:latin typeface="Roboto Condensed Light"/>
              </a:rPr>
              <a:t>т.ч</a:t>
            </a:r>
            <a:r>
              <a:rPr lang="ru-RU" dirty="0" smtClean="0">
                <a:latin typeface="Roboto Condensed Light"/>
              </a:rPr>
              <a:t>. </a:t>
            </a:r>
            <a:r>
              <a:rPr lang="ru-RU" dirty="0">
                <a:latin typeface="Roboto Condensed Light"/>
              </a:rPr>
              <a:t>к</a:t>
            </a:r>
            <a:r>
              <a:rPr lang="ru-RU" dirty="0" smtClean="0">
                <a:latin typeface="Roboto Condensed Light"/>
              </a:rPr>
              <a:t>омпьютеров) для закупок государственными заказчиками (ПП 968)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Condensed Light"/>
              </a:rPr>
              <a:t>продление </a:t>
            </a:r>
            <a:r>
              <a:rPr lang="ru-RU" dirty="0">
                <a:latin typeface="Roboto Condensed Light"/>
              </a:rPr>
              <a:t>налоговых </a:t>
            </a:r>
            <a:r>
              <a:rPr lang="ru-RU" dirty="0" smtClean="0">
                <a:latin typeface="Roboto Condensed Light"/>
              </a:rPr>
              <a:t>льгот для </a:t>
            </a:r>
            <a:r>
              <a:rPr lang="en-US" dirty="0" smtClean="0">
                <a:latin typeface="Roboto Condensed Light"/>
              </a:rPr>
              <a:t>IT-</a:t>
            </a:r>
            <a:r>
              <a:rPr lang="ru-RU" dirty="0" smtClean="0">
                <a:latin typeface="Roboto Condensed Light"/>
              </a:rPr>
              <a:t>компаний до 2023 г.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2017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Condensed Light"/>
              </a:rPr>
              <a:t>з</a:t>
            </a:r>
            <a:r>
              <a:rPr lang="ru-RU" dirty="0" smtClean="0">
                <a:latin typeface="Roboto Condensed Light"/>
              </a:rPr>
              <a:t>акон о безопасности КИИ (26.07.17 №187-ФЗ)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Condensed Light"/>
              </a:rPr>
              <a:t>реализация </a:t>
            </a:r>
            <a:r>
              <a:rPr lang="ru-RU" dirty="0">
                <a:latin typeface="Roboto Condensed Light"/>
              </a:rPr>
              <a:t>программы создания Национальной системы платежных карт (НСПК «Мир</a:t>
            </a:r>
            <a:r>
              <a:rPr lang="ru-RU" dirty="0" smtClean="0">
                <a:latin typeface="Roboto Condensed Light"/>
              </a:rPr>
              <a:t>»)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Condensed Light"/>
              </a:rPr>
              <a:t>программа «Цифровая экономика»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Condensed Light"/>
              </a:rPr>
              <a:t>? реестр отечественного </a:t>
            </a:r>
            <a:r>
              <a:rPr lang="en-US" dirty="0" smtClean="0">
                <a:latin typeface="Roboto Condensed Light"/>
              </a:rPr>
              <a:t>IT-</a:t>
            </a:r>
            <a:r>
              <a:rPr lang="ru-RU" dirty="0" smtClean="0">
                <a:latin typeface="Roboto Condensed Light"/>
              </a:rPr>
              <a:t>оборудования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7893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err="1" smtClean="0">
                <a:latin typeface="Roboto Condensed Light"/>
              </a:rPr>
              <a:t>Импортозамещение</a:t>
            </a:r>
            <a:r>
              <a:rPr lang="ru-RU" sz="2400" cap="small" dirty="0" smtClean="0">
                <a:latin typeface="Roboto Condensed Light"/>
              </a:rPr>
              <a:t> в ИТ и ИБ: бизнес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394" y="1692722"/>
            <a:ext cx="7036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Выход на массовый рынок отечественных центральных </a:t>
            </a:r>
            <a:r>
              <a:rPr lang="ru-RU" dirty="0">
                <a:latin typeface="Roboto Condensed Light"/>
              </a:rPr>
              <a:t>процессоров общего </a:t>
            </a:r>
            <a:r>
              <a:rPr lang="ru-RU" dirty="0" smtClean="0">
                <a:latin typeface="Roboto Condensed Light"/>
              </a:rPr>
              <a:t>назначения и </a:t>
            </a:r>
            <a:r>
              <a:rPr lang="ru-RU" dirty="0" smtClean="0">
                <a:latin typeface="Roboto Condensed Light"/>
              </a:rPr>
              <a:t>средств разработки для них: </a:t>
            </a:r>
            <a:r>
              <a:rPr lang="ru-RU" dirty="0" smtClean="0">
                <a:latin typeface="Roboto Condensed Light"/>
              </a:rPr>
              <a:t>Байкал</a:t>
            </a:r>
            <a:r>
              <a:rPr lang="en-US" dirty="0" smtClean="0">
                <a:latin typeface="Roboto Condensed Light"/>
              </a:rPr>
              <a:t>, </a:t>
            </a:r>
            <a:r>
              <a:rPr lang="ru-RU" dirty="0" smtClean="0">
                <a:latin typeface="Roboto Condensed Light"/>
              </a:rPr>
              <a:t>Эльбрус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Разработка рекомендаций и национальных стандартов по защите информации: ТК26, ТК362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Активная работа общественных организаций: АПКИТ, АРПП (контроль наполнения отечественного реестра)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Roboto Condensed Light"/>
              </a:rPr>
              <a:t>Разработка и сертификация СЗИ по новым требованиям ФСТЭК России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Участие экспертов от бизнеса в формировании плана программы «Цифровая экономика»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61971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err="1" smtClean="0">
                <a:latin typeface="Roboto Condensed Light"/>
              </a:rPr>
              <a:t>Импортозамещение</a:t>
            </a:r>
            <a:r>
              <a:rPr lang="ru-RU" sz="2400" cap="small" dirty="0" smtClean="0">
                <a:latin typeface="Roboto Condensed Light"/>
              </a:rPr>
              <a:t> в ИТ и ИБ: развитие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394" y="1692722"/>
            <a:ext cx="7036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Продолжение диалога по порядку наполнения реестра отечественного ПО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Расширение активностей по национальной и международной стандартизации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Устранение дефицита отечественной элементной базы/средств разработки</a:t>
            </a:r>
            <a:endParaRPr lang="ru-RU" dirty="0">
              <a:latin typeface="Roboto Condensed Light"/>
            </a:endParaRPr>
          </a:p>
          <a:p>
            <a:pPr>
              <a:buClr>
                <a:srgbClr val="FF0000"/>
              </a:buClr>
            </a:pPr>
            <a:endParaRPr lang="ru-RU" dirty="0" smtClean="0">
              <a:latin typeface="Roboto Condensed Light"/>
            </a:endParaRPr>
          </a:p>
          <a:p>
            <a:pPr>
              <a:buClr>
                <a:srgbClr val="FF0000"/>
              </a:buClr>
            </a:pPr>
            <a:r>
              <a:rPr lang="ru-RU" dirty="0" smtClean="0">
                <a:latin typeface="Roboto Condensed Light"/>
              </a:rPr>
              <a:t>….а также поиск и реализация на государственном уровне новых механизмов поддержки отечественных компаний-разработчиков ИТ и ИБ продуктов обеспечивающих баланс протекционистских мер </a:t>
            </a:r>
            <a:r>
              <a:rPr lang="ru-RU" dirty="0" smtClean="0">
                <a:solidFill>
                  <a:srgbClr val="FF0000"/>
                </a:solidFill>
                <a:latin typeface="Roboto Condensed Light"/>
              </a:rPr>
              <a:t>и стимулов к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30189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smtClean="0">
                <a:latin typeface="Roboto Condensed Light"/>
              </a:rPr>
              <a:t>Текущая ситуация с продуктами ИБ на российском рынке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497" y="2856365"/>
            <a:ext cx="215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Государственные заказчики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497" y="4454248"/>
            <a:ext cx="30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егосударственные заказчики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61359" y="2304908"/>
            <a:ext cx="2673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Приобретаем и эксплуатируем только сертифицированные СЗИ отечественного производства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61359" y="4032392"/>
            <a:ext cx="2847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Приобретаем и эксплуатируем, по- возможности, не сертифицированные и не отечественные СЗИ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2240" y="1679167"/>
            <a:ext cx="12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35485" y="2697475"/>
            <a:ext cx="267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Нам другого не положено…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91941" y="3755393"/>
            <a:ext cx="2673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отечественное делается по формальным требованиям регуляторов и не соответствует мировому уровню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5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smtClean="0">
                <a:latin typeface="Roboto Condensed Light"/>
              </a:rPr>
              <a:t>Требования к современному СЗИ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616" y="1608798"/>
            <a:ext cx="6823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Соответствие требованиям ФСБ России, ФСТЭК России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Способность работать в современном ИТ-окружении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Централизованное управление и мониторинг</a:t>
            </a:r>
          </a:p>
          <a:p>
            <a:pPr>
              <a:buClr>
                <a:srgbClr val="FF0000"/>
              </a:buClr>
            </a:pPr>
            <a:endParaRPr lang="ru-RU" dirty="0" smtClean="0">
              <a:latin typeface="Roboto Condensed Ligh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Поддержка стандартизованных форматов и протоколов передачи данных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Соответствие актуальному уровню угроз безопасности: анализ соответствия, обновление правил реагирования, тестирование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Собственная безопасность: процесс разработки СЗИ в соответствии с требованиями разработки безопасного ПО, непрерывный контроль наличия уязвимостей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Эффективные механизмы обновления, учитывающие требования регуляторов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Condensed Ligh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latin typeface="Roboto Condense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2914" y="1767840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Привычное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32914" y="3686289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74172" y="857371"/>
            <a:ext cx="7498079" cy="4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1"/>
                </a:solidFill>
                <a:latin typeface="Roboto Condensed Regular" charset="0"/>
                <a:ea typeface="+mj-ea"/>
                <a:cs typeface="+mj-cs"/>
              </a:defRPr>
            </a:lvl1pPr>
          </a:lstStyle>
          <a:p>
            <a:r>
              <a:rPr lang="ru-RU" sz="2400" cap="small" dirty="0" smtClean="0">
                <a:latin typeface="Roboto Condensed Light"/>
              </a:rPr>
              <a:t>Опыт компании </a:t>
            </a:r>
            <a:r>
              <a:rPr lang="ru-RU" sz="2400" cap="small" dirty="0" err="1" smtClean="0">
                <a:latin typeface="Roboto Condensed Light"/>
              </a:rPr>
              <a:t>ИнфоТеКС</a:t>
            </a:r>
            <a:endParaRPr lang="ru-RU" sz="2400" cap="small" dirty="0">
              <a:latin typeface="Roboto Condensed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616" y="1504295"/>
            <a:ext cx="75285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Организация выделенного подразделения – ООО «Перспективный мониторинг»: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Инструментальный аудит защищенности ИС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Создание Центра мониторинга информационной безопасности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Аудит защищенности СЗИ </a:t>
            </a:r>
            <a:r>
              <a:rPr lang="en-US" dirty="0" err="1" smtClean="0">
                <a:latin typeface="Roboto Condensed Light"/>
              </a:rPr>
              <a:t>ViPNet</a:t>
            </a:r>
            <a:endParaRPr lang="en-US" dirty="0" smtClean="0">
              <a:latin typeface="Roboto Condensed Light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Разработка баз решающих правил (сигнатур) для систем обнаружения вторжений (уровень сети/хоста), аналитических комплексов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Организация Испытательной лаборатории (аккредитована ФСБ России)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Внедрение с 2015 года в процессы разработки СЗИ </a:t>
            </a:r>
            <a:r>
              <a:rPr lang="en-US" dirty="0" err="1" smtClean="0">
                <a:latin typeface="Roboto Condensed Light"/>
              </a:rPr>
              <a:t>ViPNet</a:t>
            </a:r>
            <a:r>
              <a:rPr lang="en-US" dirty="0" smtClean="0">
                <a:latin typeface="Roboto Condensed Light"/>
              </a:rPr>
              <a:t> </a:t>
            </a:r>
            <a:r>
              <a:rPr lang="ru-RU" dirty="0" smtClean="0">
                <a:latin typeface="Roboto Condensed Light"/>
              </a:rPr>
              <a:t>практик разработки безопасного ПО (в соответствии с подходами </a:t>
            </a:r>
            <a:r>
              <a:rPr lang="en-US" dirty="0" smtClean="0">
                <a:latin typeface="Roboto Condensed Light"/>
              </a:rPr>
              <a:t>Microsoft SDL </a:t>
            </a:r>
            <a:r>
              <a:rPr lang="ru-RU" dirty="0" smtClean="0">
                <a:latin typeface="Roboto Condensed Light"/>
              </a:rPr>
              <a:t>и требованиями ГОСТ Р 56939-2016)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 Condensed Light"/>
              </a:rPr>
              <a:t>Участие экспертов компании в работе технических комитетов по стандартизации на национальном и международном уровнях: ТК26, ТК362, </a:t>
            </a:r>
            <a:r>
              <a:rPr lang="en-US" dirty="0" smtClean="0">
                <a:latin typeface="Roboto Condensed Light"/>
              </a:rPr>
              <a:t>ISO/IEC JTC1/SC27/WG 2, ISO/TC 307/SG3</a:t>
            </a:r>
            <a:endParaRPr lang="ru-RU" dirty="0" smtClean="0">
              <a:latin typeface="Roboto Condensed Ligh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4052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13477</TotalTime>
  <Words>477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Roboto Condensed Light</vt:lpstr>
      <vt:lpstr>Roboto Condensed Regular</vt:lpstr>
      <vt:lpstr>Segoe UI Light</vt:lpstr>
      <vt:lpstr>Wingdings</vt:lpstr>
      <vt:lpstr>Тема Office</vt:lpstr>
      <vt:lpstr>Специальное оформление</vt:lpstr>
      <vt:lpstr>1_Специальное оформление</vt:lpstr>
      <vt:lpstr>Импортозамещение в ИБ: проблемы и достижения на примере СЗИ ViPNet  Дмитрий Гусев, зам.генерального директора ОАО «ИнфоТеКС»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Дбкин</dc:creator>
  <cp:lastModifiedBy>Gusev Dmitry</cp:lastModifiedBy>
  <cp:revision>202</cp:revision>
  <dcterms:created xsi:type="dcterms:W3CDTF">2016-05-26T13:19:33Z</dcterms:created>
  <dcterms:modified xsi:type="dcterms:W3CDTF">2017-09-26T17:36:05Z</dcterms:modified>
</cp:coreProperties>
</file>