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5"/>
  </p:sldMasterIdLst>
  <p:notesMasterIdLst>
    <p:notesMasterId r:id="rId20"/>
  </p:notesMasterIdLst>
  <p:handoutMasterIdLst>
    <p:handoutMasterId r:id="rId21"/>
  </p:handoutMasterIdLst>
  <p:sldIdLst>
    <p:sldId id="256" r:id="rId6"/>
    <p:sldId id="458" r:id="rId7"/>
    <p:sldId id="459" r:id="rId8"/>
    <p:sldId id="460" r:id="rId9"/>
    <p:sldId id="462" r:id="rId10"/>
    <p:sldId id="465" r:id="rId11"/>
    <p:sldId id="464" r:id="rId12"/>
    <p:sldId id="466" r:id="rId13"/>
    <p:sldId id="467" r:id="rId14"/>
    <p:sldId id="468" r:id="rId15"/>
    <p:sldId id="469" r:id="rId16"/>
    <p:sldId id="470" r:id="rId17"/>
    <p:sldId id="471" r:id="rId18"/>
    <p:sldId id="457" r:id="rId19"/>
  </p:sldIdLst>
  <p:sldSz cx="12192000" cy="6858000"/>
  <p:notesSz cx="6858000" cy="9144000"/>
  <p:embeddedFontLst>
    <p:embeddedFont>
      <p:font typeface="Ubuntu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yger Sergey" initials="NS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00"/>
    <a:srgbClr val="BC2461"/>
    <a:srgbClr val="FF8F00"/>
    <a:srgbClr val="5E9745"/>
    <a:srgbClr val="6A1B9A"/>
    <a:srgbClr val="0277B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5"/>
    <p:restoredTop sz="84643" autoAdjust="0"/>
  </p:normalViewPr>
  <p:slideViewPr>
    <p:cSldViewPr snapToObjects="1">
      <p:cViewPr varScale="1">
        <p:scale>
          <a:sx n="58" d="100"/>
          <a:sy n="58" d="100"/>
        </p:scale>
        <p:origin x="1112" y="48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32" d="100"/>
          <a:sy n="132" d="100"/>
        </p:scale>
        <p:origin x="49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2-4D31-929A-82DD665ED0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2-4D31-929A-82DD665ED0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2-4D31-929A-82DD665ED0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52-4D31-929A-82DD665ED0D8}"/>
              </c:ext>
            </c:extLst>
          </c:dPt>
          <c:cat>
            <c:strRef>
              <c:f>Лист1!$A$6:$A$9</c:f>
              <c:strCache>
                <c:ptCount val="4"/>
                <c:pt idx="0">
                  <c:v>Нехватка кадров</c:v>
                </c:pt>
                <c:pt idx="1">
                  <c:v>Нехватка достаточных навыков</c:v>
                </c:pt>
                <c:pt idx="2">
                  <c:v>Нехватка бюджетов</c:v>
                </c:pt>
                <c:pt idx="3">
                  <c:v>Низкая мотивация к работе в сфере ИБ</c:v>
                </c:pt>
              </c:strCache>
            </c:strRef>
          </c:cat>
          <c:val>
            <c:numRef>
              <c:f>Лист1!$B$6:$B$9</c:f>
              <c:numCache>
                <c:formatCode>General</c:formatCode>
                <c:ptCount val="4"/>
                <c:pt idx="0">
                  <c:v>52</c:v>
                </c:pt>
                <c:pt idx="1">
                  <c:v>30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52-4D31-929A-82DD665E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E0C6-1B86-B949-87E4-0A50DF1603E1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4CC2A-9F75-AF46-8418-16D625F9E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9138-EEC2-6C4E-A0F2-093716CB2314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CBA3-C491-6143-95F0-2BF376F37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7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8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9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5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7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4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9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0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3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3992" y="103497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73164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127" y="6466189"/>
            <a:ext cx="2472271" cy="365125"/>
          </a:xfrm>
        </p:spPr>
        <p:txBody>
          <a:bodyPr/>
          <a:lstStyle/>
          <a:p>
            <a:fld id="{CAD16BB8-847C-1B4E-9636-D2210D9A0337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781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409" y="765175"/>
            <a:ext cx="1322779" cy="129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7185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orient="horz" pos="35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3992" y="3068960"/>
            <a:ext cx="10058400" cy="15321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Сергей </a:t>
            </a:r>
            <a:r>
              <a:rPr lang="ru-RU" dirty="0" err="1" smtClean="0"/>
              <a:t>Нейгер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473164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err="1" smtClean="0"/>
              <a:t>www.amonitoring.ru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127" y="6466189"/>
            <a:ext cx="2472271" cy="365125"/>
          </a:xfrm>
        </p:spPr>
        <p:txBody>
          <a:bodyPr/>
          <a:lstStyle/>
          <a:p>
            <a:fld id="{CAD16BB8-847C-1B4E-9636-D2210D9A0337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781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409" y="765175"/>
            <a:ext cx="1322779" cy="12956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763992" y="765175"/>
            <a:ext cx="10058400" cy="1511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sz="7200" dirty="0" smtClean="0"/>
              <a:t>Спасибо!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7185">
          <p15:clr>
            <a:srgbClr val="FBAE40"/>
          </p15:clr>
        </p15:guide>
        <p15:guide id="3" pos="483">
          <p15:clr>
            <a:srgbClr val="FBAE40"/>
          </p15:clr>
        </p15:guide>
        <p15:guide id="4" orient="horz" pos="35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81" y="1118834"/>
            <a:ext cx="10641011" cy="3584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087436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6763" y="274521"/>
            <a:ext cx="9937749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orient="horz" pos="482" userDrawn="1">
          <p15:clr>
            <a:srgbClr val="FBAE40"/>
          </p15:clr>
        </p15:guide>
        <p15:guide id="4" pos="71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763" y="274521"/>
            <a:ext cx="9937749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087436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  <p15:guide id="2" pos="483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pos="71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758952"/>
            <a:ext cx="10641012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53128"/>
            <a:ext cx="10641012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none" spc="200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1B62E2CD-415D-E34C-8553-483B6B5F1598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orient="horz" pos="490" userDrawn="1">
          <p15:clr>
            <a:srgbClr val="FBAE40"/>
          </p15:clr>
        </p15:guide>
        <p15:guide id="4" pos="71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08" y="1118833"/>
            <a:ext cx="5040560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118834"/>
            <a:ext cx="5170805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D58486F6-58BE-F74A-A088-DC44BB4C3CBF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6763" y="274521"/>
            <a:ext cx="9937749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pos="482" userDrawn="1">
          <p15:clr>
            <a:srgbClr val="FBAE40"/>
          </p15:clr>
        </p15:guide>
        <p15:guide id="4" orient="horz" pos="49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118834"/>
            <a:ext cx="5041206" cy="736282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147" y="1855116"/>
            <a:ext cx="5032821" cy="3378200"/>
          </a:xfrm>
        </p:spPr>
        <p:txBody>
          <a:bodyPr tIns="0" bIns="0"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9" y="1118834"/>
            <a:ext cx="5202555" cy="736282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855116"/>
            <a:ext cx="5202555" cy="33782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D3B96413-96CC-F240-A2F1-F3629B790B36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6763" y="274521"/>
            <a:ext cx="9937749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pos="7194" userDrawn="1">
          <p15:clr>
            <a:srgbClr val="FBAE40"/>
          </p15:clr>
        </p15:guide>
        <p15:guide id="4" orient="horz" pos="350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67142207-6ED5-9C4F-AB8D-A37283E9469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6763" y="274521"/>
            <a:ext cx="9937749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orient="horz" pos="487" userDrawn="1">
          <p15:clr>
            <a:srgbClr val="FBAE40"/>
          </p15:clr>
        </p15:guide>
        <p15:guide id="4" pos="71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20" y="0"/>
            <a:ext cx="4050791" cy="68580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79512"/>
            <a:ext cx="6492240" cy="52578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384048" indent="-18288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18228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A79CC762-3D3A-2C40-8548-4145E24801A5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475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45" y="0"/>
            <a:ext cx="12191985" cy="6334316"/>
          </a:xfrm>
          <a:solidFill>
            <a:srgbClr val="F18500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3" y="6459785"/>
            <a:ext cx="2472271" cy="365125"/>
          </a:xfrm>
        </p:spPr>
        <p:txBody>
          <a:bodyPr/>
          <a:lstStyle/>
          <a:p>
            <a:fld id="{B52451D5-72EC-074B-88A2-222A7112CEF2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5749" y="6459785"/>
            <a:ext cx="1312025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5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FFFFFF"/>
                </a:solidFill>
                <a:latin typeface="Ubuntu" panose="020B0504030602030204" pitchFamily="34" charset="0"/>
              </a:defRPr>
            </a:lvl1pPr>
          </a:lstStyle>
          <a:p>
            <a:fld id="{6D3D7653-95C4-024B-99E2-393CD0655315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 cap="all" baseline="0">
                <a:solidFill>
                  <a:srgbClr val="FFFFFF"/>
                </a:solidFill>
                <a:latin typeface="Ubuntu" panose="020B0504030602030204" pitchFamily="34" charset="0"/>
              </a:defRPr>
            </a:lvl1pPr>
          </a:lstStyle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rgbClr val="FFFFFF"/>
                </a:solidFill>
                <a:latin typeface="Ubuntu" panose="020B0504030602030204" pitchFamily="34" charset="0"/>
              </a:defRPr>
            </a:lvl1pPr>
          </a:lstStyle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3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Ubuntu" charset="0"/>
          <a:ea typeface="Ubuntu" charset="0"/>
          <a:cs typeface="Ubuntu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tx1">
              <a:lumMod val="75000"/>
              <a:lumOff val="25000"/>
            </a:schemeClr>
          </a:solidFill>
          <a:latin typeface="Ubuntu" panose="020B05040306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0" i="0" kern="1200">
          <a:solidFill>
            <a:schemeClr val="tx1">
              <a:lumMod val="75000"/>
              <a:lumOff val="25000"/>
            </a:schemeClr>
          </a:solidFill>
          <a:latin typeface="Ubuntu" panose="020B05040306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Ubuntu" panose="020B05040306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Ubuntu" panose="020B05040306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Ubuntu" panose="020B05040306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fe.cnews.ru/news/top/2019-04-29_kiberbezopasnost_evropejskih_predpriyatij_pod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128" y="2204864"/>
            <a:ext cx="11210528" cy="1575056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Киберучения</a:t>
            </a:r>
            <a:r>
              <a:rPr lang="ru-RU" sz="4400" dirty="0" smtClean="0"/>
              <a:t> </a:t>
            </a:r>
            <a:r>
              <a:rPr lang="ru-RU" sz="4400" dirty="0"/>
              <a:t>как способ повышения эффективности </a:t>
            </a:r>
            <a:r>
              <a:rPr lang="ru-RU" sz="4400" dirty="0" smtClean="0"/>
              <a:t>процессов ИБ</a:t>
            </a:r>
            <a:endParaRPr lang="ru-RU" sz="4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6763" y="4270296"/>
            <a:ext cx="11057512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b="0" i="0" kern="1200" cap="none" spc="200" baseline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Роман Кобцев</a:t>
            </a:r>
            <a:endParaRPr lang="en-US" dirty="0" smtClean="0"/>
          </a:p>
          <a:p>
            <a:r>
              <a:rPr lang="ru-RU" dirty="0" smtClean="0"/>
              <a:t>Директор по развитию бизнеса ЗАО «Перспективный мониторинг»</a:t>
            </a:r>
            <a:r>
              <a:rPr lang="en-US" dirty="0" smtClean="0"/>
              <a:t>, </a:t>
            </a:r>
            <a:r>
              <a:rPr lang="ru-RU" dirty="0" smtClean="0"/>
              <a:t>ГК «</a:t>
            </a:r>
            <a:r>
              <a:rPr lang="ru-RU" dirty="0" err="1" smtClean="0"/>
              <a:t>ИнфоТеКС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92696"/>
            <a:ext cx="3916638" cy="9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нужен живой «белый» хакер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991136"/>
            <a:ext cx="7776864" cy="4382080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2002898" y="1801178"/>
            <a:ext cx="3384376" cy="3750865"/>
          </a:xfrm>
          <a:prstGeom prst="mathMultiply">
            <a:avLst>
              <a:gd name="adj1" fmla="val 40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6694964" y="1306743"/>
            <a:ext cx="3384376" cy="3750865"/>
          </a:xfrm>
          <a:prstGeom prst="mathMultiply">
            <a:avLst>
              <a:gd name="adj1" fmla="val 40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5400" y="5432055"/>
            <a:ext cx="1085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Все атаки автоматически проводятся ПО и скриптами, разработанными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пентестерами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«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ерспективного мониторинга»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атаки</a:t>
            </a:r>
            <a:endParaRPr lang="ru-RU" dirty="0"/>
          </a:p>
        </p:txBody>
      </p:sp>
      <p:sp>
        <p:nvSpPr>
          <p:cNvPr id="7" name="CustomShape 5"/>
          <p:cNvSpPr/>
          <p:nvPr/>
        </p:nvSpPr>
        <p:spPr>
          <a:xfrm>
            <a:off x="3245930" y="1118834"/>
            <a:ext cx="6064920" cy="5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endParaRPr lang="ru-RU" sz="3200" b="1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6841" y="1196752"/>
            <a:ext cx="6096000" cy="4445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контроллера домена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базы данных предприятия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инженерия (фишинг)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Взлом внутренним нарушителем бухгалтерского сегмента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Атака на SCADA систему топливного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сценарии от заказчика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41" y="765175"/>
            <a:ext cx="3600402" cy="50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шаблоны инфраструктур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5" y="839004"/>
            <a:ext cx="6601440" cy="5470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291" y="980728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AMPIRE может моделировать корпоративные (офисные) сегменты и специфические информационные системы, в том числе сервисы банков, добывающих, производственных, торговых, транспортных предприятий и телеком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операторов.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AMPIREAAS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8424" y="5013176"/>
            <a:ext cx="1089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Киберучения могут проводится на базе AMPIRE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компании «Перспективный мониторинг» через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интернет или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7" y="2185607"/>
            <a:ext cx="10058400" cy="19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5"/>
            <a:ext cx="3200400" cy="1107543"/>
          </a:xfrm>
        </p:spPr>
        <p:txBody>
          <a:bodyPr/>
          <a:lstStyle/>
          <a:p>
            <a:pPr fontAlgn="t"/>
            <a:r>
              <a:rPr lang="ru-RU" dirty="0"/>
              <a:t>Спасибо за внимание!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C762-3D3A-2C40-8548-4145E24801A5}" type="datetime1">
              <a:rPr lang="ru-RU" smtClean="0"/>
              <a:t>05.09.2019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Перспективный мониторинг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Научимся сообща!</a:t>
            </a:r>
            <a:endParaRPr lang="ru-RU" sz="1800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915534" y="1771292"/>
            <a:ext cx="6492240" cy="30255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Роман Кобцев</a:t>
            </a:r>
          </a:p>
          <a:p>
            <a:endParaRPr lang="ru-RU" sz="2400" dirty="0" smtClean="0"/>
          </a:p>
          <a:p>
            <a:r>
              <a:rPr lang="ru-RU" sz="2000" dirty="0" smtClean="0"/>
              <a:t>Директор по развитию бизнеса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омпании «Перспективный мониторинг»</a:t>
            </a:r>
          </a:p>
          <a:p>
            <a:r>
              <a:rPr lang="en-US" sz="2000" dirty="0" smtClean="0"/>
              <a:t>Roman.Kobtsev@amonitoring.ru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616960"/>
            <a:ext cx="5943792" cy="8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6763" y="274521"/>
            <a:ext cx="10632698" cy="844313"/>
          </a:xfrm>
        </p:spPr>
        <p:txBody>
          <a:bodyPr>
            <a:no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лючевой </a:t>
            </a:r>
            <a:r>
              <a:rPr lang="ru-RU" sz="3600" dirty="0"/>
              <a:t>угрозой </a:t>
            </a:r>
            <a:r>
              <a:rPr lang="ru-RU" sz="3600" dirty="0" err="1"/>
              <a:t>кибербезопасности</a:t>
            </a:r>
            <a:r>
              <a:rPr lang="ru-RU" sz="3600" dirty="0"/>
              <a:t> </a:t>
            </a:r>
            <a:r>
              <a:rPr lang="ru-RU" sz="3600" dirty="0" smtClean="0"/>
              <a:t>предприятий </a:t>
            </a:r>
            <a:r>
              <a:rPr lang="ru-RU" sz="3600" dirty="0"/>
              <a:t>становится дефицит профессиональных навыков </a:t>
            </a:r>
            <a:r>
              <a:rPr lang="ru-RU" sz="3600" dirty="0" smtClean="0"/>
              <a:t>ИБ-департаментов</a:t>
            </a:r>
            <a:r>
              <a:rPr lang="en-US" sz="3600" dirty="0"/>
              <a:t>*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80391"/>
              </p:ext>
            </p:extLst>
          </p:nvPr>
        </p:nvGraphicFramePr>
        <p:xfrm>
          <a:off x="3542452" y="1960843"/>
          <a:ext cx="4032448" cy="36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8508989" y="5130918"/>
            <a:ext cx="3456384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По результатам опроса, проведённого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социальных сетях накануне </a:t>
            </a:r>
            <a:r>
              <a:rPr lang="ru-RU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Infosecurity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Europe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2019. 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8508989" y="5902613"/>
            <a:ext cx="4032448" cy="433429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safe.cnews.ru/news/top/2019-04-29_kiberbezopasnost_evropejskih_predpriyatij_pod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6852805" y="212636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18500"/>
                </a:solidFill>
                <a:latin typeface="Ubuntu" panose="020B0504030602030204" pitchFamily="34" charset="0"/>
              </a:rPr>
              <a:t>Нехватка кадров</a:t>
            </a:r>
            <a:endParaRPr lang="ru-RU" sz="2800" dirty="0">
              <a:solidFill>
                <a:srgbClr val="F18500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492" y="559021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Нехватка навыков</a:t>
            </a:r>
            <a:endParaRPr lang="ru-RU" sz="28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562" y="4159116"/>
            <a:ext cx="381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Ubuntu" panose="020B0504030602030204" pitchFamily="34" charset="0"/>
              </a:rPr>
              <a:t>Нехватка бюджетов</a:t>
            </a:r>
            <a:endParaRPr lang="ru-RU" sz="2800" dirty="0">
              <a:solidFill>
                <a:srgbClr val="7030A0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92" y="2023186"/>
            <a:ext cx="381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Ubuntu" panose="020B0504030602030204" pitchFamily="34" charset="0"/>
              </a:rPr>
              <a:t>Низкая мотивация к работе в сфере ИБ</a:t>
            </a:r>
            <a:endParaRPr lang="ru-RU" sz="2800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Необходимое и достаточное условие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1404" y="1124744"/>
            <a:ext cx="10729192" cy="5046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2898" y="1627844"/>
            <a:ext cx="2625839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Ubuntu" panose="020B0504030602030204" pitchFamily="34" charset="0"/>
              </a:rPr>
              <a:t>Hard Skills</a:t>
            </a:r>
            <a:endParaRPr lang="ru-RU" sz="2800" dirty="0">
              <a:latin typeface="Ubuntu" panose="020B05040306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1307" y="1632903"/>
            <a:ext cx="2625839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</a:rPr>
              <a:t>Soft Skills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415480" y="3279074"/>
            <a:ext cx="4104456" cy="17341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Знание технологий атаки и защиты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Знание и умение применять необходимые СЗИ и другие инструменты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6816080" y="3191576"/>
            <a:ext cx="4104456" cy="1965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Навыки командной работы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Умение взаимодействовать с другими членами группы реагирования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Навыки тайм-менеджмента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</p:txBody>
      </p:sp>
      <p:pic>
        <p:nvPicPr>
          <p:cNvPr id="16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62" y="1694183"/>
            <a:ext cx="1376320" cy="1316421"/>
          </a:xfrm>
        </p:spPr>
      </p:pic>
    </p:spTree>
    <p:extLst>
      <p:ext uri="{BB962C8B-B14F-4D97-AF65-F5344CB8AC3E}">
        <p14:creationId xmlns:p14="http://schemas.microsoft.com/office/powerpoint/2010/main" val="4440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 в отрасли ИБ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591944" y="2279900"/>
            <a:ext cx="371472" cy="1800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983432" y="2179811"/>
            <a:ext cx="4536181" cy="2004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Теоретические курсы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Соревнования </a:t>
            </a:r>
            <a:r>
              <a:rPr lang="en-US" sz="2800" dirty="0" smtClean="0"/>
              <a:t>CTF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Курсы производителей оборудования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422968" y="2310648"/>
            <a:ext cx="4929616" cy="1738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100" lvl="1" indent="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/>
              <a:t>Дают сильно </a:t>
            </a:r>
            <a:r>
              <a:rPr lang="ru-RU" sz="2800" dirty="0" err="1" smtClean="0"/>
              <a:t>теоретизированные</a:t>
            </a:r>
            <a:r>
              <a:rPr lang="en-US" sz="2800" dirty="0" smtClean="0"/>
              <a:t> </a:t>
            </a:r>
            <a:r>
              <a:rPr lang="ru-RU" sz="2800" dirty="0" smtClean="0"/>
              <a:t>навыки</a:t>
            </a:r>
            <a:r>
              <a:rPr lang="en-US" sz="2800" dirty="0" smtClean="0"/>
              <a:t> </a:t>
            </a:r>
            <a:r>
              <a:rPr lang="ru-RU" sz="2800" dirty="0" smtClean="0"/>
              <a:t>и оторванные от реальной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40812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для киберучений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882760" y="1860734"/>
            <a:ext cx="371472" cy="1800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54400" y="1830894"/>
            <a:ext cx="5169267" cy="20768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Необходимость привлечения специалистов в «атакующей сфере»</a:t>
            </a:r>
            <a:endParaRPr lang="en-US" sz="2400" dirty="0" smtClean="0"/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Нельзя проводить в «боевой» инфраструктуре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/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528048" y="1916832"/>
            <a:ext cx="4497568" cy="19188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100" lvl="1" indent="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Ограничения по провидению киберучений взывают к созданию </a:t>
            </a:r>
            <a:r>
              <a:rPr lang="ru-RU" sz="2400" dirty="0" err="1" smtClean="0"/>
              <a:t>киберполигонов</a:t>
            </a:r>
            <a:r>
              <a:rPr lang="ru-RU" sz="2400" dirty="0" smtClean="0"/>
              <a:t>, с максимальным уровнем автоматизации</a:t>
            </a:r>
          </a:p>
          <a:p>
            <a:pPr marL="432000" lvl="1" indent="-342900"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96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am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542" y="11059"/>
            <a:ext cx="11153082" cy="62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AMPIRE</a:t>
            </a:r>
            <a:endParaRPr lang="ru-RU" dirty="0"/>
          </a:p>
        </p:txBody>
      </p:sp>
      <p:sp>
        <p:nvSpPr>
          <p:cNvPr id="10" name="CustomShape 5"/>
          <p:cNvSpPr/>
          <p:nvPr/>
        </p:nvSpPr>
        <p:spPr>
          <a:xfrm>
            <a:off x="3245930" y="1118834"/>
            <a:ext cx="6064920" cy="5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ru-RU" sz="3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ru-RU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Невозможно что-то сломать</a:t>
            </a:r>
          </a:p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en-US" sz="32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ru-RU" sz="32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Практическая направленность</a:t>
            </a:r>
          </a:p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ru-RU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Автоматический атакующий</a:t>
            </a:r>
          </a:p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en-US" sz="32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ru-RU" sz="32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Разнообразные сценарии атак</a:t>
            </a:r>
          </a:p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ru-RU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Выбор шаблонов инфраструктур</a:t>
            </a:r>
          </a:p>
          <a:p>
            <a:pPr marL="216000" indent="-216000">
              <a:lnSpc>
                <a:spcPct val="100000"/>
              </a:lnSpc>
              <a:spcBef>
                <a:spcPts val="2835"/>
              </a:spcBef>
              <a:buClr>
                <a:srgbClr val="40404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/>
              </a:rPr>
              <a:t> </a:t>
            </a:r>
            <a:r>
              <a:rPr lang="en-US" sz="3200" b="1" spc="-1" dirty="0" smtClean="0">
                <a:solidFill>
                  <a:schemeClr val="tx2"/>
                </a:solidFill>
                <a:latin typeface="Ubuntu"/>
              </a:rPr>
              <a:t>AMPIRE as a Service</a:t>
            </a:r>
            <a:endParaRPr lang="ru-RU" sz="3200" b="1" strike="noStrike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8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Невозможно сломать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980728"/>
            <a:ext cx="6480720" cy="512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384" y="1268760"/>
            <a:ext cx="3960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Вся инфраструктура полигона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построена на технологиях виртуализации.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«Откат» в исходное состояние происходит по нескольких кликам мышки.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«Горячий старт» тренировки —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от 1 до 5</a:t>
            </a:r>
            <a:r>
              <a:rPr lang="ru-RU" sz="2400" dirty="0" smtClean="0">
                <a:latin typeface="Ubuntu" panose="020B0504030602030204" pitchFamily="34" charset="0"/>
              </a:rPr>
              <a:t> </a:t>
            </a:r>
            <a:r>
              <a:rPr lang="ru-RU" sz="2400" dirty="0" smtClean="0">
                <a:latin typeface="Ubuntu" panose="020B0504030602030204" pitchFamily="34" charset="0"/>
              </a:rPr>
              <a:t>минут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!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18E-4812-B142-AEBD-DA9658E7BE2C}" type="datetime1">
              <a:rPr lang="ru-RU" smtClean="0"/>
              <a:pPr/>
              <a:t>05.09.2019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— наше всё!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4" y="1088640"/>
            <a:ext cx="7982872" cy="4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Цвет 1">
      <a:dk1>
        <a:srgbClr val="000000"/>
      </a:dk1>
      <a:lt1>
        <a:srgbClr val="FFFFFF"/>
      </a:lt1>
      <a:dk2>
        <a:srgbClr val="F6891F"/>
      </a:dk2>
      <a:lt2>
        <a:srgbClr val="D9D9D9"/>
      </a:lt2>
      <a:accent1>
        <a:srgbClr val="F18500"/>
      </a:accent1>
      <a:accent2>
        <a:srgbClr val="1C75BC"/>
      </a:accent2>
      <a:accent3>
        <a:srgbClr val="9E1F63"/>
      </a:accent3>
      <a:accent4>
        <a:srgbClr val="008500"/>
      </a:accent4>
      <a:accent5>
        <a:srgbClr val="134974"/>
      </a:accent5>
      <a:accent6>
        <a:srgbClr val="6F1444"/>
      </a:accent6>
      <a:hlink>
        <a:srgbClr val="1C75BC"/>
      </a:hlink>
      <a:folHlink>
        <a:srgbClr val="8C8C8C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EC265F31EAD14DA561D64E652FB61D" ma:contentTypeVersion="0" ma:contentTypeDescription="Создание документа." ma:contentTypeScope="" ma:versionID="c2b9bfd7f885c136f154ce628af99893">
  <xsd:schema xmlns:xsd="http://www.w3.org/2001/XMLSchema" xmlns:xs="http://www.w3.org/2001/XMLSchema" xmlns:p="http://schemas.microsoft.com/office/2006/metadata/properties" xmlns:ns2="d881d74c-72f4-419c-9dce-164680df5c83" targetNamespace="http://schemas.microsoft.com/office/2006/metadata/properties" ma:root="true" ma:fieldsID="00581f7e311a20f0a21a2dc5ff8ff86b" ns2:_="">
    <xsd:import namespace="d881d74c-72f4-419c-9dce-164680df5c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d74c-72f4-419c-9dce-164680df5c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881d74c-72f4-419c-9dce-164680df5c83">JWXU6D5MCXXA-801-211</_dlc_DocId>
    <_dlc_DocIdUrl xmlns="d881d74c-72f4-419c-9dce-164680df5c83">
      <Url>http://portal.infotecs.int/company/resourcesdepartments/pm/_layouts/15/DocIdRedir.aspx?ID=JWXU6D5MCXXA-801-211</Url>
      <Description>JWXU6D5MCXXA-801-211</Description>
    </_dlc_DocIdUrl>
  </documentManagement>
</p:properties>
</file>

<file path=customXml/itemProps1.xml><?xml version="1.0" encoding="utf-8"?>
<ds:datastoreItem xmlns:ds="http://schemas.openxmlformats.org/officeDocument/2006/customXml" ds:itemID="{B2B839E3-0703-48DB-B736-E3C2E51B8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1d74c-72f4-419c-9dce-164680df5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E6D8C-F9AE-4CE0-90E5-6936EBB2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42578-325E-4199-B098-28E9933F070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888D5D0-9035-4A3F-89A3-74A42E329224}">
  <ds:schemaRefs>
    <ds:schemaRef ds:uri="http://purl.org/dc/terms/"/>
    <ds:schemaRef ds:uri="http://schemas.openxmlformats.org/package/2006/metadata/core-properties"/>
    <ds:schemaRef ds:uri="d881d74c-72f4-419c-9dce-164680df5c8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393</Words>
  <Application>Microsoft Office PowerPoint</Application>
  <PresentationFormat>Широкоэкранный</PresentationFormat>
  <Paragraphs>109</Paragraphs>
  <Slides>14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Ubuntu</vt:lpstr>
      <vt:lpstr>StarSymbol</vt:lpstr>
      <vt:lpstr>Arial</vt:lpstr>
      <vt:lpstr>Calibri</vt:lpstr>
      <vt:lpstr>Ретроспектива</vt:lpstr>
      <vt:lpstr>Киберучения как способ повышения эффективности процессов ИБ</vt:lpstr>
      <vt:lpstr>Ключевой угрозой кибербезопасности предприятий становится дефицит профессиональных навыков ИБ-департаментов* </vt:lpstr>
      <vt:lpstr>Необходимое и достаточное условие</vt:lpstr>
      <vt:lpstr>Текущая ситуация в отрасли ИБ</vt:lpstr>
      <vt:lpstr>Ограничения для киберучений</vt:lpstr>
      <vt:lpstr>Презентация PowerPoint</vt:lpstr>
      <vt:lpstr>Преимущества AMPIRE</vt:lpstr>
      <vt:lpstr>Невозможно сломать</vt:lpstr>
      <vt:lpstr>Практика — наше всё!</vt:lpstr>
      <vt:lpstr>Не нужен живой «белый» хакер</vt:lpstr>
      <vt:lpstr>Актуальные атаки</vt:lpstr>
      <vt:lpstr>Разные шаблоны инфраструктур</vt:lpstr>
      <vt:lpstr>AMPIREAAS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Pushkin Aleksandr</dc:creator>
  <cp:lastModifiedBy>Kobtsev Roman</cp:lastModifiedBy>
  <cp:revision>390</cp:revision>
  <dcterms:created xsi:type="dcterms:W3CDTF">2017-02-02T21:21:59Z</dcterms:created>
  <dcterms:modified xsi:type="dcterms:W3CDTF">2019-09-05T20:20:28Z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0x0101004FEC265F31EAD14DA561D64E652FB61D</vt:lpwstr>
  </property>
  <property fmtid="{D5CDD505-2E9C-101B-9397-08002B2CF9AE}" pid="3" name="_dlc_DocIdItemGuid">
    <vt:lpwstr>562de3a9-1cb1-45dc-bb06-ea1153c2656e</vt:lpwstr>
  </property>
</Properties>
</file>