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18.09.2017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18.09.2017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71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du.fstec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fo@centresafe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97588"/>
            <a:ext cx="10058400" cy="107544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Информационная безопасность массовых спортивных мероприятий</a:t>
            </a:r>
            <a:endParaRPr lang="ru-RU" sz="32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415818"/>
            <a:ext cx="10058400" cy="36576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1" i="0" baseline="0" dirty="0" smtClean="0">
                <a:solidFill>
                  <a:srgbClr val="A85229"/>
                </a:solidFill>
              </a:rPr>
              <a:t>Чемпионат мира по футболу 2018 года</a:t>
            </a:r>
            <a:endParaRPr lang="ru-RU" sz="2000" b="1" i="0" baseline="0" dirty="0">
              <a:solidFill>
                <a:srgbClr val="A8522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" y="6052930"/>
            <a:ext cx="954698" cy="7434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993" y="1781578"/>
            <a:ext cx="8216013" cy="3294844"/>
          </a:xfrm>
          <a:prstGeom prst="rect">
            <a:avLst/>
          </a:prstGeom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379368" y="5192466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Бахтин О.Б. </a:t>
            </a:r>
            <a:endParaRPr lang="ru-RU" dirty="0" smtClean="0"/>
          </a:p>
          <a:p>
            <a:r>
              <a:rPr lang="ru-RU" dirty="0" smtClean="0"/>
              <a:t>ООО </a:t>
            </a:r>
            <a:r>
              <a:rPr lang="ru-RU" dirty="0" smtClean="0"/>
              <a:t>«Центр безопасности»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48477"/>
            <a:ext cx="9601200" cy="609600"/>
          </a:xfrm>
        </p:spPr>
        <p:txBody>
          <a:bodyPr/>
          <a:lstStyle/>
          <a:p>
            <a:r>
              <a:rPr lang="ru-RU" dirty="0" smtClean="0"/>
              <a:t>Стадионы – участники ЧМ-2018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4035"/>
            <a:ext cx="9250017" cy="509877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7370"/>
            <a:ext cx="775252" cy="62020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1817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Цели и задачи обеспечения информационной безопасности мероприятий ЧМ-2018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61661"/>
            <a:ext cx="9601200" cy="4581939"/>
          </a:xfrm>
        </p:spPr>
        <p:txBody>
          <a:bodyPr/>
          <a:lstStyle/>
          <a:p>
            <a:pPr lvl="1"/>
            <a:r>
              <a:rPr lang="ru-RU" sz="2000" dirty="0"/>
              <a:t>Безопасность </a:t>
            </a:r>
            <a:r>
              <a:rPr lang="ru-RU" sz="2000" dirty="0" smtClean="0"/>
              <a:t>информации</a:t>
            </a:r>
          </a:p>
          <a:p>
            <a:pPr lvl="2"/>
            <a:r>
              <a:rPr lang="ru-RU" dirty="0" smtClean="0"/>
              <a:t>Конфиденциальность персональных данных</a:t>
            </a:r>
          </a:p>
          <a:p>
            <a:pPr lvl="2"/>
            <a:r>
              <a:rPr lang="ru-RU" dirty="0" smtClean="0"/>
              <a:t>Достоверность и доступность открытой информации</a:t>
            </a:r>
            <a:endParaRPr lang="ru-RU" dirty="0"/>
          </a:p>
          <a:p>
            <a:pPr lvl="1"/>
            <a:r>
              <a:rPr lang="ru-RU" sz="2000" dirty="0"/>
              <a:t>Безопасность зрителей и </a:t>
            </a:r>
            <a:r>
              <a:rPr lang="ru-RU" sz="2000" dirty="0" smtClean="0"/>
              <a:t>участников</a:t>
            </a:r>
          </a:p>
          <a:p>
            <a:pPr lvl="2"/>
            <a:r>
              <a:rPr lang="ru-RU" dirty="0" smtClean="0"/>
              <a:t>Организация перемещения участников и предотвращение паники</a:t>
            </a:r>
          </a:p>
          <a:p>
            <a:pPr lvl="1"/>
            <a:r>
              <a:rPr lang="ru-RU" sz="2000" dirty="0" smtClean="0"/>
              <a:t>Безопасность инженерной и информационной инфраструктуры</a:t>
            </a:r>
          </a:p>
          <a:p>
            <a:pPr lvl="2"/>
            <a:r>
              <a:rPr lang="ru-RU" dirty="0" smtClean="0"/>
              <a:t>Предотвращение нарушений функционирования</a:t>
            </a:r>
          </a:p>
          <a:p>
            <a:pPr lvl="2"/>
            <a:r>
              <a:rPr lang="ru-RU" dirty="0" smtClean="0"/>
              <a:t>Предотвращение </a:t>
            </a:r>
            <a:r>
              <a:rPr lang="ru-RU" dirty="0" err="1" smtClean="0"/>
              <a:t>киберугроз</a:t>
            </a:r>
            <a:endParaRPr lang="ru-RU" dirty="0" smtClean="0"/>
          </a:p>
          <a:p>
            <a:pPr lvl="2"/>
            <a:r>
              <a:rPr lang="ru-RU" dirty="0" smtClean="0"/>
              <a:t>Предотвращение вторжений</a:t>
            </a:r>
          </a:p>
          <a:p>
            <a:pPr lvl="2"/>
            <a:r>
              <a:rPr lang="ru-RU" dirty="0" smtClean="0"/>
              <a:t>Мониторинг состояния</a:t>
            </a:r>
          </a:p>
          <a:p>
            <a:pPr lvl="1"/>
            <a:r>
              <a:rPr lang="ru-RU" sz="2000" dirty="0"/>
              <a:t>Безопасность </a:t>
            </a:r>
            <a:r>
              <a:rPr lang="ru-RU" sz="2000" dirty="0" smtClean="0"/>
              <a:t>сооружений</a:t>
            </a:r>
          </a:p>
          <a:p>
            <a:pPr lvl="2"/>
            <a:r>
              <a:rPr lang="ru-RU" dirty="0"/>
              <a:t>Обеспечение достоверности данных мониторинга сооружений, несущих конструкций, противопожарных систем и др.</a:t>
            </a:r>
          </a:p>
          <a:p>
            <a:pPr lvl="2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70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24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Информационная инфраструктура стадиона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749288"/>
            <a:ext cx="9601200" cy="344887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Структурированная кабельная сеть: свыше 4200 портов и свыше 50 узлов коммутации и распределения</a:t>
            </a:r>
          </a:p>
          <a:p>
            <a:pPr marL="45720" indent="0">
              <a:buNone/>
            </a:pPr>
            <a:r>
              <a:rPr lang="ru-RU" dirty="0" smtClean="0"/>
              <a:t>Сеть </a:t>
            </a:r>
            <a:r>
              <a:rPr lang="en-US" dirty="0" err="1" smtClean="0"/>
              <a:t>wi-fi</a:t>
            </a:r>
            <a:r>
              <a:rPr lang="ru-RU" dirty="0" smtClean="0"/>
              <a:t>: 271 точка доступа</a:t>
            </a:r>
          </a:p>
          <a:p>
            <a:pPr marL="45720" indent="0">
              <a:buNone/>
            </a:pPr>
            <a:r>
              <a:rPr lang="ru-RU" dirty="0" smtClean="0"/>
              <a:t>Сеть передачи данных обеспечивает возможность работы свыше 2500 автоматизированных рабочих мест, 300 </a:t>
            </a:r>
            <a:r>
              <a:rPr lang="en-US" dirty="0" err="1" smtClean="0"/>
              <a:t>ip</a:t>
            </a:r>
            <a:r>
              <a:rPr lang="ru-RU" dirty="0"/>
              <a:t>-</a:t>
            </a:r>
            <a:r>
              <a:rPr lang="ru-RU" dirty="0" smtClean="0"/>
              <a:t>телефонов и 400 терминалов системы коллективного приема телевидения.</a:t>
            </a:r>
          </a:p>
          <a:p>
            <a:pPr marL="45720" indent="0">
              <a:buNone/>
            </a:pPr>
            <a:r>
              <a:rPr lang="ru-RU" dirty="0" smtClean="0"/>
              <a:t>Для доступа в Интернет создается два </a:t>
            </a:r>
            <a:r>
              <a:rPr lang="ru-RU" smtClean="0"/>
              <a:t>выделенных канала.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70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3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02365"/>
          </a:xfrm>
        </p:spPr>
        <p:txBody>
          <a:bodyPr/>
          <a:lstStyle/>
          <a:p>
            <a:r>
              <a:rPr lang="ru-RU" sz="2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Информационная инфраструктура стадиона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7370"/>
            <a:ext cx="775252" cy="62020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1850"/>
              </p:ext>
            </p:extLst>
          </p:nvPr>
        </p:nvGraphicFramePr>
        <p:xfrm>
          <a:off x="1295400" y="1322388"/>
          <a:ext cx="9601200" cy="47305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/>
                <a:gridCol w="4800600"/>
              </a:tblGrid>
              <a:tr h="47305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передачи данных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видеоэкранов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звукоусиления арены, Система усиления слышимости, Система озвучивания помещений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концертного звукоусиления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Билетно-пропускная система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кабельного, эфирного и спутникового телевидения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точного времени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звуковая, конференцсвязи и синхронного перевода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телевизионных и радиотрансляций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управления парковкой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связи постов охраны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Единая информационная система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оповещения и управления эвакуацией при пожаре 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Системы пожаротушения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контроля и управления доступом и охранно-тревожной сигнализации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диспетчеризации инженерных систем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Структурированная система мониторинга и управления инженерными системами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мониторинга деформационного состояния несущих конструкций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управления в кризисных ситуациях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6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22243"/>
          </a:xfrm>
        </p:spPr>
        <p:txBody>
          <a:bodyPr/>
          <a:lstStyle/>
          <a:p>
            <a:r>
              <a:rPr lang="ru-RU" dirty="0" smtClean="0"/>
              <a:t>Кто же вероятный нарушитель?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926" y="1282147"/>
            <a:ext cx="10299032" cy="4853957"/>
          </a:xfrm>
        </p:spPr>
        <p:txBody>
          <a:bodyPr>
            <a:normAutofit fontScale="47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500" dirty="0"/>
              <a:t>Потенциальными нарушителями в информационных системах объекта информатизации могут быть представители следующих групп: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Делегация и представители </a:t>
            </a:r>
            <a:r>
              <a:rPr lang="en-US" sz="2500" dirty="0"/>
              <a:t>FIFA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Работники Оргкомитета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Коммерческие партнеры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Зрители и широкая публика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/>
              <a:t>Представители органов государственной власти</a:t>
            </a:r>
            <a:endParaRPr lang="ru-RU" sz="25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Представители СМИ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Национальные футбольные ассоциации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Фотографы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Арбитры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Волонтеры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Администраторы безопасности ИС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Пользователи ИС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Обслуживающий персонал стадиона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Охранные организации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Сотрудники технической поддержки информационных систем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/>
              <a:t>Посторонние лица, имеющие доступ к внешним каналам </a:t>
            </a:r>
            <a:r>
              <a:rPr lang="ru-RU" sz="2500" dirty="0" smtClean="0"/>
              <a:t>связи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500" dirty="0" smtClean="0"/>
              <a:t>Сотрудники предприятий питания и торговых точек</a:t>
            </a:r>
            <a:endParaRPr lang="ru-RU" sz="25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7492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45695"/>
          </a:xfrm>
        </p:spPr>
        <p:txBody>
          <a:bodyPr/>
          <a:lstStyle/>
          <a:p>
            <a:r>
              <a:rPr lang="ru-RU" dirty="0" smtClean="0"/>
              <a:t>Угрозы безопасности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52863"/>
            <a:ext cx="9601200" cy="409073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Кроме стандартных угроз из БДУ ФСТЭК России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http://bdu.fstec.ru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 </a:t>
            </a:r>
            <a:r>
              <a:rPr lang="ru-RU" sz="1600" dirty="0" smtClean="0"/>
              <a:t>на фоне истерии западных стран относительно «русских хакеров» на первый план выходят репутационные угрозы.</a:t>
            </a:r>
          </a:p>
          <a:p>
            <a:pPr marL="45720" indent="0">
              <a:buNone/>
            </a:pPr>
            <a:r>
              <a:rPr lang="ru-RU" sz="1600" dirty="0" smtClean="0"/>
              <a:t>В частности, для ФИФА важнейшим вопросом является телетрансляция со стадионов.</a:t>
            </a:r>
          </a:p>
          <a:p>
            <a:pPr marL="45720" indent="0">
              <a:buNone/>
            </a:pPr>
            <a:r>
              <a:rPr lang="ru-RU" sz="1600" dirty="0"/>
              <a:t>Вторжение в локальную сеть стадиона может эту </a:t>
            </a:r>
            <a:r>
              <a:rPr lang="ru-RU" sz="1600" dirty="0" smtClean="0"/>
              <a:t>трансляцию испортить</a:t>
            </a:r>
            <a:r>
              <a:rPr lang="ru-RU" sz="1600" dirty="0"/>
              <a:t>, прервать либо заместить другим нежелательным контентом: нецензурными или разжигающими вражду лозунгами, «взрослыми» роликами, как</a:t>
            </a:r>
            <a:r>
              <a:rPr lang="ru-RU" sz="1600" dirty="0" smtClean="0"/>
              <a:t>, например</a:t>
            </a:r>
            <a:r>
              <a:rPr lang="ru-RU" sz="1600" dirty="0"/>
              <a:t>, происходило несколько лет назад на рекламных электронных щитах на Арбате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dirty="0" smtClean="0"/>
              <a:t>То же касается и трансляции на видеоэкранов на стадионах и за их пределами, а также систем звукоусиления стадиона, оповещения и управления эвакуацией.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7492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6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7674"/>
          </a:xfrm>
        </p:spPr>
        <p:txBody>
          <a:bodyPr/>
          <a:lstStyle/>
          <a:p>
            <a:r>
              <a:rPr lang="ru-RU" dirty="0" smtClean="0"/>
              <a:t>Особенности защиты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71074"/>
            <a:ext cx="9601200" cy="47725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Внешний нарушитель внутри защищаемого периметра</a:t>
            </a:r>
          </a:p>
          <a:p>
            <a:r>
              <a:rPr lang="ru-RU" dirty="0" smtClean="0"/>
              <a:t>Внутренний периметр систем физически доступен нарушителю</a:t>
            </a:r>
          </a:p>
          <a:p>
            <a:r>
              <a:rPr lang="ru-RU" dirty="0" smtClean="0"/>
              <a:t>Отсутствие возможности применения средств защиты от НСД для основной массы пользователей</a:t>
            </a:r>
          </a:p>
          <a:p>
            <a:r>
              <a:rPr lang="ru-RU" dirty="0" smtClean="0"/>
              <a:t>Необходимость тонкой настройки параметров телекоммуникационного оборудования СПД для выявления попыток взлома и перехвата управления</a:t>
            </a:r>
          </a:p>
          <a:p>
            <a:r>
              <a:rPr lang="ru-RU" dirty="0" smtClean="0"/>
              <a:t>Необходимость управления потоками информации (и межсетевого экранирования) как на внешнем периметре, так и внутри систем</a:t>
            </a:r>
            <a:endParaRPr lang="ru-RU" dirty="0" smtClean="0"/>
          </a:p>
          <a:p>
            <a:r>
              <a:rPr lang="ru-RU" dirty="0" smtClean="0"/>
              <a:t>Анализ защищенности систем изнутри и снаружи</a:t>
            </a:r>
          </a:p>
          <a:p>
            <a:r>
              <a:rPr lang="ru-RU" dirty="0" smtClean="0"/>
              <a:t>Мониторинг состояния защищенности и сетевой активности как снаружи, так и изнутри</a:t>
            </a:r>
          </a:p>
          <a:p>
            <a:r>
              <a:rPr lang="ru-RU" dirty="0" smtClean="0"/>
              <a:t>Необходимость оперативного реагирования на инциденты безопасности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7492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ru-RU" dirty="0" smtClean="0"/>
              <a:t>ООО «Центр безопасности»</a:t>
            </a:r>
          </a:p>
          <a:p>
            <a:pPr marL="45720" indent="0" algn="ctr">
              <a:buNone/>
            </a:pPr>
            <a:r>
              <a:rPr lang="en-US" dirty="0" smtClean="0">
                <a:hlinkClick r:id="rId2"/>
              </a:rPr>
              <a:t>info@centresafe.ru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+7</a:t>
            </a:r>
            <a:r>
              <a:rPr lang="ru-RU" dirty="0" smtClean="0"/>
              <a:t> </a:t>
            </a:r>
            <a:r>
              <a:rPr lang="ru-RU" dirty="0"/>
              <a:t>(863) 309 </a:t>
            </a:r>
            <a:r>
              <a:rPr lang="ru-RU" dirty="0" smtClean="0"/>
              <a:t>00 34</a:t>
            </a:r>
            <a:endParaRPr lang="en-US" dirty="0" smtClean="0"/>
          </a:p>
          <a:p>
            <a:pPr marL="45720" indent="0" algn="ctr">
              <a:buNone/>
            </a:pPr>
            <a:r>
              <a:rPr lang="ru-RU" dirty="0"/>
              <a:t>ул. </a:t>
            </a:r>
            <a:r>
              <a:rPr lang="ru-RU" dirty="0" err="1"/>
              <a:t>Лермонтовская</a:t>
            </a:r>
            <a:r>
              <a:rPr lang="ru-RU" dirty="0"/>
              <a:t>, 87/66, оф. 411, г. Ростов-на-Дону, 344000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7492"/>
            <a:ext cx="775252" cy="62020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Бахтин О.Б. ООО "Центр безопасности"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592</Words>
  <Application>Microsoft Office PowerPoint</Application>
  <PresentationFormat>Широкоэкранный</PresentationFormat>
  <Paragraphs>93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Cambria</vt:lpstr>
      <vt:lpstr>Symbol</vt:lpstr>
      <vt:lpstr>Times New Roman</vt:lpstr>
      <vt:lpstr>Red Line Business 16x9</vt:lpstr>
      <vt:lpstr>Информационная безопасность массовых спортивных мероприятий</vt:lpstr>
      <vt:lpstr>Стадионы – участники ЧМ-2018</vt:lpstr>
      <vt:lpstr>Цели и задачи обеспечения информационной безопасности мероприятий ЧМ-2018</vt:lpstr>
      <vt:lpstr>Информационная инфраструктура стадиона</vt:lpstr>
      <vt:lpstr>Информационная инфраструктура стадиона</vt:lpstr>
      <vt:lpstr>Кто же вероятный нарушитель?</vt:lpstr>
      <vt:lpstr>Угрозы безопасности информации</vt:lpstr>
      <vt:lpstr>Особенности защиты информации</vt:lpstr>
      <vt:lpstr>Вопросы?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2017-09-08T08:34:03Z</dcterms:created>
  <dcterms:modified xsi:type="dcterms:W3CDTF">2017-09-18T12:07:51Z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