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0" r:id="rId3"/>
    <p:sldId id="449" r:id="rId4"/>
    <p:sldId id="459" r:id="rId5"/>
    <p:sldId id="468" r:id="rId6"/>
    <p:sldId id="426" r:id="rId7"/>
    <p:sldId id="434" r:id="rId8"/>
    <p:sldId id="476" r:id="rId9"/>
    <p:sldId id="477" r:id="rId10"/>
    <p:sldId id="478" r:id="rId11"/>
    <p:sldId id="466" r:id="rId12"/>
    <p:sldId id="461" r:id="rId13"/>
    <p:sldId id="464" r:id="rId14"/>
    <p:sldId id="479" r:id="rId15"/>
    <p:sldId id="467" r:id="rId16"/>
    <p:sldId id="469" r:id="rId17"/>
    <p:sldId id="470" r:id="rId18"/>
    <p:sldId id="436" r:id="rId19"/>
    <p:sldId id="441" r:id="rId20"/>
    <p:sldId id="445" r:id="rId21"/>
    <p:sldId id="443" r:id="rId22"/>
    <p:sldId id="444" r:id="rId23"/>
    <p:sldId id="471" r:id="rId24"/>
    <p:sldId id="472" r:id="rId25"/>
    <p:sldId id="480" r:id="rId26"/>
    <p:sldId id="481" r:id="rId27"/>
    <p:sldId id="482" r:id="rId28"/>
    <p:sldId id="483" r:id="rId29"/>
    <p:sldId id="473" r:id="rId30"/>
    <p:sldId id="289" r:id="rId31"/>
  </p:sldIdLst>
  <p:sldSz cx="17281525" cy="12961938"/>
  <p:notesSz cx="9926638" cy="6797675"/>
  <p:defaultTextStyle>
    <a:defPPr>
      <a:defRPr lang="ru-RU"/>
    </a:defPPr>
    <a:lvl1pPr marL="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ел А. Петров" initials="ПАП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00"/>
    <a:srgbClr val="CC0066"/>
    <a:srgbClr val="CC0000"/>
    <a:srgbClr val="76B531"/>
    <a:srgbClr val="006699"/>
    <a:srgbClr val="003366"/>
    <a:srgbClr val="FF8001"/>
    <a:srgbClr val="DA6D00"/>
    <a:srgbClr val="F6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0286" autoAdjust="0"/>
  </p:normalViewPr>
  <p:slideViewPr>
    <p:cSldViewPr showGuides="1">
      <p:cViewPr>
        <p:scale>
          <a:sx n="51" d="100"/>
          <a:sy n="51" d="100"/>
        </p:scale>
        <p:origin x="-2220" y="-2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4588-1AAE-4FAD-B8E7-82DE6D1C02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2DDF-B9B2-445E-B51D-0F771ACD9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CE1D-82F3-4F9D-BD15-777024255CA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4C00-3CD7-4887-A9D5-D0243E2EF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Спасибо за внимание!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4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9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115" y="4026613"/>
            <a:ext cx="14689296" cy="2778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2229" y="7345100"/>
            <a:ext cx="12097068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1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29106" y="519081"/>
            <a:ext cx="3888343" cy="110596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4076" y="519081"/>
            <a:ext cx="11377004" cy="110596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122" y="8329256"/>
            <a:ext cx="14689296" cy="2574385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122" y="5493824"/>
            <a:ext cx="14689296" cy="2835425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384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769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15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53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192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30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695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079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4078" y="3024455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84777" y="3024455"/>
            <a:ext cx="763267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076" y="2901437"/>
            <a:ext cx="7635675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9" indent="0">
              <a:buNone/>
              <a:defRPr sz="3800" b="1"/>
            </a:lvl2pPr>
            <a:lvl3pPr marL="1727699" indent="0">
              <a:buNone/>
              <a:defRPr sz="3400" b="1"/>
            </a:lvl3pPr>
            <a:lvl4pPr marL="2591548" indent="0">
              <a:buNone/>
              <a:defRPr sz="3000" b="1"/>
            </a:lvl4pPr>
            <a:lvl5pPr marL="3455397" indent="0">
              <a:buNone/>
              <a:defRPr sz="3000" b="1"/>
            </a:lvl5pPr>
            <a:lvl6pPr marL="4319249" indent="0">
              <a:buNone/>
              <a:defRPr sz="3000" b="1"/>
            </a:lvl6pPr>
            <a:lvl7pPr marL="5183098" indent="0">
              <a:buNone/>
              <a:defRPr sz="3000" b="1"/>
            </a:lvl7pPr>
            <a:lvl8pPr marL="6046950" indent="0">
              <a:buNone/>
              <a:defRPr sz="3000" b="1"/>
            </a:lvl8pPr>
            <a:lvl9pPr marL="6910799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076" y="4110614"/>
            <a:ext cx="7635675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78781" y="2901437"/>
            <a:ext cx="7638674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9" indent="0">
              <a:buNone/>
              <a:defRPr sz="3800" b="1"/>
            </a:lvl2pPr>
            <a:lvl3pPr marL="1727699" indent="0">
              <a:buNone/>
              <a:defRPr sz="3400" b="1"/>
            </a:lvl3pPr>
            <a:lvl4pPr marL="2591548" indent="0">
              <a:buNone/>
              <a:defRPr sz="3000" b="1"/>
            </a:lvl4pPr>
            <a:lvl5pPr marL="3455397" indent="0">
              <a:buNone/>
              <a:defRPr sz="3000" b="1"/>
            </a:lvl5pPr>
            <a:lvl6pPr marL="4319249" indent="0">
              <a:buNone/>
              <a:defRPr sz="3000" b="1"/>
            </a:lvl6pPr>
            <a:lvl7pPr marL="5183098" indent="0">
              <a:buNone/>
              <a:defRPr sz="3000" b="1"/>
            </a:lvl7pPr>
            <a:lvl8pPr marL="6046950" indent="0">
              <a:buNone/>
              <a:defRPr sz="3000" b="1"/>
            </a:lvl8pPr>
            <a:lvl9pPr marL="6910799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778781" y="4110614"/>
            <a:ext cx="7638674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88" y="516076"/>
            <a:ext cx="5685503" cy="2196330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6596" y="516089"/>
            <a:ext cx="9660853" cy="11062655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088" y="2712418"/>
            <a:ext cx="5685503" cy="8866327"/>
          </a:xfrm>
        </p:spPr>
        <p:txBody>
          <a:bodyPr/>
          <a:lstStyle>
            <a:lvl1pPr marL="0" indent="0">
              <a:buNone/>
              <a:defRPr sz="2600"/>
            </a:lvl1pPr>
            <a:lvl2pPr marL="863849" indent="0">
              <a:buNone/>
              <a:defRPr sz="2300"/>
            </a:lvl2pPr>
            <a:lvl3pPr marL="1727699" indent="0">
              <a:buNone/>
              <a:defRPr sz="1900"/>
            </a:lvl3pPr>
            <a:lvl4pPr marL="2591548" indent="0">
              <a:buNone/>
              <a:defRPr sz="1700"/>
            </a:lvl4pPr>
            <a:lvl5pPr marL="3455397" indent="0">
              <a:buNone/>
              <a:defRPr sz="1700"/>
            </a:lvl5pPr>
            <a:lvl6pPr marL="4319249" indent="0">
              <a:buNone/>
              <a:defRPr sz="1700"/>
            </a:lvl6pPr>
            <a:lvl7pPr marL="5183098" indent="0">
              <a:buNone/>
              <a:defRPr sz="1700"/>
            </a:lvl7pPr>
            <a:lvl8pPr marL="6046950" indent="0">
              <a:buNone/>
              <a:defRPr sz="1700"/>
            </a:lvl8pPr>
            <a:lvl9pPr marL="691079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7300" y="9073365"/>
            <a:ext cx="10368915" cy="1071163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87300" y="1158175"/>
            <a:ext cx="10368915" cy="7777163"/>
          </a:xfrm>
        </p:spPr>
        <p:txBody>
          <a:bodyPr/>
          <a:lstStyle>
            <a:lvl1pPr marL="0" indent="0">
              <a:buNone/>
              <a:defRPr sz="6000"/>
            </a:lvl1pPr>
            <a:lvl2pPr marL="863849" indent="0">
              <a:buNone/>
              <a:defRPr sz="5300"/>
            </a:lvl2pPr>
            <a:lvl3pPr marL="1727699" indent="0">
              <a:buNone/>
              <a:defRPr sz="4500"/>
            </a:lvl3pPr>
            <a:lvl4pPr marL="2591548" indent="0">
              <a:buNone/>
              <a:defRPr sz="3800"/>
            </a:lvl4pPr>
            <a:lvl5pPr marL="3455397" indent="0">
              <a:buNone/>
              <a:defRPr sz="3800"/>
            </a:lvl5pPr>
            <a:lvl6pPr marL="4319249" indent="0">
              <a:buNone/>
              <a:defRPr sz="3800"/>
            </a:lvl6pPr>
            <a:lvl7pPr marL="5183098" indent="0">
              <a:buNone/>
              <a:defRPr sz="3800"/>
            </a:lvl7pPr>
            <a:lvl8pPr marL="6046950" indent="0">
              <a:buNone/>
              <a:defRPr sz="3800"/>
            </a:lvl8pPr>
            <a:lvl9pPr marL="6910799" indent="0">
              <a:buNone/>
              <a:defRPr sz="3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7300" y="10144526"/>
            <a:ext cx="10368915" cy="1521228"/>
          </a:xfrm>
        </p:spPr>
        <p:txBody>
          <a:bodyPr/>
          <a:lstStyle>
            <a:lvl1pPr marL="0" indent="0">
              <a:buNone/>
              <a:defRPr sz="2600"/>
            </a:lvl1pPr>
            <a:lvl2pPr marL="863849" indent="0">
              <a:buNone/>
              <a:defRPr sz="2300"/>
            </a:lvl2pPr>
            <a:lvl3pPr marL="1727699" indent="0">
              <a:buNone/>
              <a:defRPr sz="1900"/>
            </a:lvl3pPr>
            <a:lvl4pPr marL="2591548" indent="0">
              <a:buNone/>
              <a:defRPr sz="1700"/>
            </a:lvl4pPr>
            <a:lvl5pPr marL="3455397" indent="0">
              <a:buNone/>
              <a:defRPr sz="1700"/>
            </a:lvl5pPr>
            <a:lvl6pPr marL="4319249" indent="0">
              <a:buNone/>
              <a:defRPr sz="1700"/>
            </a:lvl6pPr>
            <a:lvl7pPr marL="5183098" indent="0">
              <a:buNone/>
              <a:defRPr sz="1700"/>
            </a:lvl7pPr>
            <a:lvl8pPr marL="6046950" indent="0">
              <a:buNone/>
              <a:defRPr sz="1700"/>
            </a:lvl8pPr>
            <a:lvl9pPr marL="691079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76" y="519082"/>
            <a:ext cx="15553373" cy="2160323"/>
          </a:xfrm>
          <a:prstGeom prst="rect">
            <a:avLst/>
          </a:prstGeom>
        </p:spPr>
        <p:txBody>
          <a:bodyPr vert="horz" lIns="172769" tIns="86385" rIns="172769" bIns="863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076" y="3024455"/>
            <a:ext cx="15553373" cy="8554280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4076" y="12013807"/>
            <a:ext cx="4032356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A8FE-1B70-4071-916B-DABED8954067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04521" y="12013807"/>
            <a:ext cx="5472483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385093" y="12013807"/>
            <a:ext cx="4032356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27699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892" indent="-647892" algn="l" defTabSz="1727699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3755" indent="-539907" algn="l" defTabSz="1727699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6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3475" indent="-431927" algn="l" defTabSz="1727699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324" indent="-431927" algn="l" defTabSz="1727699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176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50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78872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2723" indent="-431927" algn="l" defTabSz="17276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384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69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1548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397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24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3098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6950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0799" algn="l" defTabSz="1727699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news/484636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fe.cnews.ru/news/top/2017-01-09_sistemy_windows_okazalis_naimenee_dyryavym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du.fstec.ru/char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480" y="4320729"/>
            <a:ext cx="17281525" cy="3720043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защиты государственных информационных систем в период перехода на импортозамещающие технологии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42"/>
          <p:cNvSpPr>
            <a:spLocks noChangeArrowheads="1"/>
          </p:cNvSpPr>
          <p:nvPr/>
        </p:nvSpPr>
        <p:spPr bwMode="auto">
          <a:xfrm>
            <a:off x="10134258" y="9046949"/>
            <a:ext cx="6931440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WEB: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 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WWW.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DALLASLOCK</a:t>
            </a:r>
            <a:r>
              <a:rPr kumimoji="0" lang="en-US" alt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.RU</a:t>
            </a:r>
            <a:endParaRPr kumimoji="0" lang="en-US" altLang="ru-RU" sz="3500" b="0" i="0" u="none" strike="noStrike" kern="0" cap="none" spc="0" normalizeH="0" baseline="0" noProof="0" dirty="0">
              <a:ln>
                <a:noFill/>
              </a:ln>
              <a:solidFill>
                <a:srgbClr val="173381"/>
              </a:solidFill>
              <a:effectLst/>
              <a:uLnTx/>
              <a:uFillTx/>
              <a:latin typeface="Helvetica Light"/>
              <a:ea typeface="Verdana Bold"/>
              <a:cs typeface="Verdana Bold"/>
              <a:sym typeface="Verdana" pitchFamily="34" charset="0"/>
            </a:endParaRPr>
          </a:p>
        </p:txBody>
      </p:sp>
      <p:sp>
        <p:nvSpPr>
          <p:cNvPr id="15" name="Shape 43"/>
          <p:cNvSpPr>
            <a:spLocks noChangeArrowheads="1"/>
          </p:cNvSpPr>
          <p:nvPr/>
        </p:nvSpPr>
        <p:spPr bwMode="auto">
          <a:xfrm>
            <a:off x="10134257" y="9810538"/>
            <a:ext cx="6666825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E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-</a:t>
            </a: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MAIL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:</a:t>
            </a: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 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OSV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@</a:t>
            </a:r>
            <a:r>
              <a:rPr kumimoji="0" lang="en-US" alt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CONFIDENT.RU</a:t>
            </a:r>
            <a:endParaRPr kumimoji="0" lang="ru-RU" altLang="ru-RU" sz="3500" b="0" i="0" u="none" strike="noStrike" kern="0" cap="none" spc="0" normalizeH="0" baseline="0" noProof="0" dirty="0">
              <a:ln>
                <a:noFill/>
              </a:ln>
              <a:solidFill>
                <a:srgbClr val="173381"/>
              </a:solidFill>
              <a:effectLst/>
              <a:uLnTx/>
              <a:uFillTx/>
              <a:latin typeface="Helvetica Light"/>
              <a:ea typeface="Verdana Bold"/>
              <a:cs typeface="Verdana Bold"/>
              <a:sym typeface="Verdana" pitchFamily="34" charset="0"/>
            </a:endParaRPr>
          </a:p>
        </p:txBody>
      </p:sp>
      <p:sp>
        <p:nvSpPr>
          <p:cNvPr id="16" name="Shape 42"/>
          <p:cNvSpPr>
            <a:spLocks noChangeArrowheads="1"/>
          </p:cNvSpPr>
          <p:nvPr/>
        </p:nvSpPr>
        <p:spPr bwMode="auto">
          <a:xfrm>
            <a:off x="647874" y="9046949"/>
            <a:ext cx="7651520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СЕРГЕЙ ОВЧИННИКОВ</a:t>
            </a:r>
          </a:p>
        </p:txBody>
      </p:sp>
      <p:sp>
        <p:nvSpPr>
          <p:cNvPr id="17" name="Shape 43"/>
          <p:cNvSpPr>
            <a:spLocks noChangeArrowheads="1"/>
          </p:cNvSpPr>
          <p:nvPr/>
        </p:nvSpPr>
        <p:spPr bwMode="auto">
          <a:xfrm>
            <a:off x="647874" y="9541234"/>
            <a:ext cx="6463693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defTabSz="825500"/>
            <a:r>
              <a:rPr lang="ru-RU" altLang="ru-RU" sz="3500" dirty="0" smtClean="0">
                <a:solidFill>
                  <a:srgbClr val="173381"/>
                </a:solidFill>
                <a:latin typeface="+mn-lt"/>
                <a:ea typeface="Verdana Bold"/>
                <a:cs typeface="Verdana Bold"/>
                <a:sym typeface="Verdana" pitchFamily="34" charset="0"/>
              </a:rPr>
              <a:t>ДИРЕКТОР ПО МАРКЕТИНГУ,</a:t>
            </a:r>
            <a:endParaRPr lang="ru-RU" altLang="ru-RU" sz="3500" dirty="0">
              <a:solidFill>
                <a:srgbClr val="173381"/>
              </a:solidFill>
              <a:latin typeface="+mn-lt"/>
              <a:ea typeface="Verdana Bold"/>
              <a:cs typeface="Verdana Bold"/>
              <a:sym typeface="Verdana" pitchFamily="34" charset="0"/>
            </a:endParaRPr>
          </a:p>
          <a:p>
            <a:pPr defTabSz="825500"/>
            <a:r>
              <a:rPr lang="ru-RU" altLang="ru-RU" sz="3500" dirty="0" smtClean="0">
                <a:solidFill>
                  <a:srgbClr val="173381"/>
                </a:solidFill>
                <a:latin typeface="+mn-lt"/>
                <a:ea typeface="Verdana Bold"/>
                <a:cs typeface="Verdana Bold"/>
                <a:sym typeface="Verdana" pitchFamily="34" charset="0"/>
              </a:rPr>
              <a:t>ЦЗИ ГК «КОНФИДЕНТ»</a:t>
            </a:r>
          </a:p>
        </p:txBody>
      </p:sp>
    </p:spTree>
    <p:extLst>
      <p:ext uri="{BB962C8B-B14F-4D97-AF65-F5344CB8AC3E}">
        <p14:creationId xmlns:p14="http://schemas.microsoft.com/office/powerpoint/2010/main" val="4881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710696" y="2664545"/>
            <a:ext cx="3633521" cy="3633521"/>
          </a:xfrm>
          <a:prstGeom prst="ellipse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165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279400" sx="107000" sy="107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3600" y="3124463"/>
            <a:ext cx="34877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Подавляющее количество ПО из Реестра работает под управлением </a:t>
            </a:r>
            <a:endParaRPr lang="en-US" spc="-100" dirty="0" smtClean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ОС </a:t>
            </a:r>
            <a:r>
              <a:rPr lang="en-US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Windows</a:t>
            </a:r>
            <a:endParaRPr lang="ru-RU" spc="-100" dirty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2424065" y="2664545"/>
            <a:ext cx="3633521" cy="3633521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65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279400" sx="107000" sy="107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00265" y="3175566"/>
            <a:ext cx="34877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Создание российских ОС</a:t>
            </a:r>
            <a:endParaRPr lang="ru-RU" sz="5400" spc="-100" dirty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31943" y="2664545"/>
            <a:ext cx="3633521" cy="3633521"/>
          </a:xfrm>
          <a:prstGeom prst="ellipse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165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279400" sx="107000" sy="107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093" y="3372183"/>
            <a:ext cx="348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Запрет на допуск</a:t>
            </a:r>
            <a:b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</a:br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импортного программного обеспечения</a:t>
            </a:r>
            <a:endParaRPr lang="ru-RU" spc="-100" dirty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4732572" y="3867185"/>
            <a:ext cx="1905045" cy="1238394"/>
          </a:xfrm>
          <a:prstGeom prst="rightArrow">
            <a:avLst>
              <a:gd name="adj1" fmla="val 50000"/>
              <a:gd name="adj2" fmla="val 31309"/>
            </a:avLst>
          </a:prstGeom>
          <a:gradFill flip="none" rotWithShape="1">
            <a:gsLst>
              <a:gs pos="0">
                <a:schemeClr val="tx1">
                  <a:lumMod val="78000"/>
                  <a:lumOff val="22000"/>
                </a:schemeClr>
              </a:gs>
              <a:gs pos="50000">
                <a:schemeClr val="bg1">
                  <a:lumMod val="39000"/>
                </a:schemeClr>
              </a:gs>
              <a:gs pos="100000">
                <a:schemeClr val="bg1">
                  <a:lumMod val="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2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10410247" y="3862240"/>
            <a:ext cx="1920902" cy="1238394"/>
          </a:xfrm>
          <a:prstGeom prst="rightArrow">
            <a:avLst>
              <a:gd name="adj1" fmla="val 50000"/>
              <a:gd name="adj2" fmla="val 31309"/>
            </a:avLst>
          </a:prstGeom>
          <a:gradFill flip="none" rotWithShape="1">
            <a:gsLst>
              <a:gs pos="0">
                <a:schemeClr val="tx1">
                  <a:lumMod val="78000"/>
                  <a:lumOff val="22000"/>
                </a:schemeClr>
              </a:gs>
              <a:gs pos="50000">
                <a:schemeClr val="bg1">
                  <a:lumMod val="39000"/>
                </a:schemeClr>
              </a:gs>
              <a:gs pos="100000">
                <a:schemeClr val="bg1">
                  <a:lumMod val="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2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8252" y="721323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4800" dirty="0" smtClean="0">
                <a:solidFill>
                  <a:srgbClr val="C00000"/>
                </a:solidFill>
              </a:rPr>
              <a:t>отечественные ОС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4800" dirty="0" smtClean="0"/>
              <a:t>прикладное ПО (включая офисное)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4800" dirty="0" smtClean="0"/>
              <a:t>средства разработки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4800" dirty="0" smtClean="0"/>
              <a:t>системное ПО и средства защиты информации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0800000">
            <a:off x="8315685" y="8137152"/>
            <a:ext cx="577045" cy="3354015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70267" y="8505899"/>
            <a:ext cx="6687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под управлением отечественных ОС</a:t>
            </a:r>
          </a:p>
        </p:txBody>
      </p:sp>
    </p:spTree>
    <p:extLst>
      <p:ext uri="{BB962C8B-B14F-4D97-AF65-F5344CB8AC3E}">
        <p14:creationId xmlns:p14="http://schemas.microsoft.com/office/powerpoint/2010/main" val="24793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657" y="4567525"/>
            <a:ext cx="12500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Влияет ли факт российского происхождения ПО на защиту информации?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552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«</a:t>
            </a:r>
            <a:r>
              <a:rPr lang="ru-RU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российскости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330" y="2448521"/>
            <a:ext cx="1217013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ФЗ-188 от </a:t>
            </a:r>
            <a:r>
              <a:rPr lang="ru-RU" b="1" dirty="0" smtClean="0"/>
              <a:t>25.06.2015 г</a:t>
            </a:r>
            <a:r>
              <a:rPr lang="ru-RU" b="1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Принадлежность исключительных прав российским лицам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Возможность свободной реализации  на территории РФ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Ограничения по суммам выплат иностранным лицам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Отсутствие сведений, составляющих государственную тайну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Прочие требования.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2585" y="8065145"/>
            <a:ext cx="13609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Какая часть </a:t>
            </a:r>
            <a:r>
              <a:rPr lang="ru-RU" sz="6600" dirty="0">
                <a:solidFill>
                  <a:srgbClr val="C00000"/>
                </a:solidFill>
              </a:rPr>
              <a:t>программного кода отечественного ПО написана </a:t>
            </a:r>
            <a:r>
              <a:rPr lang="ru-RU" sz="6600" dirty="0" smtClean="0">
                <a:solidFill>
                  <a:srgbClr val="C00000"/>
                </a:solidFill>
              </a:rPr>
              <a:t>российскими </a:t>
            </a:r>
            <a:r>
              <a:rPr lang="ru-RU" sz="6600" dirty="0">
                <a:solidFill>
                  <a:srgbClr val="C00000"/>
                </a:solidFill>
              </a:rPr>
              <a:t>разработчиками?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0376" y="7489081"/>
            <a:ext cx="16129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a\Desktop\1400089031_gerb-r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6" y="2611195"/>
            <a:ext cx="34956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регуляторов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4060" y="3346922"/>
            <a:ext cx="153377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Письмо «</a:t>
            </a:r>
            <a:r>
              <a:rPr lang="ru-RU" b="1" dirty="0"/>
              <a:t>О необходимости соблюдения государственными заказчиками требований по защите информации» от 15 марта 2016 года N НН-П11-4736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1808" y="5047487"/>
            <a:ext cx="1490565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самостоятельное принятие решений </a:t>
            </a:r>
            <a:r>
              <a:rPr lang="ru-RU" dirty="0"/>
              <a:t>государственными и муниципальными заказчиками в части необходимых требований по защите информации, содержащейся в ГИС, в том числе в части выбора из Реестра общесистемного, прикладного, специального программного обеспечения, информационных технологий, а также средств защиты информации в соответствии с требованиями 17-го приказа ФСТЭК России, а также ФЗ-149 от 27.07.2006 и ПП-1119 от </a:t>
            </a:r>
            <a:r>
              <a:rPr lang="ru-RU" dirty="0" smtClean="0"/>
              <a:t>01.11.2012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защита информации в </a:t>
            </a:r>
            <a:r>
              <a:rPr lang="ru-RU" dirty="0"/>
              <a:t>соответствии с 17-м приказом ФСТЭК России является составной частью работ по созданию и эксплуатации ИС и обеспечивается на всех стадиях (этапах) её создания и в ходе эксплуатации путём принятия организационных и технических мер защиты информации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60" y="2232497"/>
            <a:ext cx="5343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581922" y="2506265"/>
            <a:ext cx="8677189" cy="86771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85099" y="3150284"/>
            <a:ext cx="7348273" cy="73482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ОС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6200000">
            <a:off x="5967093" y="5998548"/>
            <a:ext cx="4881259" cy="1671336"/>
          </a:xfrm>
          <a:custGeom>
            <a:avLst/>
            <a:gdLst>
              <a:gd name="connsiteX0" fmla="*/ 0 w 876300"/>
              <a:gd name="connsiteY0" fmla="*/ 95250 h 200025"/>
              <a:gd name="connsiteX1" fmla="*/ 438150 w 876300"/>
              <a:gd name="connsiteY1" fmla="*/ 0 h 200025"/>
              <a:gd name="connsiteX2" fmla="*/ 876300 w 876300"/>
              <a:gd name="connsiteY2" fmla="*/ 85725 h 200025"/>
              <a:gd name="connsiteX3" fmla="*/ 419100 w 876300"/>
              <a:gd name="connsiteY3" fmla="*/ 200025 h 200025"/>
              <a:gd name="connsiteX4" fmla="*/ 0 w 876300"/>
              <a:gd name="connsiteY4" fmla="*/ 95250 h 200025"/>
              <a:gd name="connsiteX0" fmla="*/ 0 w 876300"/>
              <a:gd name="connsiteY0" fmla="*/ 100013 h 204788"/>
              <a:gd name="connsiteX1" fmla="*/ 407194 w 876300"/>
              <a:gd name="connsiteY1" fmla="*/ 0 h 204788"/>
              <a:gd name="connsiteX2" fmla="*/ 876300 w 876300"/>
              <a:gd name="connsiteY2" fmla="*/ 90488 h 204788"/>
              <a:gd name="connsiteX3" fmla="*/ 419100 w 876300"/>
              <a:gd name="connsiteY3" fmla="*/ 204788 h 204788"/>
              <a:gd name="connsiteX4" fmla="*/ 0 w 876300"/>
              <a:gd name="connsiteY4" fmla="*/ 100013 h 204788"/>
              <a:gd name="connsiteX0" fmla="*/ 11 w 876311"/>
              <a:gd name="connsiteY0" fmla="*/ 100044 h 204819"/>
              <a:gd name="connsiteX1" fmla="*/ 407205 w 876311"/>
              <a:gd name="connsiteY1" fmla="*/ 31 h 204819"/>
              <a:gd name="connsiteX2" fmla="*/ 876311 w 876311"/>
              <a:gd name="connsiteY2" fmla="*/ 90519 h 204819"/>
              <a:gd name="connsiteX3" fmla="*/ 419111 w 876311"/>
              <a:gd name="connsiteY3" fmla="*/ 204819 h 204819"/>
              <a:gd name="connsiteX4" fmla="*/ 11 w 876311"/>
              <a:gd name="connsiteY4" fmla="*/ 100044 h 204819"/>
              <a:gd name="connsiteX0" fmla="*/ 11 w 876311"/>
              <a:gd name="connsiteY0" fmla="*/ 100044 h 212805"/>
              <a:gd name="connsiteX1" fmla="*/ 407205 w 876311"/>
              <a:gd name="connsiteY1" fmla="*/ 31 h 212805"/>
              <a:gd name="connsiteX2" fmla="*/ 876311 w 876311"/>
              <a:gd name="connsiteY2" fmla="*/ 90519 h 212805"/>
              <a:gd name="connsiteX3" fmla="*/ 419111 w 876311"/>
              <a:gd name="connsiteY3" fmla="*/ 204819 h 212805"/>
              <a:gd name="connsiteX4" fmla="*/ 11 w 876311"/>
              <a:gd name="connsiteY4" fmla="*/ 100044 h 212805"/>
              <a:gd name="connsiteX0" fmla="*/ 11 w 876311"/>
              <a:gd name="connsiteY0" fmla="*/ 100044 h 204819"/>
              <a:gd name="connsiteX1" fmla="*/ 407205 w 876311"/>
              <a:gd name="connsiteY1" fmla="*/ 31 h 204819"/>
              <a:gd name="connsiteX2" fmla="*/ 876311 w 876311"/>
              <a:gd name="connsiteY2" fmla="*/ 90519 h 204819"/>
              <a:gd name="connsiteX3" fmla="*/ 419111 w 876311"/>
              <a:gd name="connsiteY3" fmla="*/ 204819 h 204819"/>
              <a:gd name="connsiteX4" fmla="*/ 11 w 876311"/>
              <a:gd name="connsiteY4" fmla="*/ 100044 h 204819"/>
              <a:gd name="connsiteX0" fmla="*/ 11 w 876311"/>
              <a:gd name="connsiteY0" fmla="*/ 100044 h 204875"/>
              <a:gd name="connsiteX1" fmla="*/ 407205 w 876311"/>
              <a:gd name="connsiteY1" fmla="*/ 31 h 204875"/>
              <a:gd name="connsiteX2" fmla="*/ 876311 w 876311"/>
              <a:gd name="connsiteY2" fmla="*/ 90519 h 204875"/>
              <a:gd name="connsiteX3" fmla="*/ 419111 w 876311"/>
              <a:gd name="connsiteY3" fmla="*/ 204819 h 204875"/>
              <a:gd name="connsiteX4" fmla="*/ 11 w 876311"/>
              <a:gd name="connsiteY4" fmla="*/ 100044 h 204875"/>
              <a:gd name="connsiteX0" fmla="*/ 11 w 876311"/>
              <a:gd name="connsiteY0" fmla="*/ 100044 h 204871"/>
              <a:gd name="connsiteX1" fmla="*/ 407205 w 876311"/>
              <a:gd name="connsiteY1" fmla="*/ 31 h 204871"/>
              <a:gd name="connsiteX2" fmla="*/ 876311 w 876311"/>
              <a:gd name="connsiteY2" fmla="*/ 90519 h 204871"/>
              <a:gd name="connsiteX3" fmla="*/ 419111 w 876311"/>
              <a:gd name="connsiteY3" fmla="*/ 204819 h 204871"/>
              <a:gd name="connsiteX4" fmla="*/ 11 w 876311"/>
              <a:gd name="connsiteY4" fmla="*/ 100044 h 204871"/>
              <a:gd name="connsiteX0" fmla="*/ 11 w 876311"/>
              <a:gd name="connsiteY0" fmla="*/ 100044 h 204871"/>
              <a:gd name="connsiteX1" fmla="*/ 407205 w 876311"/>
              <a:gd name="connsiteY1" fmla="*/ 31 h 204871"/>
              <a:gd name="connsiteX2" fmla="*/ 876311 w 876311"/>
              <a:gd name="connsiteY2" fmla="*/ 90519 h 204871"/>
              <a:gd name="connsiteX3" fmla="*/ 419111 w 876311"/>
              <a:gd name="connsiteY3" fmla="*/ 204819 h 204871"/>
              <a:gd name="connsiteX4" fmla="*/ 11 w 876311"/>
              <a:gd name="connsiteY4" fmla="*/ 100044 h 204871"/>
              <a:gd name="connsiteX0" fmla="*/ 11 w 876311"/>
              <a:gd name="connsiteY0" fmla="*/ 100044 h 204871"/>
              <a:gd name="connsiteX1" fmla="*/ 407205 w 876311"/>
              <a:gd name="connsiteY1" fmla="*/ 31 h 204871"/>
              <a:gd name="connsiteX2" fmla="*/ 876311 w 876311"/>
              <a:gd name="connsiteY2" fmla="*/ 90519 h 204871"/>
              <a:gd name="connsiteX3" fmla="*/ 419111 w 876311"/>
              <a:gd name="connsiteY3" fmla="*/ 204819 h 204871"/>
              <a:gd name="connsiteX4" fmla="*/ 11 w 876311"/>
              <a:gd name="connsiteY4" fmla="*/ 100044 h 204871"/>
              <a:gd name="connsiteX0" fmla="*/ 0 w 876300"/>
              <a:gd name="connsiteY0" fmla="*/ 100044 h 204871"/>
              <a:gd name="connsiteX1" fmla="*/ 407194 w 876300"/>
              <a:gd name="connsiteY1" fmla="*/ 31 h 204871"/>
              <a:gd name="connsiteX2" fmla="*/ 876300 w 876300"/>
              <a:gd name="connsiteY2" fmla="*/ 90519 h 204871"/>
              <a:gd name="connsiteX3" fmla="*/ 419100 w 876300"/>
              <a:gd name="connsiteY3" fmla="*/ 204819 h 204871"/>
              <a:gd name="connsiteX4" fmla="*/ 0 w 876300"/>
              <a:gd name="connsiteY4" fmla="*/ 100044 h 204871"/>
              <a:gd name="connsiteX0" fmla="*/ 0 w 876300"/>
              <a:gd name="connsiteY0" fmla="*/ 100066 h 204893"/>
              <a:gd name="connsiteX1" fmla="*/ 407194 w 876300"/>
              <a:gd name="connsiteY1" fmla="*/ 53 h 204893"/>
              <a:gd name="connsiteX2" fmla="*/ 876300 w 876300"/>
              <a:gd name="connsiteY2" fmla="*/ 90541 h 204893"/>
              <a:gd name="connsiteX3" fmla="*/ 419100 w 876300"/>
              <a:gd name="connsiteY3" fmla="*/ 204841 h 204893"/>
              <a:gd name="connsiteX4" fmla="*/ 0 w 876300"/>
              <a:gd name="connsiteY4" fmla="*/ 100066 h 204893"/>
              <a:gd name="connsiteX0" fmla="*/ 0 w 876300"/>
              <a:gd name="connsiteY0" fmla="*/ 100066 h 204935"/>
              <a:gd name="connsiteX1" fmla="*/ 407194 w 876300"/>
              <a:gd name="connsiteY1" fmla="*/ 53 h 204935"/>
              <a:gd name="connsiteX2" fmla="*/ 876300 w 876300"/>
              <a:gd name="connsiteY2" fmla="*/ 90541 h 204935"/>
              <a:gd name="connsiteX3" fmla="*/ 419100 w 876300"/>
              <a:gd name="connsiteY3" fmla="*/ 204841 h 204935"/>
              <a:gd name="connsiteX4" fmla="*/ 0 w 876300"/>
              <a:gd name="connsiteY4" fmla="*/ 100066 h 204935"/>
              <a:gd name="connsiteX0" fmla="*/ 0 w 857250"/>
              <a:gd name="connsiteY0" fmla="*/ 100143 h 204988"/>
              <a:gd name="connsiteX1" fmla="*/ 407194 w 857250"/>
              <a:gd name="connsiteY1" fmla="*/ 130 h 204988"/>
              <a:gd name="connsiteX2" fmla="*/ 857250 w 857250"/>
              <a:gd name="connsiteY2" fmla="*/ 85855 h 204988"/>
              <a:gd name="connsiteX3" fmla="*/ 419100 w 857250"/>
              <a:gd name="connsiteY3" fmla="*/ 204918 h 204988"/>
              <a:gd name="connsiteX4" fmla="*/ 0 w 857250"/>
              <a:gd name="connsiteY4" fmla="*/ 100143 h 204988"/>
              <a:gd name="connsiteX0" fmla="*/ 0 w 845344"/>
              <a:gd name="connsiteY0" fmla="*/ 92905 h 204840"/>
              <a:gd name="connsiteX1" fmla="*/ 395288 w 845344"/>
              <a:gd name="connsiteY1" fmla="*/ 36 h 204840"/>
              <a:gd name="connsiteX2" fmla="*/ 845344 w 845344"/>
              <a:gd name="connsiteY2" fmla="*/ 85761 h 204840"/>
              <a:gd name="connsiteX3" fmla="*/ 407194 w 845344"/>
              <a:gd name="connsiteY3" fmla="*/ 204824 h 204840"/>
              <a:gd name="connsiteX4" fmla="*/ 0 w 845344"/>
              <a:gd name="connsiteY4" fmla="*/ 92905 h 204840"/>
              <a:gd name="connsiteX0" fmla="*/ 0 w 835819"/>
              <a:gd name="connsiteY0" fmla="*/ 92935 h 204882"/>
              <a:gd name="connsiteX1" fmla="*/ 395288 w 835819"/>
              <a:gd name="connsiteY1" fmla="*/ 66 h 204882"/>
              <a:gd name="connsiteX2" fmla="*/ 835819 w 835819"/>
              <a:gd name="connsiteY2" fmla="*/ 83409 h 204882"/>
              <a:gd name="connsiteX3" fmla="*/ 407194 w 835819"/>
              <a:gd name="connsiteY3" fmla="*/ 204854 h 204882"/>
              <a:gd name="connsiteX4" fmla="*/ 0 w 835819"/>
              <a:gd name="connsiteY4" fmla="*/ 92935 h 204882"/>
              <a:gd name="connsiteX0" fmla="*/ 0 w 835819"/>
              <a:gd name="connsiteY0" fmla="*/ 92935 h 204882"/>
              <a:gd name="connsiteX1" fmla="*/ 395288 w 835819"/>
              <a:gd name="connsiteY1" fmla="*/ 66 h 204882"/>
              <a:gd name="connsiteX2" fmla="*/ 835819 w 835819"/>
              <a:gd name="connsiteY2" fmla="*/ 83409 h 204882"/>
              <a:gd name="connsiteX3" fmla="*/ 407194 w 835819"/>
              <a:gd name="connsiteY3" fmla="*/ 204854 h 204882"/>
              <a:gd name="connsiteX4" fmla="*/ 0 w 835819"/>
              <a:gd name="connsiteY4" fmla="*/ 92935 h 204882"/>
              <a:gd name="connsiteX0" fmla="*/ 0 w 835819"/>
              <a:gd name="connsiteY0" fmla="*/ 92935 h 204903"/>
              <a:gd name="connsiteX1" fmla="*/ 395288 w 835819"/>
              <a:gd name="connsiteY1" fmla="*/ 66 h 204903"/>
              <a:gd name="connsiteX2" fmla="*/ 835819 w 835819"/>
              <a:gd name="connsiteY2" fmla="*/ 83409 h 204903"/>
              <a:gd name="connsiteX3" fmla="*/ 407194 w 835819"/>
              <a:gd name="connsiteY3" fmla="*/ 204854 h 204903"/>
              <a:gd name="connsiteX4" fmla="*/ 0 w 835819"/>
              <a:gd name="connsiteY4" fmla="*/ 92935 h 204903"/>
              <a:gd name="connsiteX0" fmla="*/ 0 w 835819"/>
              <a:gd name="connsiteY0" fmla="*/ 92935 h 204903"/>
              <a:gd name="connsiteX1" fmla="*/ 395288 w 835819"/>
              <a:gd name="connsiteY1" fmla="*/ 66 h 204903"/>
              <a:gd name="connsiteX2" fmla="*/ 835819 w 835819"/>
              <a:gd name="connsiteY2" fmla="*/ 83409 h 204903"/>
              <a:gd name="connsiteX3" fmla="*/ 407194 w 835819"/>
              <a:gd name="connsiteY3" fmla="*/ 204854 h 204903"/>
              <a:gd name="connsiteX4" fmla="*/ 0 w 835819"/>
              <a:gd name="connsiteY4" fmla="*/ 92935 h 204903"/>
              <a:gd name="connsiteX0" fmla="*/ 0 w 835819"/>
              <a:gd name="connsiteY0" fmla="*/ 92935 h 204903"/>
              <a:gd name="connsiteX1" fmla="*/ 395288 w 835819"/>
              <a:gd name="connsiteY1" fmla="*/ 66 h 204903"/>
              <a:gd name="connsiteX2" fmla="*/ 835819 w 835819"/>
              <a:gd name="connsiteY2" fmla="*/ 83409 h 204903"/>
              <a:gd name="connsiteX3" fmla="*/ 407194 w 835819"/>
              <a:gd name="connsiteY3" fmla="*/ 204854 h 204903"/>
              <a:gd name="connsiteX4" fmla="*/ 0 w 835819"/>
              <a:gd name="connsiteY4" fmla="*/ 92935 h 204903"/>
              <a:gd name="connsiteX0" fmla="*/ 0 w 603042"/>
              <a:gd name="connsiteY0" fmla="*/ 135533 h 209481"/>
              <a:gd name="connsiteX1" fmla="*/ 162511 w 603042"/>
              <a:gd name="connsiteY1" fmla="*/ 1292 h 209481"/>
              <a:gd name="connsiteX2" fmla="*/ 603042 w 603042"/>
              <a:gd name="connsiteY2" fmla="*/ 84635 h 209481"/>
              <a:gd name="connsiteX3" fmla="*/ 174417 w 603042"/>
              <a:gd name="connsiteY3" fmla="*/ 206080 h 209481"/>
              <a:gd name="connsiteX4" fmla="*/ 0 w 603042"/>
              <a:gd name="connsiteY4" fmla="*/ 135533 h 209481"/>
              <a:gd name="connsiteX0" fmla="*/ 0 w 771841"/>
              <a:gd name="connsiteY0" fmla="*/ 80601 h 204797"/>
              <a:gd name="connsiteX1" fmla="*/ 331310 w 771841"/>
              <a:gd name="connsiteY1" fmla="*/ 6 h 204797"/>
              <a:gd name="connsiteX2" fmla="*/ 771841 w 771841"/>
              <a:gd name="connsiteY2" fmla="*/ 83349 h 204797"/>
              <a:gd name="connsiteX3" fmla="*/ 343216 w 771841"/>
              <a:gd name="connsiteY3" fmla="*/ 204794 h 204797"/>
              <a:gd name="connsiteX4" fmla="*/ 0 w 771841"/>
              <a:gd name="connsiteY4" fmla="*/ 80601 h 204797"/>
              <a:gd name="connsiteX0" fmla="*/ 0 w 649038"/>
              <a:gd name="connsiteY0" fmla="*/ 80744 h 204984"/>
              <a:gd name="connsiteX1" fmla="*/ 331310 w 649038"/>
              <a:gd name="connsiteY1" fmla="*/ 149 h 204984"/>
              <a:gd name="connsiteX2" fmla="*/ 649038 w 649038"/>
              <a:gd name="connsiteY2" fmla="*/ 70024 h 204984"/>
              <a:gd name="connsiteX3" fmla="*/ 343216 w 649038"/>
              <a:gd name="connsiteY3" fmla="*/ 204937 h 204984"/>
              <a:gd name="connsiteX4" fmla="*/ 0 w 649038"/>
              <a:gd name="connsiteY4" fmla="*/ 80744 h 204984"/>
              <a:gd name="connsiteX0" fmla="*/ 0 w 743883"/>
              <a:gd name="connsiteY0" fmla="*/ 80677 h 204930"/>
              <a:gd name="connsiteX1" fmla="*/ 331310 w 743883"/>
              <a:gd name="connsiteY1" fmla="*/ 82 h 204930"/>
              <a:gd name="connsiteX2" fmla="*/ 743883 w 743883"/>
              <a:gd name="connsiteY2" fmla="*/ 92098 h 204930"/>
              <a:gd name="connsiteX3" fmla="*/ 343216 w 743883"/>
              <a:gd name="connsiteY3" fmla="*/ 204870 h 204930"/>
              <a:gd name="connsiteX4" fmla="*/ 0 w 743883"/>
              <a:gd name="connsiteY4" fmla="*/ 80677 h 204930"/>
              <a:gd name="connsiteX0" fmla="*/ 0 w 743883"/>
              <a:gd name="connsiteY0" fmla="*/ 80677 h 204930"/>
              <a:gd name="connsiteX1" fmla="*/ 331310 w 743883"/>
              <a:gd name="connsiteY1" fmla="*/ 82 h 204930"/>
              <a:gd name="connsiteX2" fmla="*/ 743883 w 743883"/>
              <a:gd name="connsiteY2" fmla="*/ 92098 h 204930"/>
              <a:gd name="connsiteX3" fmla="*/ 343216 w 743883"/>
              <a:gd name="connsiteY3" fmla="*/ 204870 h 204930"/>
              <a:gd name="connsiteX4" fmla="*/ 0 w 743883"/>
              <a:gd name="connsiteY4" fmla="*/ 80677 h 204930"/>
              <a:gd name="connsiteX0" fmla="*/ 0 w 743883"/>
              <a:gd name="connsiteY0" fmla="*/ 80677 h 204919"/>
              <a:gd name="connsiteX1" fmla="*/ 331310 w 743883"/>
              <a:gd name="connsiteY1" fmla="*/ 82 h 204919"/>
              <a:gd name="connsiteX2" fmla="*/ 743883 w 743883"/>
              <a:gd name="connsiteY2" fmla="*/ 92098 h 204919"/>
              <a:gd name="connsiteX3" fmla="*/ 343216 w 743883"/>
              <a:gd name="connsiteY3" fmla="*/ 204870 h 204919"/>
              <a:gd name="connsiteX4" fmla="*/ 0 w 743883"/>
              <a:gd name="connsiteY4" fmla="*/ 80677 h 204919"/>
              <a:gd name="connsiteX0" fmla="*/ 0 w 743883"/>
              <a:gd name="connsiteY0" fmla="*/ 80677 h 203314"/>
              <a:gd name="connsiteX1" fmla="*/ 331310 w 743883"/>
              <a:gd name="connsiteY1" fmla="*/ 82 h 203314"/>
              <a:gd name="connsiteX2" fmla="*/ 743883 w 743883"/>
              <a:gd name="connsiteY2" fmla="*/ 92098 h 203314"/>
              <a:gd name="connsiteX3" fmla="*/ 370480 w 743883"/>
              <a:gd name="connsiteY3" fmla="*/ 203263 h 203314"/>
              <a:gd name="connsiteX4" fmla="*/ 0 w 743883"/>
              <a:gd name="connsiteY4" fmla="*/ 80677 h 203314"/>
              <a:gd name="connsiteX0" fmla="*/ 0 w 743883"/>
              <a:gd name="connsiteY0" fmla="*/ 80677 h 203314"/>
              <a:gd name="connsiteX1" fmla="*/ 331310 w 743883"/>
              <a:gd name="connsiteY1" fmla="*/ 82 h 203314"/>
              <a:gd name="connsiteX2" fmla="*/ 743883 w 743883"/>
              <a:gd name="connsiteY2" fmla="*/ 92098 h 203314"/>
              <a:gd name="connsiteX3" fmla="*/ 370480 w 743883"/>
              <a:gd name="connsiteY3" fmla="*/ 203263 h 203314"/>
              <a:gd name="connsiteX4" fmla="*/ 0 w 743883"/>
              <a:gd name="connsiteY4" fmla="*/ 80677 h 203314"/>
              <a:gd name="connsiteX0" fmla="*/ 0 w 743883"/>
              <a:gd name="connsiteY0" fmla="*/ 80662 h 203299"/>
              <a:gd name="connsiteX1" fmla="*/ 331310 w 743883"/>
              <a:gd name="connsiteY1" fmla="*/ 67 h 203299"/>
              <a:gd name="connsiteX2" fmla="*/ 743883 w 743883"/>
              <a:gd name="connsiteY2" fmla="*/ 92083 h 203299"/>
              <a:gd name="connsiteX3" fmla="*/ 370480 w 743883"/>
              <a:gd name="connsiteY3" fmla="*/ 203248 h 203299"/>
              <a:gd name="connsiteX4" fmla="*/ 0 w 743883"/>
              <a:gd name="connsiteY4" fmla="*/ 80662 h 203299"/>
              <a:gd name="connsiteX0" fmla="*/ 0 w 754329"/>
              <a:gd name="connsiteY0" fmla="*/ 85300 h 203221"/>
              <a:gd name="connsiteX1" fmla="*/ 341756 w 754329"/>
              <a:gd name="connsiteY1" fmla="*/ 22 h 203221"/>
              <a:gd name="connsiteX2" fmla="*/ 754329 w 754329"/>
              <a:gd name="connsiteY2" fmla="*/ 92038 h 203221"/>
              <a:gd name="connsiteX3" fmla="*/ 380926 w 754329"/>
              <a:gd name="connsiteY3" fmla="*/ 203203 h 203221"/>
              <a:gd name="connsiteX4" fmla="*/ 0 w 754329"/>
              <a:gd name="connsiteY4" fmla="*/ 85300 h 203221"/>
              <a:gd name="connsiteX0" fmla="*/ 0 w 754329"/>
              <a:gd name="connsiteY0" fmla="*/ 72867 h 190788"/>
              <a:gd name="connsiteX1" fmla="*/ 337683 w 754329"/>
              <a:gd name="connsiteY1" fmla="*/ 30 h 190788"/>
              <a:gd name="connsiteX2" fmla="*/ 754329 w 754329"/>
              <a:gd name="connsiteY2" fmla="*/ 79605 h 190788"/>
              <a:gd name="connsiteX3" fmla="*/ 380926 w 754329"/>
              <a:gd name="connsiteY3" fmla="*/ 190770 h 190788"/>
              <a:gd name="connsiteX4" fmla="*/ 0 w 754329"/>
              <a:gd name="connsiteY4" fmla="*/ 72867 h 190788"/>
              <a:gd name="connsiteX0" fmla="*/ 0 w 2734839"/>
              <a:gd name="connsiteY0" fmla="*/ 62103 h 191128"/>
              <a:gd name="connsiteX1" fmla="*/ 2318193 w 2734839"/>
              <a:gd name="connsiteY1" fmla="*/ 269 h 191128"/>
              <a:gd name="connsiteX2" fmla="*/ 2734839 w 2734839"/>
              <a:gd name="connsiteY2" fmla="*/ 79844 h 191128"/>
              <a:gd name="connsiteX3" fmla="*/ 2361436 w 2734839"/>
              <a:gd name="connsiteY3" fmla="*/ 191009 h 191128"/>
              <a:gd name="connsiteX4" fmla="*/ 0 w 2734839"/>
              <a:gd name="connsiteY4" fmla="*/ 62103 h 191128"/>
              <a:gd name="connsiteX0" fmla="*/ 0 w 2734839"/>
              <a:gd name="connsiteY0" fmla="*/ 391937 h 520962"/>
              <a:gd name="connsiteX1" fmla="*/ 1316935 w 2734839"/>
              <a:gd name="connsiteY1" fmla="*/ 18 h 520962"/>
              <a:gd name="connsiteX2" fmla="*/ 2734839 w 2734839"/>
              <a:gd name="connsiteY2" fmla="*/ 409678 h 520962"/>
              <a:gd name="connsiteX3" fmla="*/ 2361436 w 2734839"/>
              <a:gd name="connsiteY3" fmla="*/ 520843 h 520962"/>
              <a:gd name="connsiteX4" fmla="*/ 0 w 2734839"/>
              <a:gd name="connsiteY4" fmla="*/ 391937 h 520962"/>
              <a:gd name="connsiteX0" fmla="*/ 0 w 2734839"/>
              <a:gd name="connsiteY0" fmla="*/ 391937 h 784931"/>
              <a:gd name="connsiteX1" fmla="*/ 1316935 w 2734839"/>
              <a:gd name="connsiteY1" fmla="*/ 18 h 784931"/>
              <a:gd name="connsiteX2" fmla="*/ 2734839 w 2734839"/>
              <a:gd name="connsiteY2" fmla="*/ 409678 h 784931"/>
              <a:gd name="connsiteX3" fmla="*/ 1305164 w 2734839"/>
              <a:gd name="connsiteY3" fmla="*/ 784911 h 784931"/>
              <a:gd name="connsiteX4" fmla="*/ 0 w 2734839"/>
              <a:gd name="connsiteY4" fmla="*/ 391937 h 784931"/>
              <a:gd name="connsiteX0" fmla="*/ 0 w 2734839"/>
              <a:gd name="connsiteY0" fmla="*/ 402937 h 795931"/>
              <a:gd name="connsiteX1" fmla="*/ 1382952 w 2734839"/>
              <a:gd name="connsiteY1" fmla="*/ 17 h 795931"/>
              <a:gd name="connsiteX2" fmla="*/ 2734839 w 2734839"/>
              <a:gd name="connsiteY2" fmla="*/ 420678 h 795931"/>
              <a:gd name="connsiteX3" fmla="*/ 1305164 w 2734839"/>
              <a:gd name="connsiteY3" fmla="*/ 795911 h 795931"/>
              <a:gd name="connsiteX4" fmla="*/ 0 w 2734839"/>
              <a:gd name="connsiteY4" fmla="*/ 402937 h 795931"/>
              <a:gd name="connsiteX0" fmla="*/ 0 w 2734839"/>
              <a:gd name="connsiteY0" fmla="*/ 402937 h 795931"/>
              <a:gd name="connsiteX1" fmla="*/ 1382952 w 2734839"/>
              <a:gd name="connsiteY1" fmla="*/ 17 h 795931"/>
              <a:gd name="connsiteX2" fmla="*/ 2734839 w 2734839"/>
              <a:gd name="connsiteY2" fmla="*/ 420678 h 795931"/>
              <a:gd name="connsiteX3" fmla="*/ 1305164 w 2734839"/>
              <a:gd name="connsiteY3" fmla="*/ 795911 h 795931"/>
              <a:gd name="connsiteX4" fmla="*/ 0 w 2734839"/>
              <a:gd name="connsiteY4" fmla="*/ 402937 h 795931"/>
              <a:gd name="connsiteX0" fmla="*/ 0 w 2734839"/>
              <a:gd name="connsiteY0" fmla="*/ 402978 h 795972"/>
              <a:gd name="connsiteX1" fmla="*/ 1382952 w 2734839"/>
              <a:gd name="connsiteY1" fmla="*/ 58 h 795972"/>
              <a:gd name="connsiteX2" fmla="*/ 2734839 w 2734839"/>
              <a:gd name="connsiteY2" fmla="*/ 420719 h 795972"/>
              <a:gd name="connsiteX3" fmla="*/ 1305164 w 2734839"/>
              <a:gd name="connsiteY3" fmla="*/ 795952 h 795972"/>
              <a:gd name="connsiteX4" fmla="*/ 0 w 2734839"/>
              <a:gd name="connsiteY4" fmla="*/ 402978 h 795972"/>
              <a:gd name="connsiteX0" fmla="*/ 0 w 2734839"/>
              <a:gd name="connsiteY0" fmla="*/ 402978 h 795972"/>
              <a:gd name="connsiteX1" fmla="*/ 1382952 w 2734839"/>
              <a:gd name="connsiteY1" fmla="*/ 58 h 795972"/>
              <a:gd name="connsiteX2" fmla="*/ 2734839 w 2734839"/>
              <a:gd name="connsiteY2" fmla="*/ 420719 h 795972"/>
              <a:gd name="connsiteX3" fmla="*/ 1305164 w 2734839"/>
              <a:gd name="connsiteY3" fmla="*/ 795952 h 795972"/>
              <a:gd name="connsiteX4" fmla="*/ 0 w 2734839"/>
              <a:gd name="connsiteY4" fmla="*/ 402978 h 795972"/>
              <a:gd name="connsiteX0" fmla="*/ 0 w 2734839"/>
              <a:gd name="connsiteY0" fmla="*/ 402978 h 939003"/>
              <a:gd name="connsiteX1" fmla="*/ 1382952 w 2734839"/>
              <a:gd name="connsiteY1" fmla="*/ 58 h 939003"/>
              <a:gd name="connsiteX2" fmla="*/ 2734839 w 2734839"/>
              <a:gd name="connsiteY2" fmla="*/ 420719 h 939003"/>
              <a:gd name="connsiteX3" fmla="*/ 1327170 w 2734839"/>
              <a:gd name="connsiteY3" fmla="*/ 938989 h 939003"/>
              <a:gd name="connsiteX4" fmla="*/ 0 w 2734839"/>
              <a:gd name="connsiteY4" fmla="*/ 402978 h 939003"/>
              <a:gd name="connsiteX0" fmla="*/ 0 w 2734839"/>
              <a:gd name="connsiteY0" fmla="*/ 402978 h 939034"/>
              <a:gd name="connsiteX1" fmla="*/ 1382952 w 2734839"/>
              <a:gd name="connsiteY1" fmla="*/ 58 h 939034"/>
              <a:gd name="connsiteX2" fmla="*/ 2734839 w 2734839"/>
              <a:gd name="connsiteY2" fmla="*/ 420719 h 939034"/>
              <a:gd name="connsiteX3" fmla="*/ 1327170 w 2734839"/>
              <a:gd name="connsiteY3" fmla="*/ 938989 h 939034"/>
              <a:gd name="connsiteX4" fmla="*/ 0 w 2734839"/>
              <a:gd name="connsiteY4" fmla="*/ 402978 h 939034"/>
              <a:gd name="connsiteX0" fmla="*/ 0 w 2734839"/>
              <a:gd name="connsiteY0" fmla="*/ 402978 h 939034"/>
              <a:gd name="connsiteX1" fmla="*/ 1382952 w 2734839"/>
              <a:gd name="connsiteY1" fmla="*/ 58 h 939034"/>
              <a:gd name="connsiteX2" fmla="*/ 2734839 w 2734839"/>
              <a:gd name="connsiteY2" fmla="*/ 420719 h 939034"/>
              <a:gd name="connsiteX3" fmla="*/ 1327170 w 2734839"/>
              <a:gd name="connsiteY3" fmla="*/ 938989 h 939034"/>
              <a:gd name="connsiteX4" fmla="*/ 0 w 2734839"/>
              <a:gd name="connsiteY4" fmla="*/ 402978 h 939034"/>
              <a:gd name="connsiteX0" fmla="*/ 0 w 2712833"/>
              <a:gd name="connsiteY0" fmla="*/ 425529 h 938938"/>
              <a:gd name="connsiteX1" fmla="*/ 1360946 w 2712833"/>
              <a:gd name="connsiteY1" fmla="*/ 5 h 938938"/>
              <a:gd name="connsiteX2" fmla="*/ 2712833 w 2712833"/>
              <a:gd name="connsiteY2" fmla="*/ 420666 h 938938"/>
              <a:gd name="connsiteX3" fmla="*/ 1305164 w 2712833"/>
              <a:gd name="connsiteY3" fmla="*/ 938936 h 938938"/>
              <a:gd name="connsiteX4" fmla="*/ 0 w 2712833"/>
              <a:gd name="connsiteY4" fmla="*/ 425529 h 938938"/>
              <a:gd name="connsiteX0" fmla="*/ 0 w 2712833"/>
              <a:gd name="connsiteY0" fmla="*/ 425529 h 938938"/>
              <a:gd name="connsiteX1" fmla="*/ 1360946 w 2712833"/>
              <a:gd name="connsiteY1" fmla="*/ 5 h 938938"/>
              <a:gd name="connsiteX2" fmla="*/ 2712833 w 2712833"/>
              <a:gd name="connsiteY2" fmla="*/ 420666 h 938938"/>
              <a:gd name="connsiteX3" fmla="*/ 1305164 w 2712833"/>
              <a:gd name="connsiteY3" fmla="*/ 938936 h 938938"/>
              <a:gd name="connsiteX4" fmla="*/ 0 w 2712833"/>
              <a:gd name="connsiteY4" fmla="*/ 425529 h 938938"/>
              <a:gd name="connsiteX0" fmla="*/ 0 w 2701830"/>
              <a:gd name="connsiteY0" fmla="*/ 414229 h 938944"/>
              <a:gd name="connsiteX1" fmla="*/ 1349943 w 2701830"/>
              <a:gd name="connsiteY1" fmla="*/ 7 h 938944"/>
              <a:gd name="connsiteX2" fmla="*/ 2701830 w 2701830"/>
              <a:gd name="connsiteY2" fmla="*/ 420668 h 938944"/>
              <a:gd name="connsiteX3" fmla="*/ 1294161 w 2701830"/>
              <a:gd name="connsiteY3" fmla="*/ 938938 h 938944"/>
              <a:gd name="connsiteX4" fmla="*/ 0 w 2701830"/>
              <a:gd name="connsiteY4" fmla="*/ 414229 h 9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830" h="938944">
                <a:moveTo>
                  <a:pt x="0" y="414229"/>
                </a:moveTo>
                <a:cubicBezTo>
                  <a:pt x="520569" y="117819"/>
                  <a:pt x="899638" y="-1066"/>
                  <a:pt x="1349943" y="7"/>
                </a:cubicBezTo>
                <a:cubicBezTo>
                  <a:pt x="1800248" y="1080"/>
                  <a:pt x="2183704" y="115643"/>
                  <a:pt x="2701830" y="420668"/>
                </a:cubicBezTo>
                <a:cubicBezTo>
                  <a:pt x="2261635" y="801436"/>
                  <a:pt x="1744466" y="940011"/>
                  <a:pt x="1294161" y="938938"/>
                </a:cubicBezTo>
                <a:cubicBezTo>
                  <a:pt x="843856" y="937865"/>
                  <a:pt x="381369" y="723228"/>
                  <a:pt x="0" y="414229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99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48901" y="5906061"/>
            <a:ext cx="5195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количество ОС в Реестре российских программ и БД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936906" y="5906060"/>
            <a:ext cx="52306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количество ОС </a:t>
            </a:r>
          </a:p>
          <a:p>
            <a:pPr algn="ctr"/>
            <a:r>
              <a:rPr lang="ru-RU" sz="5400" dirty="0" smtClean="0"/>
              <a:t>в </a:t>
            </a:r>
            <a:r>
              <a:rPr lang="ru-RU" sz="5400" dirty="0" err="1" smtClean="0"/>
              <a:t>Государствен</a:t>
            </a:r>
            <a:r>
              <a:rPr lang="ru-RU" sz="5400" dirty="0" smtClean="0"/>
              <a:t>-</a:t>
            </a:r>
          </a:p>
          <a:p>
            <a:pPr algn="ctr"/>
            <a:r>
              <a:rPr lang="ru-RU" sz="5400" dirty="0" smtClean="0"/>
              <a:t>ном реестре </a:t>
            </a:r>
            <a:r>
              <a:rPr lang="ru-RU" sz="5400" dirty="0" err="1" smtClean="0"/>
              <a:t>сертифициро</a:t>
            </a:r>
            <a:r>
              <a:rPr lang="ru-RU" sz="5400" dirty="0" smtClean="0"/>
              <a:t>-</a:t>
            </a:r>
          </a:p>
          <a:p>
            <a:pPr algn="ctr"/>
            <a:r>
              <a:rPr lang="ru-RU" sz="5400" dirty="0" smtClean="0"/>
              <a:t>ванных СЗИ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72210" y="3456633"/>
            <a:ext cx="256945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/>
              <a:t>30</a:t>
            </a:r>
            <a:endParaRPr lang="ru-RU" sz="115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292069" y="3469459"/>
            <a:ext cx="25202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/>
              <a:t>40</a:t>
            </a:r>
            <a:endParaRPr lang="ru-RU" sz="115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53843" y="5913835"/>
            <a:ext cx="235969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48074" y="5598056"/>
            <a:ext cx="499764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53388" y="5598056"/>
            <a:ext cx="499764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0435" y="2520529"/>
            <a:ext cx="14990306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ru-RU" sz="4000" b="1" dirty="0" smtClean="0"/>
              <a:t>Российские ОС из Реестра, имеющие сертификаты ФСТЭК России:</a:t>
            </a:r>
          </a:p>
          <a:p>
            <a:pPr marL="571500" lvl="0" indent="-571500">
              <a:buFont typeface="Wingdings" pitchFamily="2" charset="2"/>
              <a:buChar char="§"/>
            </a:pPr>
            <a:r>
              <a:rPr lang="ru-RU" sz="3600" dirty="0" smtClean="0"/>
              <a:t>Операционная </a:t>
            </a:r>
            <a:r>
              <a:rPr lang="ru-RU" sz="3600" dirty="0"/>
              <a:t>система </a:t>
            </a:r>
            <a:r>
              <a:rPr lang="ru-RU" sz="3600" b="1" dirty="0"/>
              <a:t>Альт </a:t>
            </a:r>
            <a:r>
              <a:rPr lang="ru-RU" sz="3600" b="1" dirty="0" err="1"/>
              <a:t>Линукс</a:t>
            </a:r>
            <a:r>
              <a:rPr lang="ru-RU" sz="3600" b="1" dirty="0"/>
              <a:t> СПТ 7.0</a:t>
            </a:r>
            <a:r>
              <a:rPr lang="ru-RU" sz="3600" dirty="0"/>
              <a:t> — сертифицирована по 4 классу </a:t>
            </a:r>
            <a:r>
              <a:rPr lang="ru-RU" sz="3600" dirty="0">
                <a:solidFill>
                  <a:srgbClr val="C00000"/>
                </a:solidFill>
              </a:rPr>
              <a:t>РД СВТ</a:t>
            </a:r>
            <a:r>
              <a:rPr lang="ru-RU" sz="3600" dirty="0"/>
              <a:t>, по 3 уровню отсутствия </a:t>
            </a:r>
            <a:r>
              <a:rPr lang="ru-RU" sz="3600" dirty="0">
                <a:solidFill>
                  <a:srgbClr val="C00000"/>
                </a:solidFill>
              </a:rPr>
              <a:t>НДВ </a:t>
            </a:r>
            <a:r>
              <a:rPr lang="ru-RU" sz="3600" dirty="0"/>
              <a:t>и ТУ. Сертификат действителен до </a:t>
            </a:r>
            <a:r>
              <a:rPr lang="ru-RU" sz="3600" dirty="0" smtClean="0"/>
              <a:t>22.03.2020</a:t>
            </a:r>
            <a:r>
              <a:rPr lang="ru-RU" sz="3600" dirty="0"/>
              <a:t> г</a:t>
            </a:r>
            <a:r>
              <a:rPr lang="ru-RU" sz="3600" dirty="0" smtClean="0"/>
              <a:t>. (и </a:t>
            </a:r>
            <a:r>
              <a:rPr lang="ru-RU" sz="3600" b="1" dirty="0" smtClean="0"/>
              <a:t>Альт </a:t>
            </a:r>
            <a:r>
              <a:rPr lang="ru-RU" sz="3600" b="1" dirty="0" err="1" smtClean="0"/>
              <a:t>Линукс</a:t>
            </a:r>
            <a:r>
              <a:rPr lang="ru-RU" sz="3600" b="1" dirty="0" smtClean="0"/>
              <a:t> СПТ 6.0</a:t>
            </a:r>
            <a:r>
              <a:rPr lang="ru-RU" sz="3600" dirty="0" smtClean="0"/>
              <a:t>: </a:t>
            </a:r>
            <a:r>
              <a:rPr lang="ru-RU" sz="3600" dirty="0">
                <a:solidFill>
                  <a:srgbClr val="C00000"/>
                </a:solidFill>
              </a:rPr>
              <a:t>РД СВТ 4</a:t>
            </a:r>
            <a:r>
              <a:rPr lang="ru-RU" sz="3600" dirty="0" smtClean="0"/>
              <a:t>, </a:t>
            </a:r>
            <a:r>
              <a:rPr lang="ru-RU" sz="3600" dirty="0">
                <a:solidFill>
                  <a:srgbClr val="C00000"/>
                </a:solidFill>
              </a:rPr>
              <a:t>НДВ 3</a:t>
            </a:r>
            <a:r>
              <a:rPr lang="ru-RU" sz="3600" dirty="0" smtClean="0"/>
              <a:t>).</a:t>
            </a:r>
            <a:endParaRPr lang="ru-RU" sz="3600" dirty="0"/>
          </a:p>
          <a:p>
            <a:pPr marL="571500" lvl="0" indent="-571500">
              <a:buFont typeface="Wingdings" pitchFamily="2" charset="2"/>
              <a:buChar char="§"/>
            </a:pPr>
            <a:r>
              <a:rPr lang="ru-RU" sz="3600" dirty="0"/>
              <a:t>Операционная система специального назначения «</a:t>
            </a:r>
            <a:r>
              <a:rPr lang="ru-RU" sz="3600" b="1" dirty="0" err="1"/>
              <a:t>Astra</a:t>
            </a:r>
            <a:r>
              <a:rPr lang="ru-RU" sz="3600" b="1" dirty="0"/>
              <a:t> </a:t>
            </a:r>
            <a:r>
              <a:rPr lang="ru-RU" sz="3600" b="1" dirty="0" err="1"/>
              <a:t>Linux</a:t>
            </a:r>
            <a:r>
              <a:rPr lang="ru-RU" sz="3600" b="1" dirty="0"/>
              <a:t> </a:t>
            </a:r>
            <a:r>
              <a:rPr lang="ru-RU" sz="3600" b="1" dirty="0" err="1"/>
              <a:t>Special</a:t>
            </a:r>
            <a:r>
              <a:rPr lang="ru-RU" sz="3600" b="1" dirty="0"/>
              <a:t> </a:t>
            </a:r>
            <a:r>
              <a:rPr lang="ru-RU" sz="3600" b="1" dirty="0" err="1"/>
              <a:t>Edition</a:t>
            </a:r>
            <a:r>
              <a:rPr lang="ru-RU" sz="3600" dirty="0"/>
              <a:t>» — сертифицирована на соответствие </a:t>
            </a:r>
            <a:r>
              <a:rPr lang="ru-RU" sz="3600" dirty="0">
                <a:solidFill>
                  <a:srgbClr val="C00000"/>
                </a:solidFill>
              </a:rPr>
              <a:t>РД СВТ </a:t>
            </a:r>
            <a:r>
              <a:rPr lang="ru-RU" sz="3600" dirty="0"/>
              <a:t>по 3 классу и </a:t>
            </a:r>
            <a:r>
              <a:rPr lang="ru-RU" sz="3600" dirty="0">
                <a:solidFill>
                  <a:srgbClr val="C00000"/>
                </a:solidFill>
              </a:rPr>
              <a:t>РД НДВ </a:t>
            </a:r>
            <a:r>
              <a:rPr lang="ru-RU" sz="3600" dirty="0"/>
              <a:t>по 2 </a:t>
            </a:r>
            <a:r>
              <a:rPr lang="ru-RU" sz="3600" dirty="0" smtClean="0"/>
              <a:t>уровню, а также  на соответствие «Требованиям </a:t>
            </a:r>
            <a:r>
              <a:rPr lang="ru-RU" sz="3600" dirty="0"/>
              <a:t>безопасности информации к операционным системам</a:t>
            </a:r>
            <a:r>
              <a:rPr lang="ru-RU" sz="3600" dirty="0" smtClean="0"/>
              <a:t>» </a:t>
            </a:r>
            <a:r>
              <a:rPr lang="ru-RU" sz="3600" dirty="0"/>
              <a:t>по профилю ИТ.</a:t>
            </a:r>
            <a:r>
              <a:rPr lang="ru-RU" sz="3600" dirty="0">
                <a:solidFill>
                  <a:srgbClr val="C00000"/>
                </a:solidFill>
              </a:rPr>
              <a:t>ОС</a:t>
            </a:r>
            <a:r>
              <a:rPr lang="ru-RU" sz="3600" dirty="0"/>
              <a:t>.А2.ПЗ</a:t>
            </a:r>
            <a:r>
              <a:rPr lang="ru-RU" sz="3600" dirty="0" smtClean="0"/>
              <a:t>. </a:t>
            </a:r>
            <a:r>
              <a:rPr lang="ru-RU" sz="3600" dirty="0"/>
              <a:t>Сертификат действителен до 27.01.2021 г.</a:t>
            </a:r>
          </a:p>
          <a:p>
            <a:pPr marL="571500" lvl="0" indent="-571500">
              <a:buFont typeface="Wingdings" pitchFamily="2" charset="2"/>
              <a:buChar char="§"/>
            </a:pPr>
            <a:r>
              <a:rPr lang="ru-RU" sz="3600" dirty="0" smtClean="0"/>
              <a:t>Программное </a:t>
            </a:r>
            <a:r>
              <a:rPr lang="ru-RU" sz="3600" dirty="0"/>
              <a:t>изделие «Операционная система с открытым программным кодом «</a:t>
            </a:r>
            <a:r>
              <a:rPr lang="ru-RU" sz="3600" b="1" dirty="0"/>
              <a:t>Синергия</a:t>
            </a:r>
            <a:r>
              <a:rPr lang="ru-RU" sz="3600" dirty="0"/>
              <a:t>» — сертифицирована на соответствие </a:t>
            </a:r>
            <a:r>
              <a:rPr lang="ru-RU" sz="3600" dirty="0">
                <a:solidFill>
                  <a:srgbClr val="C00000"/>
                </a:solidFill>
              </a:rPr>
              <a:t>РД СВТ </a:t>
            </a:r>
            <a:r>
              <a:rPr lang="ru-RU" sz="3600" dirty="0"/>
              <a:t>по 3 классу и </a:t>
            </a:r>
            <a:r>
              <a:rPr lang="ru-RU" sz="3600" dirty="0">
                <a:solidFill>
                  <a:srgbClr val="C00000"/>
                </a:solidFill>
              </a:rPr>
              <a:t>РД НДВ </a:t>
            </a:r>
            <a:r>
              <a:rPr lang="ru-RU" sz="3600" dirty="0"/>
              <a:t>по 2 уровню. Сертификат действителен до 13.12.2019 г.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8424248" y="2781471"/>
            <a:ext cx="577045" cy="15409712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7914" y="10912365"/>
            <a:ext cx="1540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Сертификация по РД СВТ, РД НДВ, требования к ОС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ОС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1982" y="2936174"/>
            <a:ext cx="230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indent="-555625">
              <a:buFont typeface="Wingdings" pitchFamily="2" charset="2"/>
              <a:buChar char="§"/>
            </a:pPr>
            <a:r>
              <a:rPr lang="ru-RU" sz="4000" b="1" dirty="0" smtClean="0"/>
              <a:t>САВЗ</a:t>
            </a:r>
            <a:endParaRPr lang="ru-RU" sz="3600" dirty="0" smtClean="0"/>
          </a:p>
          <a:p>
            <a:pPr marL="814388" indent="-555625">
              <a:buFont typeface="Wingdings" pitchFamily="2" charset="2"/>
              <a:buChar char="§"/>
            </a:pPr>
            <a:r>
              <a:rPr lang="ru-RU" sz="4000" b="1" dirty="0" smtClean="0"/>
              <a:t>СДЗ</a:t>
            </a:r>
            <a:endParaRPr lang="ru-RU" sz="4000" dirty="0" smtClean="0"/>
          </a:p>
          <a:p>
            <a:pPr marL="814388" indent="-555625">
              <a:buFont typeface="Wingdings" pitchFamily="2" charset="2"/>
              <a:buChar char="§"/>
            </a:pPr>
            <a:r>
              <a:rPr lang="ru-RU" sz="4000" b="1" dirty="0" smtClean="0"/>
              <a:t>МЭ</a:t>
            </a:r>
            <a:endParaRPr lang="ru-RU" sz="4000" dirty="0" smtClean="0"/>
          </a:p>
          <a:p>
            <a:pPr marL="814388" indent="-555625">
              <a:buFont typeface="Wingdings" pitchFamily="2" charset="2"/>
              <a:buChar char="§"/>
            </a:pPr>
            <a:r>
              <a:rPr lang="ru-RU" sz="4000" b="1" dirty="0" smtClean="0"/>
              <a:t>СОВ</a:t>
            </a:r>
            <a:endParaRPr lang="ru-RU" sz="4000" dirty="0" smtClean="0"/>
          </a:p>
          <a:p>
            <a:pPr marL="814388" indent="-555625">
              <a:buFont typeface="Wingdings" pitchFamily="2" charset="2"/>
              <a:buChar char="§"/>
            </a:pPr>
            <a:endParaRPr lang="ru-RU" sz="4000" b="1" dirty="0" smtClean="0"/>
          </a:p>
          <a:p>
            <a:pPr marL="814388" indent="-555625">
              <a:buFont typeface="Wingdings" pitchFamily="2" charset="2"/>
              <a:buChar char="§"/>
            </a:pPr>
            <a:r>
              <a:rPr lang="ru-RU" sz="4000" b="1" dirty="0" smtClean="0"/>
              <a:t>СКН</a:t>
            </a:r>
            <a:endParaRPr lang="ru-RU" sz="40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9828404" y="2663805"/>
            <a:ext cx="577045" cy="10664479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48274" y="8727733"/>
            <a:ext cx="11737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Сертифицированные СЗИ указанных типов</a:t>
            </a:r>
          </a:p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не содержатся</a:t>
            </a:r>
            <a:r>
              <a:rPr lang="ru-RU" sz="4800" b="1" dirty="0" smtClean="0"/>
              <a:t>  в отечественных ОС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4270" y="2876709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dirty="0" smtClean="0"/>
              <a:t>средства </a:t>
            </a:r>
            <a:r>
              <a:rPr lang="ru-RU" sz="3600" dirty="0"/>
              <a:t>антивирусной </a:t>
            </a:r>
            <a:r>
              <a:rPr lang="ru-RU" sz="3600" dirty="0" smtClean="0"/>
              <a:t>защиты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средства </a:t>
            </a:r>
            <a:r>
              <a:rPr lang="ru-RU" sz="3600" dirty="0"/>
              <a:t>доверенной </a:t>
            </a:r>
            <a:r>
              <a:rPr lang="ru-RU" sz="3600" dirty="0" smtClean="0"/>
              <a:t>загрузки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межсетевые экраны 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системы </a:t>
            </a:r>
            <a:r>
              <a:rPr lang="ru-RU" sz="3600" dirty="0"/>
              <a:t>обнаружения </a:t>
            </a:r>
            <a:r>
              <a:rPr lang="ru-RU" sz="3600" dirty="0" smtClean="0"/>
              <a:t>и предотвращения вторжений</a:t>
            </a:r>
          </a:p>
          <a:p>
            <a:pPr>
              <a:spcAft>
                <a:spcPts val="600"/>
              </a:spcAft>
            </a:pPr>
            <a:r>
              <a:rPr lang="ru-RU" sz="3600" dirty="0" smtClean="0"/>
              <a:t>средства </a:t>
            </a:r>
            <a:r>
              <a:rPr lang="ru-RU" sz="3600" dirty="0"/>
              <a:t>контроля </a:t>
            </a:r>
            <a:r>
              <a:rPr lang="ru-RU" sz="3600" dirty="0" smtClean="0"/>
              <a:t>съёмных машинных </a:t>
            </a:r>
            <a:r>
              <a:rPr lang="ru-RU" sz="3600" dirty="0"/>
              <a:t>носителей </a:t>
            </a:r>
            <a:r>
              <a:rPr lang="ru-RU" sz="3600" dirty="0" smtClean="0"/>
              <a:t>информации</a:t>
            </a:r>
            <a:endParaRPr lang="ru-RU" sz="4000" dirty="0"/>
          </a:p>
        </p:txBody>
      </p:sp>
      <p:pic>
        <p:nvPicPr>
          <p:cNvPr id="15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2" y="2497703"/>
            <a:ext cx="6176912" cy="39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Совместимость ОС с накладными СЗИ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4110"/>
              </p:ext>
            </p:extLst>
          </p:nvPr>
        </p:nvGraphicFramePr>
        <p:xfrm>
          <a:off x="791891" y="2812429"/>
          <a:ext cx="15769750" cy="7340948"/>
        </p:xfrm>
        <a:graphic>
          <a:graphicData uri="http://schemas.openxmlformats.org/drawingml/2006/table">
            <a:tbl>
              <a:tblPr firstRow="1" firstCol="1" bandRow="1"/>
              <a:tblGrid>
                <a:gridCol w="5934307"/>
                <a:gridCol w="1802317"/>
                <a:gridCol w="1802317"/>
                <a:gridCol w="2100939"/>
                <a:gridCol w="2100939"/>
                <a:gridCol w="2028931"/>
              </a:tblGrid>
              <a:tr h="20853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Операционная система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Техническая совместимость со сторонними решениями для защиты информации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9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САВЗ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СКН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СДЗ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МЭ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СОВ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Альт Линукс СПТ 7.0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Astra Linux Special Edition</a:t>
                      </a:r>
                      <a:endParaRPr lang="ru-RU" sz="4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 «Синергия»</a:t>
                      </a:r>
                      <a:endParaRPr lang="ru-RU" sz="4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00CC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8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9882" y="11050573"/>
            <a:ext cx="158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* поддерживаются только </a:t>
            </a:r>
            <a:r>
              <a:rPr lang="ru-RU" sz="3200" dirty="0" err="1"/>
              <a:t>периметровые</a:t>
            </a:r>
            <a:r>
              <a:rPr lang="ru-RU" sz="3200" dirty="0"/>
              <a:t> решения уровня сети (логических границ сети)</a:t>
            </a:r>
          </a:p>
        </p:txBody>
      </p:sp>
    </p:spTree>
    <p:extLst>
      <p:ext uri="{BB962C8B-B14F-4D97-AF65-F5344CB8AC3E}">
        <p14:creationId xmlns:p14="http://schemas.microsoft.com/office/powerpoint/2010/main" val="11452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32025" y="2317475"/>
            <a:ext cx="10446699" cy="9192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20057" y="2559508"/>
            <a:ext cx="9937104" cy="6871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Отечественные ОС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025" y="9662291"/>
            <a:ext cx="1044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во многих случаях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не </a:t>
            </a:r>
            <a:r>
              <a:rPr lang="ru-RU" sz="4800" b="1" dirty="0">
                <a:solidFill>
                  <a:schemeClr val="bg1"/>
                </a:solidFill>
              </a:rPr>
              <a:t>представляется возможной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5878" y="4102197"/>
            <a:ext cx="8665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Аттестация информационной системы по требованиям защиты </a:t>
            </a:r>
            <a:r>
              <a:rPr lang="ru-RU" sz="4800" b="1" dirty="0" smtClean="0"/>
              <a:t>информации при использовании отечественных операционных систем…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17235" y="2461573"/>
            <a:ext cx="10137913" cy="89087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53" y="4312257"/>
            <a:ext cx="17275771" cy="872568"/>
          </a:xfrm>
          <a:prstGeom prst="rect">
            <a:avLst/>
          </a:prstGeom>
        </p:spPr>
        <p:txBody>
          <a:bodyPr wrap="square" lIns="172803" tIns="86401" rIns="172803" bIns="86401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8882" y="5904310"/>
            <a:ext cx="13609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/>
              <a:t>«российское ПО </a:t>
            </a:r>
            <a:br>
              <a:rPr lang="ru-RU" sz="6000" i="1" dirty="0" smtClean="0"/>
            </a:br>
            <a:r>
              <a:rPr lang="ru-RU" sz="6000" i="1" dirty="0" smtClean="0"/>
              <a:t>на базе свободного ПО </a:t>
            </a:r>
          </a:p>
          <a:p>
            <a:pPr algn="ctr"/>
            <a:r>
              <a:rPr lang="ru-RU" sz="6000" i="1" dirty="0" smtClean="0"/>
              <a:t>безопасно»</a:t>
            </a:r>
            <a:endParaRPr lang="ru-RU" sz="6000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5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Кратко о ГК «Конфидент»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4868"/>
          <a:stretch/>
        </p:blipFill>
        <p:spPr bwMode="auto">
          <a:xfrm>
            <a:off x="34183" y="3143250"/>
            <a:ext cx="17235884" cy="621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5091" y="11161489"/>
            <a:ext cx="5446300" cy="646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sz="3600" dirty="0" smtClean="0"/>
              <a:t>…в </a:t>
            </a:r>
            <a:r>
              <a:rPr lang="ru-RU" sz="3600" dirty="0"/>
              <a:t>2017 году у нас юбилей</a:t>
            </a:r>
          </a:p>
        </p:txBody>
      </p:sp>
    </p:spTree>
    <p:extLst>
      <p:ext uri="{BB962C8B-B14F-4D97-AF65-F5344CB8AC3E}">
        <p14:creationId xmlns:p14="http://schemas.microsoft.com/office/powerpoint/2010/main" val="6772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2445630"/>
            <a:ext cx="17281525" cy="866987"/>
          </a:xfrm>
          <a:prstGeom prst="rect">
            <a:avLst/>
          </a:prstGeom>
        </p:spPr>
        <p:txBody>
          <a:bodyPr wrap="square" lIns="172803" tIns="86401" rIns="172803" bIns="86401">
            <a:spAutoFit/>
          </a:bodyPr>
          <a:lstStyle/>
          <a:p>
            <a:pPr algn="ctr"/>
            <a:r>
              <a:rPr lang="ru-RU" sz="4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Уязвимость в северокорейской </a:t>
            </a:r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396677"/>
            <a:ext cx="17281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Источник: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www.securitylab.ru/news/484636.php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pic>
        <p:nvPicPr>
          <p:cNvPr id="4100" name="Picture 4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0" y="3960141"/>
            <a:ext cx="6170219" cy="46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88634" y="3911903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Red</a:t>
            </a:r>
            <a:r>
              <a:rPr lang="ru-RU" dirty="0"/>
              <a:t> </a:t>
            </a:r>
            <a:r>
              <a:rPr lang="ru-RU" dirty="0" err="1"/>
              <a:t>Star</a:t>
            </a:r>
            <a:r>
              <a:rPr lang="ru-RU" dirty="0"/>
              <a:t> представляет собой операционную систему на базе ядра </a:t>
            </a:r>
            <a:r>
              <a:rPr lang="ru-RU" dirty="0" err="1"/>
              <a:t>Linux</a:t>
            </a:r>
            <a:r>
              <a:rPr lang="ru-RU" dirty="0"/>
              <a:t>, разработанную и используемую в КНДР. </a:t>
            </a:r>
            <a:endParaRPr lang="ru-RU" dirty="0" smtClean="0"/>
          </a:p>
          <a:p>
            <a:r>
              <a:rPr lang="ru-RU" dirty="0"/>
              <a:t>Эксперты обнаружили </a:t>
            </a:r>
            <a:r>
              <a:rPr lang="ru-RU" b="1" dirty="0"/>
              <a:t>ряд уязвимостей, позволяющих получить на системе права </a:t>
            </a:r>
            <a:r>
              <a:rPr lang="ru-RU" b="1" dirty="0" err="1"/>
              <a:t>суперпользователя</a:t>
            </a:r>
            <a:r>
              <a:rPr lang="ru-RU" dirty="0"/>
              <a:t>, и в годовщину утечки </a:t>
            </a:r>
            <a:r>
              <a:rPr lang="ru-RU" dirty="0" err="1"/>
              <a:t>Red</a:t>
            </a:r>
            <a:r>
              <a:rPr lang="ru-RU" dirty="0"/>
              <a:t> </a:t>
            </a:r>
            <a:r>
              <a:rPr lang="ru-RU" dirty="0" err="1"/>
              <a:t>Star</a:t>
            </a:r>
            <a:r>
              <a:rPr lang="ru-RU" dirty="0"/>
              <a:t> раскрыли подробности об уязвимости, с помощью которой </a:t>
            </a:r>
            <a:r>
              <a:rPr lang="ru-RU" b="1" dirty="0"/>
              <a:t>можно удаленно внедрить произвольные команды</a:t>
            </a:r>
            <a:r>
              <a:rPr lang="ru-RU" dirty="0"/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1891507"/>
            <a:ext cx="17281525" cy="866987"/>
          </a:xfrm>
          <a:prstGeom prst="rect">
            <a:avLst/>
          </a:prstGeom>
        </p:spPr>
        <p:txBody>
          <a:bodyPr wrap="square" lIns="172803" tIns="86401" rIns="172803" bIns="86401">
            <a:spAutoFit/>
          </a:bodyPr>
          <a:lstStyle/>
          <a:p>
            <a:pPr algn="ctr"/>
            <a:r>
              <a:rPr lang="ru-RU" sz="4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уязвимостей CVE </a:t>
            </a:r>
            <a:r>
              <a:rPr lang="ru-RU" sz="4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ru-RU" sz="4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2016 </a:t>
            </a:r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filearchive.cnews.ru/img/cnews/2017/01/09/vulner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5"/>
          <a:stretch/>
        </p:blipFill>
        <p:spPr bwMode="auto">
          <a:xfrm>
            <a:off x="4207586" y="2913368"/>
            <a:ext cx="8866350" cy="810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396677"/>
            <a:ext cx="17281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Источник: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safe.cnews.ru/news/top/2017-01-09_sistemy_windows_okazalis_naimenee_dyryavymi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1891507"/>
            <a:ext cx="17281525" cy="1559484"/>
          </a:xfrm>
          <a:prstGeom prst="rect">
            <a:avLst/>
          </a:prstGeom>
        </p:spPr>
        <p:txBody>
          <a:bodyPr wrap="square" lIns="172803" tIns="86401" rIns="172803" bIns="86401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критических уязвимостей </a:t>
            </a:r>
            <a:b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 различных производителей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396677"/>
            <a:ext cx="17281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Источник: Банк данных угроз безопасности </a:t>
            </a:r>
            <a:r>
              <a:rPr lang="ru-RU" sz="2800" dirty="0" smtClean="0"/>
              <a:t>информации ФСТЭК России (</a:t>
            </a:r>
            <a:r>
              <a:rPr lang="en-US" sz="2800" dirty="0" smtClean="0">
                <a:hlinkClick r:id="rId3"/>
              </a:rPr>
              <a:t>http://bdu.fstec.ru/charts</a:t>
            </a:r>
            <a:r>
              <a:rPr lang="ru-RU" sz="2800" dirty="0" smtClean="0"/>
              <a:t>)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4"/>
          <a:stretch/>
        </p:blipFill>
        <p:spPr bwMode="auto">
          <a:xfrm>
            <a:off x="1944018" y="3744665"/>
            <a:ext cx="6768805" cy="69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267" r="971" b="1228"/>
          <a:stretch/>
        </p:blipFill>
        <p:spPr bwMode="auto">
          <a:xfrm>
            <a:off x="9648874" y="4536753"/>
            <a:ext cx="595535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975189"/>
            <a:ext cx="2098463" cy="13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7382" y="2558805"/>
            <a:ext cx="5513580" cy="866997"/>
          </a:xfrm>
          <a:prstGeom prst="rect">
            <a:avLst/>
          </a:prstGeom>
        </p:spPr>
        <p:txBody>
          <a:bodyPr wrap="square" lIns="172812" tIns="86406" rIns="172812" bIns="86406">
            <a:spAutoFit/>
          </a:bodyPr>
          <a:lstStyle/>
          <a:p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ФСТЭК </a:t>
            </a: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России: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2259" y="5904905"/>
            <a:ext cx="11726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4000" dirty="0" smtClean="0"/>
              <a:t>формирование </a:t>
            </a:r>
            <a:r>
              <a:rPr lang="ru-RU" sz="4000" dirty="0"/>
              <a:t>требований к защите </a:t>
            </a:r>
            <a:r>
              <a:rPr lang="ru-RU" sz="4000" dirty="0" smtClean="0"/>
              <a:t>информации;</a:t>
            </a:r>
            <a:endParaRPr lang="ru-RU" sz="4000" dirty="0"/>
          </a:p>
          <a:p>
            <a:pPr marL="457200" indent="-457200">
              <a:buFont typeface="Wingdings" pitchFamily="2" charset="2"/>
              <a:buChar char="§"/>
            </a:pPr>
            <a:r>
              <a:rPr lang="ru-RU" sz="4000" dirty="0"/>
              <a:t>внедрение системы защиты </a:t>
            </a:r>
            <a:r>
              <a:rPr lang="ru-RU" sz="4000" dirty="0" smtClean="0"/>
              <a:t>информации;</a:t>
            </a:r>
            <a:endParaRPr lang="ru-RU" sz="4000" dirty="0"/>
          </a:p>
          <a:p>
            <a:pPr marL="457200" indent="-457200">
              <a:buFont typeface="Wingdings" pitchFamily="2" charset="2"/>
              <a:buChar char="§"/>
            </a:pPr>
            <a:r>
              <a:rPr lang="ru-RU" sz="4000" dirty="0"/>
              <a:t>аттестация ИС по требованиям защиты информации и ввод в действие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27382" y="3810865"/>
            <a:ext cx="12319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Выявление и устранение </a:t>
            </a:r>
            <a:r>
              <a:rPr lang="ru-RU" sz="4000" b="1" dirty="0" smtClean="0"/>
              <a:t>уязвимостей в </a:t>
            </a:r>
            <a:r>
              <a:rPr lang="ru-RU" sz="4000" b="1" dirty="0"/>
              <a:t>информационных системах </a:t>
            </a:r>
            <a:r>
              <a:rPr lang="ru-RU" sz="4000" b="1" dirty="0" smtClean="0"/>
              <a:t>проводится на </a:t>
            </a:r>
            <a:r>
              <a:rPr lang="ru-RU" sz="4000" b="1" dirty="0"/>
              <a:t>следующих этапах жизненного цикла ИС: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10317685" y="3041201"/>
            <a:ext cx="577045" cy="12065092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3660" y="9793337"/>
            <a:ext cx="12065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Чем больше уязвимостей, тем выше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совокупная стоимость владения ГИС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2" y="2497703"/>
            <a:ext cx="6176912" cy="39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17342"/>
              </p:ext>
            </p:extLst>
          </p:nvPr>
        </p:nvGraphicFramePr>
        <p:xfrm>
          <a:off x="2880122" y="4320729"/>
          <a:ext cx="12241360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5640905"/>
                <a:gridCol w="3521636"/>
                <a:gridCol w="3078819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Операционная система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Альт Линукс СПТ</a:t>
                      </a: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 7.0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Astra Linux Special Edition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 «Синергия»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нет данных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29788" y="3306809"/>
            <a:ext cx="12895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Количество выпущенных бюллетеней по безопасности: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6599" y="9001249"/>
            <a:ext cx="12241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Обновления по безопасности для ОС </a:t>
            </a:r>
            <a:r>
              <a:rPr lang="en-US" sz="4000" dirty="0" smtClean="0">
                <a:solidFill>
                  <a:srgbClr val="C00000"/>
                </a:solidFill>
              </a:rPr>
              <a:t>Windows </a:t>
            </a:r>
            <a:r>
              <a:rPr lang="ru-RU" sz="4000" dirty="0" smtClean="0">
                <a:solidFill>
                  <a:srgbClr val="C00000"/>
                </a:solidFill>
              </a:rPr>
              <a:t>выходят второй вторник каждого месяца.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8882" y="5904310"/>
            <a:ext cx="13609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/>
              <a:t>В статистике по уязвимостям нет упоминаний о российских ОС?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866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8" y="2952577"/>
            <a:ext cx="10000978" cy="79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9"/>
          <a:stretch/>
        </p:blipFill>
        <p:spPr bwMode="auto">
          <a:xfrm>
            <a:off x="6624538" y="3648747"/>
            <a:ext cx="9048750" cy="56655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6"/>
          <a:stretch/>
        </p:blipFill>
        <p:spPr bwMode="auto">
          <a:xfrm>
            <a:off x="7108814" y="5056188"/>
            <a:ext cx="9124950" cy="49531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1"/>
          <a:stretch/>
        </p:blipFill>
        <p:spPr bwMode="auto">
          <a:xfrm>
            <a:off x="7664812" y="6407944"/>
            <a:ext cx="9077325" cy="43935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6982" y="3229736"/>
            <a:ext cx="794875" cy="167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080635"/>
            <a:ext cx="16937465" cy="87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376066" y="3764543"/>
            <a:ext cx="9167812" cy="2576754"/>
            <a:chOff x="2376066" y="3764543"/>
            <a:chExt cx="9167812" cy="257675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376066" y="3764543"/>
              <a:ext cx="2047461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284246" y="5904905"/>
              <a:ext cx="1259632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457508" y="4200525"/>
              <a:ext cx="6800916" cy="1885950"/>
            </a:xfrm>
            <a:custGeom>
              <a:avLst/>
              <a:gdLst>
                <a:gd name="connsiteX0" fmla="*/ 0 w 6800850"/>
                <a:gd name="connsiteY0" fmla="*/ 0 h 1885950"/>
                <a:gd name="connsiteX1" fmla="*/ 6800850 w 6800850"/>
                <a:gd name="connsiteY1" fmla="*/ 1885950 h 1885950"/>
                <a:gd name="connsiteX0" fmla="*/ 59 w 6800909"/>
                <a:gd name="connsiteY0" fmla="*/ 0 h 1885950"/>
                <a:gd name="connsiteX1" fmla="*/ 6800909 w 6800909"/>
                <a:gd name="connsiteY1" fmla="*/ 1885950 h 1885950"/>
                <a:gd name="connsiteX0" fmla="*/ 66 w 6800916"/>
                <a:gd name="connsiteY0" fmla="*/ 0 h 1885950"/>
                <a:gd name="connsiteX1" fmla="*/ 6800916 w 6800916"/>
                <a:gd name="connsiteY1" fmla="*/ 188595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0916" h="1885950">
                  <a:moveTo>
                    <a:pt x="66" y="0"/>
                  </a:moveTo>
                  <a:cubicBezTo>
                    <a:pt x="-18984" y="1543050"/>
                    <a:pt x="4076766" y="1800225"/>
                    <a:pt x="6800916" y="18859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33061" y="3760199"/>
            <a:ext cx="7683135" cy="3952671"/>
            <a:chOff x="4433061" y="3760199"/>
            <a:chExt cx="7683135" cy="395267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33061" y="3760199"/>
              <a:ext cx="2047461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0856564" y="7276478"/>
              <a:ext cx="1259632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445337" y="4200524"/>
              <a:ext cx="5411227" cy="3294149"/>
            </a:xfrm>
            <a:custGeom>
              <a:avLst/>
              <a:gdLst>
                <a:gd name="connsiteX0" fmla="*/ 0 w 6800850"/>
                <a:gd name="connsiteY0" fmla="*/ 0 h 1885950"/>
                <a:gd name="connsiteX1" fmla="*/ 6800850 w 6800850"/>
                <a:gd name="connsiteY1" fmla="*/ 1885950 h 1885950"/>
                <a:gd name="connsiteX0" fmla="*/ 59 w 6800909"/>
                <a:gd name="connsiteY0" fmla="*/ 0 h 1885950"/>
                <a:gd name="connsiteX1" fmla="*/ 6800909 w 6800909"/>
                <a:gd name="connsiteY1" fmla="*/ 1885950 h 1885950"/>
                <a:gd name="connsiteX0" fmla="*/ 66 w 6800916"/>
                <a:gd name="connsiteY0" fmla="*/ 0 h 1885950"/>
                <a:gd name="connsiteX1" fmla="*/ 6800916 w 6800916"/>
                <a:gd name="connsiteY1" fmla="*/ 188595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0916" h="1885950">
                  <a:moveTo>
                    <a:pt x="66" y="0"/>
                  </a:moveTo>
                  <a:cubicBezTo>
                    <a:pt x="-18984" y="1543050"/>
                    <a:pt x="4076766" y="1800225"/>
                    <a:pt x="6800916" y="18859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9842" y="3764543"/>
            <a:ext cx="10671472" cy="1149294"/>
            <a:chOff x="359842" y="3764543"/>
            <a:chExt cx="10671472" cy="114929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59842" y="3764543"/>
              <a:ext cx="2047461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9771682" y="4477445"/>
              <a:ext cx="1259632" cy="436392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544280" y="4237151"/>
              <a:ext cx="8227401" cy="458490"/>
            </a:xfrm>
            <a:custGeom>
              <a:avLst/>
              <a:gdLst>
                <a:gd name="connsiteX0" fmla="*/ 0 w 6800850"/>
                <a:gd name="connsiteY0" fmla="*/ 0 h 1885950"/>
                <a:gd name="connsiteX1" fmla="*/ 6800850 w 6800850"/>
                <a:gd name="connsiteY1" fmla="*/ 1885950 h 1885950"/>
                <a:gd name="connsiteX0" fmla="*/ 59 w 6800909"/>
                <a:gd name="connsiteY0" fmla="*/ 0 h 1885950"/>
                <a:gd name="connsiteX1" fmla="*/ 6800909 w 6800909"/>
                <a:gd name="connsiteY1" fmla="*/ 1885950 h 1885950"/>
                <a:gd name="connsiteX0" fmla="*/ 66 w 6800916"/>
                <a:gd name="connsiteY0" fmla="*/ 0 h 1885950"/>
                <a:gd name="connsiteX1" fmla="*/ 6800916 w 6800916"/>
                <a:gd name="connsiteY1" fmla="*/ 1885950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0916" h="1885950">
                  <a:moveTo>
                    <a:pt x="66" y="0"/>
                  </a:moveTo>
                  <a:cubicBezTo>
                    <a:pt x="-18984" y="1543050"/>
                    <a:pt x="4076766" y="1800225"/>
                    <a:pt x="6800916" y="18859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505562" y="2351301"/>
            <a:ext cx="9280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Источник: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2000" dirty="0"/>
              <a:t>www.astra-linux.com/wiki/index.php/Security_Updates_for_1.5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479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8" y="2952577"/>
            <a:ext cx="10000978" cy="79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6982" y="3229736"/>
            <a:ext cx="794875" cy="167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7.84314E-7 L -0.27187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8" y="17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8000" y="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6982" y="3229736"/>
            <a:ext cx="794875" cy="167099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Левая фигурная скобка 5"/>
          <p:cNvSpPr/>
          <p:nvPr/>
        </p:nvSpPr>
        <p:spPr>
          <a:xfrm rot="5400000">
            <a:off x="8371517" y="1811169"/>
            <a:ext cx="577045" cy="16399329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5283" y="7690425"/>
            <a:ext cx="13609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/>
              <a:t>несколько сотен уязвимостей 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9969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946" y="2232497"/>
            <a:ext cx="15626518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Wingdings" pitchFamily="2" charset="2"/>
              <a:buChar char="§"/>
            </a:pPr>
            <a:r>
              <a:rPr lang="ru-RU" sz="6000" dirty="0" smtClean="0"/>
              <a:t>Пока </a:t>
            </a:r>
            <a:r>
              <a:rPr lang="ru-RU" sz="6000" dirty="0"/>
              <a:t>ещё рано говорить о том, что переход на импортозамещающие технологии близок к </a:t>
            </a:r>
            <a:r>
              <a:rPr lang="ru-RU" sz="6000" dirty="0" smtClean="0"/>
              <a:t>завершению.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ru-RU" sz="6000" dirty="0"/>
              <a:t>Встроенных в ОС сертифицированных защитных механизмов пока ещё не достаточно для обеспечения защиты </a:t>
            </a:r>
            <a:r>
              <a:rPr lang="ru-RU" sz="6000" dirty="0" smtClean="0"/>
              <a:t>информации.</a:t>
            </a:r>
          </a:p>
          <a:p>
            <a:pPr marL="1143000" indent="-1143000">
              <a:buFont typeface="Wingdings" pitchFamily="2" charset="2"/>
              <a:buChar char="§"/>
            </a:pPr>
            <a:r>
              <a:rPr lang="ru-RU" sz="6000" dirty="0" smtClean="0"/>
              <a:t>Требуется время</a:t>
            </a:r>
            <a:r>
              <a:rPr lang="ru-RU" sz="6000" dirty="0"/>
              <a:t>, чтобы на рынке сертифицированных СЗИ появились соответствующие </a:t>
            </a:r>
            <a:r>
              <a:rPr lang="ru-RU" sz="6000" dirty="0" smtClean="0"/>
              <a:t>решения.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857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Государственные информационные системы</a:t>
            </a:r>
            <a:endParaRPr lang="en-US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0361" y="2592537"/>
            <a:ext cx="117373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Федеральный закон от 27.07.2006 № 149-ФЗ «ОБ </a:t>
            </a:r>
            <a:r>
              <a:rPr lang="ru-RU" b="1" dirty="0" smtClean="0"/>
              <a:t>ИНФОРМАЦИИ, ИНФОРМАЦИОННЫХ ТЕХНОЛОГИЯХ 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ЗАЩИТЕ ИНФОРМАЦИИ»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0361" y="4248721"/>
            <a:ext cx="117373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Статья </a:t>
            </a:r>
            <a:r>
              <a:rPr lang="ru-RU" u="sng" dirty="0" smtClean="0"/>
              <a:t>13. п.1</a:t>
            </a:r>
          </a:p>
          <a:p>
            <a:r>
              <a:rPr lang="ru-RU" dirty="0" smtClean="0"/>
              <a:t>Государственные информационные системы - федеральные </a:t>
            </a:r>
            <a:r>
              <a:rPr lang="ru-RU" dirty="0"/>
              <a:t>информационные системы и региональные информационные системы, созданные на основании соответственно федеральных законов, законов субъектов Российской Федерации, на основании правовых актов государственных </a:t>
            </a:r>
            <a:r>
              <a:rPr lang="ru-RU" dirty="0" smtClean="0"/>
              <a:t>органов.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3857" y="8497193"/>
            <a:ext cx="16129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40361" y="9073257"/>
            <a:ext cx="10297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b="1" dirty="0" smtClean="0"/>
              <a:t>Существует множество точек зрения на вопрос отнесения ИС к ГИС.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C00000"/>
                </a:solidFill>
              </a:rPr>
              <a:t>Фактически</a:t>
            </a:r>
            <a:r>
              <a:rPr lang="ru-RU" sz="4000" b="1" dirty="0" smtClean="0">
                <a:solidFill>
                  <a:srgbClr val="C00000"/>
                </a:solidFill>
              </a:rPr>
              <a:t>, любая ИС в органе государственной власти является ГИС.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doa\Desktop\1400089031_gerb-r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7" y="2344262"/>
            <a:ext cx="34956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9031" y="5800477"/>
            <a:ext cx="16330440" cy="1198327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8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hape 42"/>
          <p:cNvSpPr>
            <a:spLocks noChangeArrowheads="1"/>
          </p:cNvSpPr>
          <p:nvPr/>
        </p:nvSpPr>
        <p:spPr bwMode="auto">
          <a:xfrm>
            <a:off x="10134258" y="9046949"/>
            <a:ext cx="6931440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WEB: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 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WWW.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DALLASLOCK</a:t>
            </a:r>
            <a:r>
              <a:rPr kumimoji="0" lang="en-US" alt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.RU</a:t>
            </a:r>
            <a:endParaRPr kumimoji="0" lang="en-US" altLang="ru-RU" sz="3500" b="0" i="0" u="none" strike="noStrike" kern="0" cap="none" spc="0" normalizeH="0" baseline="0" noProof="0" dirty="0">
              <a:ln>
                <a:noFill/>
              </a:ln>
              <a:solidFill>
                <a:srgbClr val="173381"/>
              </a:solidFill>
              <a:effectLst/>
              <a:uLnTx/>
              <a:uFillTx/>
              <a:latin typeface="Helvetica Light"/>
              <a:ea typeface="Verdana Bold"/>
              <a:cs typeface="Verdana Bold"/>
              <a:sym typeface="Verdana" pitchFamily="34" charset="0"/>
            </a:endParaRPr>
          </a:p>
        </p:txBody>
      </p:sp>
      <p:sp>
        <p:nvSpPr>
          <p:cNvPr id="11" name="Shape 43"/>
          <p:cNvSpPr>
            <a:spLocks noChangeArrowheads="1"/>
          </p:cNvSpPr>
          <p:nvPr/>
        </p:nvSpPr>
        <p:spPr bwMode="auto">
          <a:xfrm>
            <a:off x="10134257" y="9810538"/>
            <a:ext cx="6666825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E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-</a:t>
            </a: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MAIL</a:t>
            </a:r>
            <a:r>
              <a:rPr kumimoji="0" lang="en-US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:</a:t>
            </a: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 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OSV</a:t>
            </a:r>
            <a:r>
              <a:rPr kumimoji="0" lang="en-US" altLang="ru-RU" sz="3500" b="0" i="0" u="none" strike="noStrike" kern="0" cap="none" spc="0" normalizeH="0" baseline="0" noProof="0" dirty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@</a:t>
            </a:r>
            <a:r>
              <a:rPr kumimoji="0" lang="en-US" alt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173381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" pitchFamily="34" charset="0"/>
              </a:rPr>
              <a:t>CONFIDENT.RU</a:t>
            </a:r>
            <a:endParaRPr kumimoji="0" lang="ru-RU" altLang="ru-RU" sz="3500" b="0" i="0" u="none" strike="noStrike" kern="0" cap="none" spc="0" normalizeH="0" baseline="0" noProof="0" dirty="0">
              <a:ln>
                <a:noFill/>
              </a:ln>
              <a:solidFill>
                <a:srgbClr val="173381"/>
              </a:solidFill>
              <a:effectLst/>
              <a:uLnTx/>
              <a:uFillTx/>
              <a:latin typeface="Helvetica Light"/>
              <a:ea typeface="Verdana Bold"/>
              <a:cs typeface="Verdana Bold"/>
              <a:sym typeface="Verdana" pitchFamily="34" charset="0"/>
            </a:endParaRPr>
          </a:p>
        </p:txBody>
      </p:sp>
      <p:sp>
        <p:nvSpPr>
          <p:cNvPr id="12" name="Shape 42"/>
          <p:cNvSpPr>
            <a:spLocks noChangeArrowheads="1"/>
          </p:cNvSpPr>
          <p:nvPr/>
        </p:nvSpPr>
        <p:spPr bwMode="auto">
          <a:xfrm>
            <a:off x="647874" y="9046949"/>
            <a:ext cx="7651520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DE6A10"/>
                </a:solidFill>
                <a:effectLst/>
                <a:uLnTx/>
                <a:uFillTx/>
                <a:latin typeface="Helvetica Light"/>
                <a:ea typeface="Verdana Bold"/>
                <a:cs typeface="Verdana Bold"/>
                <a:sym typeface="Verdana Bold"/>
              </a:rPr>
              <a:t>СЕРГЕЙ ОВЧИННИКОВ</a:t>
            </a:r>
          </a:p>
        </p:txBody>
      </p:sp>
      <p:sp>
        <p:nvSpPr>
          <p:cNvPr id="13" name="Shape 43"/>
          <p:cNvSpPr>
            <a:spLocks noChangeArrowheads="1"/>
          </p:cNvSpPr>
          <p:nvPr/>
        </p:nvSpPr>
        <p:spPr bwMode="auto">
          <a:xfrm>
            <a:off x="647874" y="9541234"/>
            <a:ext cx="6463693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  <a:sym typeface="Helvetica Light"/>
              </a:defRPr>
            </a:lvl9pPr>
          </a:lstStyle>
          <a:p>
            <a:pPr defTabSz="825500"/>
            <a:r>
              <a:rPr lang="ru-RU" altLang="ru-RU" sz="3500" dirty="0" smtClean="0">
                <a:solidFill>
                  <a:srgbClr val="173381"/>
                </a:solidFill>
                <a:latin typeface="+mn-lt"/>
                <a:ea typeface="Verdana Bold"/>
                <a:cs typeface="Verdana Bold"/>
                <a:sym typeface="Verdana" pitchFamily="34" charset="0"/>
              </a:rPr>
              <a:t>ДИРЕКТОР ПО МАРКЕТИНГУ,</a:t>
            </a:r>
            <a:endParaRPr lang="ru-RU" altLang="ru-RU" sz="3500" dirty="0">
              <a:solidFill>
                <a:srgbClr val="173381"/>
              </a:solidFill>
              <a:latin typeface="+mn-lt"/>
              <a:ea typeface="Verdana Bold"/>
              <a:cs typeface="Verdana Bold"/>
              <a:sym typeface="Verdana" pitchFamily="34" charset="0"/>
            </a:endParaRPr>
          </a:p>
          <a:p>
            <a:pPr defTabSz="825500"/>
            <a:r>
              <a:rPr lang="ru-RU" altLang="ru-RU" sz="3500" dirty="0" smtClean="0">
                <a:solidFill>
                  <a:srgbClr val="173381"/>
                </a:solidFill>
                <a:latin typeface="+mn-lt"/>
                <a:ea typeface="Verdana Bold"/>
                <a:cs typeface="Verdana Bold"/>
                <a:sym typeface="Verdana" pitchFamily="34" charset="0"/>
              </a:rPr>
              <a:t>ЦЗИ ГК «КОНФИДЕНТ»</a:t>
            </a:r>
          </a:p>
        </p:txBody>
      </p:sp>
    </p:spTree>
    <p:extLst>
      <p:ext uri="{BB962C8B-B14F-4D97-AF65-F5344CB8AC3E}">
        <p14:creationId xmlns:p14="http://schemas.microsoft.com/office/powerpoint/2010/main" val="11759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40361" y="2592537"/>
            <a:ext cx="11737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</a:rPr>
              <a:t>Обязательные Требования ФСТЭК России: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2" y="2497703"/>
            <a:ext cx="6176912" cy="39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ФСТЭК России</a:t>
            </a:r>
            <a:endParaRPr lang="en-US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9653" y="3764979"/>
            <a:ext cx="1195332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4400" b="1" dirty="0"/>
              <a:t>Приказ ФСТЭК России от 11.02.2016 г. №17 «Об утверждении Требований о защите информации, не составляющей государственную тайну, содержащейся в государственных информационных системах» (в редакции Приказа ФСТЭК России от 15.02.2017 № 27</a:t>
            </a:r>
            <a:r>
              <a:rPr lang="ru-RU" sz="4400" b="1" dirty="0" smtClean="0"/>
              <a:t>).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44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4400" b="1" dirty="0" smtClean="0"/>
              <a:t>Методический </a:t>
            </a:r>
            <a:r>
              <a:rPr lang="ru-RU" sz="4400" b="1" dirty="0"/>
              <a:t>документ «Меры защиты информации в ГИС», утвержден ФСТЭК России 11 февраля 2014 г.</a:t>
            </a:r>
          </a:p>
        </p:txBody>
      </p:sp>
    </p:spTree>
    <p:extLst>
      <p:ext uri="{BB962C8B-B14F-4D97-AF65-F5344CB8AC3E}">
        <p14:creationId xmlns:p14="http://schemas.microsoft.com/office/powerpoint/2010/main" val="2242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12" tIns="86406" rIns="172812" bIns="864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defTabSz="1727699">
              <a:spcBef>
                <a:spcPts val="0"/>
              </a:spcBef>
            </a:pPr>
            <a:r>
              <a:rPr lang="ru-RU" sz="45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Сертифицированные СЗИ</a:t>
            </a:r>
            <a:endParaRPr lang="en-US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2331" y="2858344"/>
            <a:ext cx="121701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ru-RU" sz="4000" b="1" dirty="0"/>
              <a:t>СЗИ </a:t>
            </a:r>
            <a:r>
              <a:rPr lang="ru-RU" sz="4000" b="1" dirty="0" smtClean="0"/>
              <a:t>НСД </a:t>
            </a:r>
            <a:r>
              <a:rPr lang="ru-RU" sz="4000" dirty="0"/>
              <a:t>–</a:t>
            </a:r>
            <a:r>
              <a:rPr lang="ru-RU" sz="4000" b="1" dirty="0" smtClean="0"/>
              <a:t> </a:t>
            </a:r>
            <a:r>
              <a:rPr lang="ru-RU" sz="3600" dirty="0" smtClean="0"/>
              <a:t>средства </a:t>
            </a:r>
            <a:r>
              <a:rPr lang="ru-RU" sz="3600" dirty="0"/>
              <a:t>защиты информации от несанкционированного </a:t>
            </a:r>
            <a:r>
              <a:rPr lang="ru-RU" sz="3600" dirty="0" smtClean="0"/>
              <a:t>доступа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4000" b="1" dirty="0" smtClean="0"/>
              <a:t>САВЗ </a:t>
            </a:r>
            <a:r>
              <a:rPr lang="ru-RU" sz="4000" dirty="0"/>
              <a:t>–</a:t>
            </a:r>
            <a:r>
              <a:rPr lang="ru-RU" sz="4000" b="1" dirty="0" smtClean="0"/>
              <a:t> </a:t>
            </a:r>
            <a:r>
              <a:rPr lang="ru-RU" sz="3600" dirty="0" smtClean="0"/>
              <a:t>средства </a:t>
            </a:r>
            <a:r>
              <a:rPr lang="ru-RU" sz="3600" dirty="0"/>
              <a:t>антивирусной </a:t>
            </a:r>
            <a:r>
              <a:rPr lang="ru-RU" sz="3600" dirty="0" smtClean="0"/>
              <a:t>защиты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4000" b="1" dirty="0" smtClean="0"/>
              <a:t>СДЗ </a:t>
            </a:r>
            <a:r>
              <a:rPr lang="ru-RU" sz="4000" dirty="0"/>
              <a:t>–</a:t>
            </a:r>
            <a:r>
              <a:rPr lang="ru-RU" sz="4000" b="1" dirty="0" smtClean="0"/>
              <a:t> </a:t>
            </a:r>
            <a:r>
              <a:rPr lang="ru-RU" sz="3600" dirty="0" smtClean="0"/>
              <a:t>средства </a:t>
            </a:r>
            <a:r>
              <a:rPr lang="ru-RU" sz="3600" dirty="0"/>
              <a:t>доверенной </a:t>
            </a:r>
            <a:r>
              <a:rPr lang="ru-RU" sz="3600" dirty="0" smtClean="0"/>
              <a:t>загрузки</a:t>
            </a:r>
            <a:endParaRPr lang="ru-RU" sz="40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ru-RU" sz="4000" b="1" dirty="0" smtClean="0"/>
              <a:t>МЭ </a:t>
            </a:r>
            <a:r>
              <a:rPr lang="ru-RU" sz="4000" dirty="0"/>
              <a:t>–</a:t>
            </a:r>
            <a:r>
              <a:rPr lang="ru-RU" sz="4000" b="1" dirty="0" smtClean="0"/>
              <a:t> </a:t>
            </a:r>
            <a:r>
              <a:rPr lang="ru-RU" sz="3600" dirty="0" smtClean="0"/>
              <a:t>межсетевые экраны </a:t>
            </a:r>
            <a:endParaRPr lang="ru-RU" sz="40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ru-RU" sz="4000" b="1" dirty="0" smtClean="0"/>
              <a:t>СОВ</a:t>
            </a:r>
            <a:r>
              <a:rPr lang="ru-RU" sz="4000" dirty="0" smtClean="0"/>
              <a:t> </a:t>
            </a:r>
            <a:r>
              <a:rPr lang="ru-RU" sz="4000" dirty="0"/>
              <a:t>– </a:t>
            </a:r>
            <a:r>
              <a:rPr lang="ru-RU" sz="3600" dirty="0" smtClean="0"/>
              <a:t>системы </a:t>
            </a:r>
            <a:r>
              <a:rPr lang="ru-RU" sz="3600" dirty="0"/>
              <a:t>обнаружения и предотвращения </a:t>
            </a:r>
            <a:r>
              <a:rPr lang="ru-RU" sz="3600" dirty="0" smtClean="0"/>
              <a:t>вторжений</a:t>
            </a:r>
            <a:endParaRPr lang="ru-RU" sz="40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ru-RU" sz="4000" b="1" dirty="0" smtClean="0"/>
              <a:t>СКН</a:t>
            </a:r>
            <a:r>
              <a:rPr lang="ru-RU" sz="4000" dirty="0" smtClean="0"/>
              <a:t> </a:t>
            </a:r>
            <a:r>
              <a:rPr lang="ru-RU" sz="4000" dirty="0"/>
              <a:t>– </a:t>
            </a:r>
            <a:r>
              <a:rPr lang="ru-RU" sz="3600" dirty="0" smtClean="0"/>
              <a:t>средства </a:t>
            </a:r>
            <a:r>
              <a:rPr lang="ru-RU" sz="3600" dirty="0"/>
              <a:t>контроля съёмных машинных носителей </a:t>
            </a:r>
            <a:r>
              <a:rPr lang="ru-RU" sz="3600" dirty="0" smtClean="0"/>
              <a:t>информации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ru-RU" sz="3600" b="1" dirty="0" smtClean="0"/>
              <a:t>ОС</a:t>
            </a:r>
            <a:r>
              <a:rPr lang="ru-RU" sz="3600" dirty="0" smtClean="0"/>
              <a:t> – операционные системы</a:t>
            </a:r>
            <a:endParaRPr lang="ru-RU" sz="40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10548876" y="3135450"/>
            <a:ext cx="577045" cy="12026118"/>
          </a:xfrm>
          <a:prstGeom prst="leftBrace">
            <a:avLst>
              <a:gd name="adj1" fmla="val 7909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54896" y="9505305"/>
            <a:ext cx="12565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СЗИ, </a:t>
            </a:r>
            <a:r>
              <a:rPr lang="ru-RU" sz="4800" b="1" dirty="0">
                <a:solidFill>
                  <a:srgbClr val="C00000"/>
                </a:solidFill>
              </a:rPr>
              <a:t>сертифицированные на соответствие обязательным требованиям по безопасности информации, установленным ФСТЭК России</a:t>
            </a:r>
          </a:p>
        </p:txBody>
      </p:sp>
      <p:pic>
        <p:nvPicPr>
          <p:cNvPr id="11" name="Picture 4" descr="C:\Users\pogryul\Desktop\Корпоративный стиль\03.12.2012\fst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2" y="2497703"/>
            <a:ext cx="6176912" cy="39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 стрелкой 113"/>
          <p:cNvCxnSpPr/>
          <p:nvPr/>
        </p:nvCxnSpPr>
        <p:spPr>
          <a:xfrm>
            <a:off x="744066" y="10447351"/>
            <a:ext cx="15745567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5" name="Прямоугольник 114"/>
          <p:cNvSpPr/>
          <p:nvPr/>
        </p:nvSpPr>
        <p:spPr>
          <a:xfrm>
            <a:off x="16239213" y="10447358"/>
            <a:ext cx="610466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en-US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538284" y="7829916"/>
            <a:ext cx="1640023" cy="1292574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chemeClr val="accent6"/>
                </a:solidFill>
                <a:latin typeface="Calibri"/>
              </a:rPr>
              <a:t>СОВ</a:t>
            </a:r>
          </a:p>
          <a:p>
            <a:pPr algn="ctr" defTabSz="1726180"/>
            <a:r>
              <a:rPr lang="ru-RU" sz="2500" dirty="0">
                <a:solidFill>
                  <a:schemeClr val="accent6"/>
                </a:solidFill>
                <a:latin typeface="Calibri"/>
              </a:rPr>
              <a:t>15.03.2012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2885344" y="10214628"/>
            <a:ext cx="465456" cy="465454"/>
          </a:xfrm>
          <a:prstGeom prst="ellipse">
            <a:avLst/>
          </a:prstGeom>
          <a:solidFill>
            <a:srgbClr val="CC0066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8963457" y="10191180"/>
            <a:ext cx="465456" cy="46545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215638" y="10214628"/>
            <a:ext cx="465456" cy="465454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3823658" y="10191180"/>
            <a:ext cx="465456" cy="465454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524593" y="5749108"/>
            <a:ext cx="1665957" cy="12847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chemeClr val="accent5"/>
                </a:solidFill>
                <a:latin typeface="Calibri"/>
              </a:rPr>
              <a:t>САВЗ</a:t>
            </a:r>
          </a:p>
          <a:p>
            <a:pPr algn="ctr" defTabSz="1726180"/>
            <a:r>
              <a:rPr lang="ru-RU" sz="2500" dirty="0">
                <a:solidFill>
                  <a:schemeClr val="accent5"/>
                </a:solidFill>
                <a:latin typeface="Calibri"/>
              </a:rPr>
              <a:t>01.08.2012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4932368" y="7082049"/>
            <a:ext cx="1640023" cy="1292574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chemeClr val="accent4"/>
                </a:solidFill>
                <a:latin typeface="Calibri"/>
              </a:rPr>
              <a:t>СДЗ</a:t>
            </a:r>
          </a:p>
          <a:p>
            <a:pPr algn="ctr" defTabSz="1726180"/>
            <a:r>
              <a:rPr lang="ru-RU" sz="2500" dirty="0">
                <a:solidFill>
                  <a:schemeClr val="accent4"/>
                </a:solidFill>
                <a:latin typeface="Calibri"/>
              </a:rPr>
              <a:t>01.01.2014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6535330" y="4742563"/>
            <a:ext cx="1640023" cy="1292574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СКН</a:t>
            </a:r>
          </a:p>
          <a:p>
            <a:pPr algn="ctr" defTabSz="1726180"/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01.12.2014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872057" y="5694772"/>
            <a:ext cx="1640023" cy="1292574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rgbClr val="CC0066"/>
                </a:solidFill>
                <a:latin typeface="Calibri"/>
              </a:rPr>
              <a:t>МЭ</a:t>
            </a:r>
          </a:p>
          <a:p>
            <a:pPr algn="ctr" defTabSz="1726180"/>
            <a:r>
              <a:rPr lang="ru-RU" sz="2500" dirty="0">
                <a:solidFill>
                  <a:srgbClr val="CC0066"/>
                </a:solidFill>
                <a:latin typeface="Calibri"/>
              </a:rPr>
              <a:t>01.12.2016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4296925" y="10214623"/>
            <a:ext cx="465456" cy="465454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430178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>
                <a:solidFill>
                  <a:prstClr val="black"/>
                </a:solidFill>
                <a:latin typeface="Calibri"/>
              </a:rPr>
              <a:t>2012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5411270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392361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>
                <a:solidFill>
                  <a:prstClr val="black"/>
                </a:solidFill>
                <a:latin typeface="Calibri"/>
              </a:rPr>
              <a:t>2014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9373451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>
                <a:solidFill>
                  <a:prstClr val="black"/>
                </a:solidFill>
                <a:latin typeface="Calibri"/>
              </a:rPr>
              <a:t>2015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1354542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>
                <a:solidFill>
                  <a:prstClr val="black"/>
                </a:solidFill>
                <a:latin typeface="Calibri"/>
              </a:rPr>
              <a:t>2016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056386" y="3468414"/>
            <a:ext cx="9580786" cy="6955493"/>
            <a:chOff x="4056386" y="3468414"/>
            <a:chExt cx="9580786" cy="6955493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4056386" y="8819176"/>
              <a:ext cx="3391979" cy="1604731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7448365" y="7093120"/>
              <a:ext cx="1926438" cy="1710054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9392329" y="4997990"/>
              <a:ext cx="1953172" cy="2081928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11360585" y="3944148"/>
              <a:ext cx="1269014" cy="1039576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2638849" y="3468414"/>
              <a:ext cx="998323" cy="475397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" name="Группа 1"/>
          <p:cNvGrpSpPr/>
          <p:nvPr/>
        </p:nvGrpSpPr>
        <p:grpSpPr>
          <a:xfrm>
            <a:off x="4569524" y="2506717"/>
            <a:ext cx="9083414" cy="7940638"/>
            <a:chOff x="4569524" y="2506717"/>
            <a:chExt cx="9083414" cy="7940638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4569524" y="8406495"/>
              <a:ext cx="2878841" cy="204086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V="1">
              <a:off x="7468068" y="6277596"/>
              <a:ext cx="1960844" cy="212890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V="1">
              <a:off x="9432288" y="5445472"/>
              <a:ext cx="1728698" cy="832125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V="1">
              <a:off x="11160986" y="4463937"/>
              <a:ext cx="1468614" cy="97160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2640212" y="2506717"/>
              <a:ext cx="1012726" cy="1957221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48" name="Прямая соединительная линия 147"/>
          <p:cNvCxnSpPr/>
          <p:nvPr/>
        </p:nvCxnSpPr>
        <p:spPr>
          <a:xfrm flipV="1">
            <a:off x="1212107" y="3124014"/>
            <a:ext cx="0" cy="7853016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9" name="Прямоугольник 148"/>
          <p:cNvSpPr/>
          <p:nvPr/>
        </p:nvSpPr>
        <p:spPr>
          <a:xfrm>
            <a:off x="558236" y="9079137"/>
            <a:ext cx="570670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558236" y="8256944"/>
            <a:ext cx="570670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58236" y="7434753"/>
            <a:ext cx="570670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58236" y="6612564"/>
            <a:ext cx="570670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76030" y="5790373"/>
            <a:ext cx="852869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76030" y="4968184"/>
            <a:ext cx="852869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76030" y="4145993"/>
            <a:ext cx="852869" cy="697561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80"/>
            <a:r>
              <a:rPr lang="ru-RU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  <a:endParaRPr lang="ru-RU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6" name="Выноска 2 (без границы) 155"/>
          <p:cNvSpPr/>
          <p:nvPr/>
        </p:nvSpPr>
        <p:spPr>
          <a:xfrm flipH="1">
            <a:off x="913922" y="8938111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265587"/>
              <a:gd name="adj6" fmla="val -79266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7" name="Выноска 2 (без границы) 156"/>
          <p:cNvSpPr/>
          <p:nvPr/>
        </p:nvSpPr>
        <p:spPr>
          <a:xfrm flipH="1">
            <a:off x="1874014" y="6860046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715850"/>
              <a:gd name="adj6" fmla="val -51742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8" name="Выноска 2 (без границы) 157"/>
          <p:cNvSpPr/>
          <p:nvPr/>
        </p:nvSpPr>
        <p:spPr>
          <a:xfrm flipH="1">
            <a:off x="4296926" y="8194702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433281"/>
              <a:gd name="adj6" fmla="val -7987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9" name="Выноска 2 (без границы) 158"/>
          <p:cNvSpPr/>
          <p:nvPr/>
        </p:nvSpPr>
        <p:spPr>
          <a:xfrm flipH="1">
            <a:off x="5833908" y="5849954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913027"/>
              <a:gd name="adj6" fmla="val -9103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0" name="Выноска 2 (без границы) 159"/>
          <p:cNvSpPr/>
          <p:nvPr/>
        </p:nvSpPr>
        <p:spPr>
          <a:xfrm>
            <a:off x="14459073" y="6817448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733713"/>
              <a:gd name="adj6" fmla="val -7503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14363792" y="10201581"/>
            <a:ext cx="465456" cy="465454"/>
          </a:xfrm>
          <a:prstGeom prst="ellipse">
            <a:avLst/>
          </a:prstGeom>
          <a:solidFill>
            <a:srgbClr val="CC3300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80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5085745" y="7816867"/>
            <a:ext cx="1640023" cy="1292574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80"/>
            <a:r>
              <a:rPr lang="ru-RU" sz="5300" b="1" dirty="0">
                <a:solidFill>
                  <a:srgbClr val="CC3300"/>
                </a:solidFill>
                <a:latin typeface="Calibri"/>
              </a:rPr>
              <a:t>ОС</a:t>
            </a:r>
          </a:p>
          <a:p>
            <a:pPr algn="ctr" defTabSz="1726180"/>
            <a:r>
              <a:rPr lang="ru-RU" sz="2500" dirty="0">
                <a:solidFill>
                  <a:srgbClr val="CC3300"/>
                </a:solidFill>
                <a:latin typeface="Calibri"/>
              </a:rPr>
              <a:t>01.06.2017</a:t>
            </a:r>
          </a:p>
        </p:txBody>
      </p:sp>
      <p:sp>
        <p:nvSpPr>
          <p:cNvPr id="163" name="Выноска 2 (без границы) 162"/>
          <p:cNvSpPr/>
          <p:nvPr/>
        </p:nvSpPr>
        <p:spPr>
          <a:xfrm>
            <a:off x="15592781" y="8925056"/>
            <a:ext cx="1746260" cy="466148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171752"/>
              <a:gd name="adj6" fmla="val -40322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6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3350800" y="10834048"/>
            <a:ext cx="1982443" cy="61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80"/>
            <a:r>
              <a:rPr lang="ru-RU" dirty="0" smtClean="0">
                <a:solidFill>
                  <a:prstClr val="black"/>
                </a:solidFill>
                <a:latin typeface="Calibri"/>
              </a:rPr>
              <a:t>2017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сертифицированных СЗИ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3233250" y="8198069"/>
            <a:ext cx="1475978" cy="2041079"/>
          </a:xfrm>
          <a:prstGeom prst="line">
            <a:avLst/>
          </a:prstGeom>
          <a:noFill/>
          <a:ln w="127000" cap="rnd">
            <a:solidFill>
              <a:srgbClr val="CC006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Группа 3"/>
          <p:cNvGrpSpPr/>
          <p:nvPr/>
        </p:nvGrpSpPr>
        <p:grpSpPr>
          <a:xfrm>
            <a:off x="7468068" y="7488621"/>
            <a:ext cx="7335753" cy="2958736"/>
            <a:chOff x="7468068" y="7488621"/>
            <a:chExt cx="7335753" cy="2958736"/>
          </a:xfrm>
        </p:grpSpPr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7468068" y="9974732"/>
              <a:ext cx="1728116" cy="47262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9196184" y="9621543"/>
              <a:ext cx="2048808" cy="37630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11244992" y="9412014"/>
              <a:ext cx="1304360" cy="209529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2565117" y="7488621"/>
              <a:ext cx="2238704" cy="192339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Группа 4"/>
          <p:cNvGrpSpPr/>
          <p:nvPr/>
        </p:nvGrpSpPr>
        <p:grpSpPr>
          <a:xfrm>
            <a:off x="9233690" y="9002110"/>
            <a:ext cx="5428241" cy="1421798"/>
            <a:chOff x="9233690" y="9002110"/>
            <a:chExt cx="5428241" cy="1421798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9233690" y="9997847"/>
              <a:ext cx="2111811" cy="426061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11355893" y="9486900"/>
              <a:ext cx="1159957" cy="510950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12549352" y="9002110"/>
              <a:ext cx="2112579" cy="488731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9" name="Прямая соединительная линия 58"/>
          <p:cNvCxnSpPr/>
          <p:nvPr/>
        </p:nvCxnSpPr>
        <p:spPr>
          <a:xfrm flipV="1">
            <a:off x="14667722" y="9797143"/>
            <a:ext cx="242596" cy="442006"/>
          </a:xfrm>
          <a:prstGeom prst="line">
            <a:avLst/>
          </a:prstGeom>
          <a:noFill/>
          <a:ln w="127000" cap="rnd">
            <a:solidFill>
              <a:srgbClr val="CC33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719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Соблюдение требований операторами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021" y="10988676"/>
            <a:ext cx="13090360" cy="96490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* Статистика по результатам анализа специалистами ЦЗИ ГК «Конфидент»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требований к конкурсной документации (портал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891507"/>
            <a:ext cx="17281525" cy="866987"/>
          </a:xfrm>
          <a:prstGeom prst="rect">
            <a:avLst/>
          </a:prstGeom>
        </p:spPr>
        <p:txBody>
          <a:bodyPr wrap="square" lIns="172803" tIns="86401" rIns="172803" bIns="86401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неточности в конкурсной документации 2016*</a:t>
            </a:r>
            <a:endParaRPr lang="ru-RU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63" y="3013890"/>
            <a:ext cx="12919595" cy="764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31943" y="2664545"/>
            <a:ext cx="3633521" cy="3633521"/>
            <a:chOff x="1031943" y="2664545"/>
            <a:chExt cx="3633521" cy="3633521"/>
          </a:xfrm>
        </p:grpSpPr>
        <p:sp>
          <p:nvSpPr>
            <p:cNvPr id="11" name="Овал 10"/>
            <p:cNvSpPr/>
            <p:nvPr/>
          </p:nvSpPr>
          <p:spPr bwMode="auto">
            <a:xfrm>
              <a:off x="1031943" y="2664545"/>
              <a:ext cx="3633521" cy="3633521"/>
            </a:xfrm>
            <a:prstGeom prst="ellipse">
              <a:avLst/>
            </a:prstGeom>
            <a:gradFill flip="none" rotWithShape="1">
              <a:gsLst>
                <a:gs pos="0">
                  <a:srgbClr val="006699">
                    <a:shade val="30000"/>
                    <a:satMod val="115000"/>
                  </a:srgbClr>
                </a:gs>
                <a:gs pos="50000">
                  <a:srgbClr val="006699">
                    <a:shade val="67500"/>
                    <a:satMod val="115000"/>
                  </a:srgbClr>
                </a:gs>
                <a:gs pos="100000">
                  <a:srgbClr val="0066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651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>
              <a:outerShdw blurRad="279400" sx="107000" sy="107000" algn="ctr" rotWithShape="0">
                <a:prstClr val="black">
                  <a:alpha val="73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89093" y="3372183"/>
              <a:ext cx="3487711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pc="-1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Microsoft Sans Serif" pitchFamily="34" charset="0"/>
                </a:rPr>
                <a:t>Запрет на допуск</a:t>
              </a:r>
              <a:br>
                <a:rPr lang="ru-RU" spc="-1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Microsoft Sans Serif" pitchFamily="34" charset="0"/>
                </a:rPr>
              </a:br>
              <a:r>
                <a:rPr lang="ru-RU" spc="-1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Microsoft Sans Serif" pitchFamily="34" charset="0"/>
                </a:rPr>
                <a:t>импортного программного обеспечения</a:t>
              </a:r>
              <a:endParaRPr lang="ru-RU" spc="-1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7129041"/>
            <a:ext cx="17281525" cy="4176464"/>
            <a:chOff x="0" y="7129041"/>
            <a:chExt cx="17281525" cy="417646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7129041"/>
              <a:ext cx="1728152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Постановление Правительства </a:t>
              </a:r>
              <a:r>
                <a:rPr lang="ru-RU" b="1" dirty="0" smtClean="0"/>
                <a:t>РФ от </a:t>
              </a:r>
              <a:r>
                <a:rPr lang="ru-RU" b="1" dirty="0"/>
                <a:t>16 ноября 2015 г. № </a:t>
              </a:r>
              <a:r>
                <a:rPr lang="ru-RU" b="1" dirty="0" smtClean="0"/>
                <a:t>1236</a:t>
              </a:r>
              <a:br>
                <a:rPr lang="ru-RU" b="1" dirty="0" smtClean="0"/>
              </a:br>
              <a:r>
                <a:rPr lang="ru-RU" dirty="0" smtClean="0"/>
                <a:t>«Об </a:t>
              </a:r>
              <a:r>
                <a:rPr lang="ru-RU" dirty="0"/>
                <a:t>установлении запрета на допуск программного </a:t>
              </a:r>
              <a:r>
                <a:rPr lang="ru-RU" dirty="0" smtClean="0"/>
                <a:t>обеспечения,</a:t>
              </a:r>
            </a:p>
            <a:p>
              <a:pPr algn="ctr"/>
              <a:r>
                <a:rPr lang="ru-RU" dirty="0" smtClean="0"/>
                <a:t>происходящего </a:t>
              </a:r>
              <a:r>
                <a:rPr lang="ru-RU" dirty="0"/>
                <a:t>из иностранных государств</a:t>
              </a:r>
              <a:r>
                <a:rPr lang="ru-RU" dirty="0" smtClean="0"/>
                <a:t>...»</a:t>
              </a:r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390071" y="9735845"/>
              <a:ext cx="1401944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dirty="0"/>
                <a:t>В Реестре российских программ для ЭВМ и БД содержится </a:t>
              </a:r>
              <a:r>
                <a:rPr lang="ru-RU" sz="4800" dirty="0" smtClean="0"/>
                <a:t>почти </a:t>
              </a:r>
              <a:r>
                <a:rPr lang="ru-RU" sz="4800" dirty="0" smtClean="0"/>
                <a:t>4000 </a:t>
              </a:r>
              <a:r>
                <a:rPr lang="ru-RU" sz="4800" dirty="0"/>
                <a:t>записей.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07976" y="9217273"/>
              <a:ext cx="164613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57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dallaslock.ru/upload/medialibrary/news/Grafik_for_news.jpg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428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710696" y="2664545"/>
            <a:ext cx="3633521" cy="3633521"/>
          </a:xfrm>
          <a:prstGeom prst="ellipse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165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279400" sx="107000" sy="107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3600" y="3124463"/>
            <a:ext cx="34877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Подавляющее количество ПО из Реестра работает под управлением </a:t>
            </a:r>
            <a:endParaRPr lang="en-US" spc="-100" dirty="0" smtClean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ОС </a:t>
            </a:r>
            <a:r>
              <a:rPr lang="en-US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Windows</a:t>
            </a:r>
            <a:endParaRPr lang="ru-RU" spc="-100" dirty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31943" y="2664545"/>
            <a:ext cx="3633521" cy="3633521"/>
          </a:xfrm>
          <a:prstGeom prst="ellipse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13500000" scaled="1"/>
            <a:tileRect/>
          </a:gradFill>
          <a:ln w="165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279400" sx="107000" sy="107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093" y="3372183"/>
            <a:ext cx="348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Запрет на допуск</a:t>
            </a:r>
            <a:b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</a:br>
            <a:r>
              <a:rPr lang="ru-RU" spc="-100" dirty="0" smtClean="0">
                <a:solidFill>
                  <a:schemeClr val="bg1"/>
                </a:solidFill>
                <a:latin typeface="Arial Narrow" panose="020B0606020202030204" pitchFamily="34" charset="0"/>
                <a:cs typeface="Microsoft Sans Serif" pitchFamily="34" charset="0"/>
              </a:rPr>
              <a:t>импортного программного обеспечения</a:t>
            </a:r>
            <a:endParaRPr lang="ru-RU" spc="-100" dirty="0">
              <a:solidFill>
                <a:schemeClr val="bg1"/>
              </a:solidFill>
              <a:latin typeface="Arial Narrow" panose="020B0606020202030204" pitchFamily="34" charset="0"/>
              <a:cs typeface="Microsoft Sans Serif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4732572" y="3867185"/>
            <a:ext cx="1905045" cy="1238394"/>
          </a:xfrm>
          <a:prstGeom prst="rightArrow">
            <a:avLst>
              <a:gd name="adj1" fmla="val 50000"/>
              <a:gd name="adj2" fmla="val 31309"/>
            </a:avLst>
          </a:prstGeom>
          <a:gradFill flip="none" rotWithShape="1">
            <a:gsLst>
              <a:gs pos="0">
                <a:schemeClr val="tx1">
                  <a:lumMod val="78000"/>
                  <a:lumOff val="22000"/>
                </a:schemeClr>
              </a:gs>
              <a:gs pos="50000">
                <a:schemeClr val="bg1">
                  <a:lumMod val="39000"/>
                </a:schemeClr>
              </a:gs>
              <a:gs pos="100000">
                <a:schemeClr val="bg1">
                  <a:lumMod val="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2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777113"/>
            <a:ext cx="172815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Условия для функционирования отечественного ПО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976" y="9501237"/>
            <a:ext cx="16461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Подавляющее большинство программ в инфраструктуре </a:t>
            </a:r>
            <a:r>
              <a:rPr lang="ru-RU" sz="4800" dirty="0" smtClean="0"/>
              <a:t>заказчиков, в том числе из Реестра российских программ для ЭВМ и БД, </a:t>
            </a:r>
            <a:r>
              <a:rPr lang="ru-RU" sz="4800" dirty="0"/>
              <a:t>работает под управлением ОС </a:t>
            </a:r>
            <a:r>
              <a:rPr lang="en-US" sz="4800" dirty="0"/>
              <a:t>Windows</a:t>
            </a:r>
            <a:r>
              <a:rPr lang="ru-RU" sz="4800" dirty="0"/>
              <a:t>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7976" y="9217273"/>
            <a:ext cx="16461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0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33829</TotalTime>
  <Words>1000</Words>
  <Application>Microsoft Office PowerPoint</Application>
  <PresentationFormat>Произвольный</PresentationFormat>
  <Paragraphs>237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В. Погребняк</dc:creator>
  <cp:lastModifiedBy>Овчинников Сергей Владимирович</cp:lastModifiedBy>
  <cp:revision>918</cp:revision>
  <cp:lastPrinted>2017-04-05T10:35:44Z</cp:lastPrinted>
  <dcterms:created xsi:type="dcterms:W3CDTF">2013-04-12T08:01:42Z</dcterms:created>
  <dcterms:modified xsi:type="dcterms:W3CDTF">2017-09-26T07:48:53Z</dcterms:modified>
</cp:coreProperties>
</file>