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653" r:id="rId2"/>
    <p:sldMasterId id="2147483722" r:id="rId3"/>
    <p:sldMasterId id="2147483743" r:id="rId4"/>
    <p:sldMasterId id="2147483764" r:id="rId5"/>
    <p:sldMasterId id="2147483771" r:id="rId6"/>
  </p:sldMasterIdLst>
  <p:notesMasterIdLst>
    <p:notesMasterId r:id="rId27"/>
  </p:notesMasterIdLst>
  <p:handoutMasterIdLst>
    <p:handoutMasterId r:id="rId28"/>
  </p:handoutMasterIdLst>
  <p:sldIdLst>
    <p:sldId id="258" r:id="rId7"/>
    <p:sldId id="283" r:id="rId8"/>
    <p:sldId id="284" r:id="rId9"/>
    <p:sldId id="260" r:id="rId10"/>
    <p:sldId id="285" r:id="rId11"/>
    <p:sldId id="261" r:id="rId12"/>
    <p:sldId id="266" r:id="rId13"/>
    <p:sldId id="320" r:id="rId14"/>
    <p:sldId id="287" r:id="rId15"/>
    <p:sldId id="321" r:id="rId16"/>
    <p:sldId id="322" r:id="rId17"/>
    <p:sldId id="292" r:id="rId18"/>
    <p:sldId id="293" r:id="rId19"/>
    <p:sldId id="323" r:id="rId20"/>
    <p:sldId id="304" r:id="rId21"/>
    <p:sldId id="305" r:id="rId22"/>
    <p:sldId id="306" r:id="rId23"/>
    <p:sldId id="309" r:id="rId24"/>
    <p:sldId id="316" r:id="rId25"/>
    <p:sldId id="274" r:id="rId26"/>
  </p:sldIdLst>
  <p:sldSz cx="9144000" cy="5143500" type="screen16x9"/>
  <p:notesSz cx="6858000" cy="9144000"/>
  <p:embeddedFontLst>
    <p:embeddedFont>
      <p:font typeface="Basis Grotesque Pro" panose="020B0604020202020204" charset="0"/>
      <p:regular r:id="rId29"/>
      <p:bold r:id="rId30"/>
    </p:embeddedFont>
    <p:embeddedFont>
      <p:font typeface="Segoe UI" panose="020B0502040204020203" pitchFamily="34" charset="0"/>
      <p:regular r:id="rId31"/>
      <p:bold r:id="rId32"/>
      <p:italic r:id="rId33"/>
      <p:boldItalic r:id="rId34"/>
    </p:embeddedFont>
    <p:embeddedFont>
      <p:font typeface="Rostelecom Basis Medium" panose="020B0603030604040103" pitchFamily="3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Basis Grotesque Pro Medium" panose="020B0604020202020204" charset="0"/>
      <p:regular r:id="rId40"/>
    </p:embeddedFont>
    <p:embeddedFont>
      <p:font typeface="Rostelecom Basis" panose="020B0503030604040103" pitchFamily="34" charset="0"/>
      <p:regular r:id="rId41"/>
      <p:bold r:id="rId42"/>
    </p:embeddedFont>
  </p:embeddedFontLst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8572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17145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25717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34290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42862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51435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60007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68580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ловина Александра Геннадьевна" initials="ГАГ" lastIdx="2" clrIdx="0">
    <p:extLst>
      <p:ext uri="{19B8F6BF-5375-455C-9EA6-DF929625EA0E}">
        <p15:presenceInfo xmlns:p15="http://schemas.microsoft.com/office/powerpoint/2012/main" userId="S-1-5-21-3821387734-2438922033-2968728695-55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218"/>
    <a:srgbClr val="70747E"/>
    <a:srgbClr val="275392"/>
    <a:srgbClr val="001C45"/>
    <a:srgbClr val="F2F2F2"/>
    <a:srgbClr val="273A64"/>
    <a:srgbClr val="404653"/>
    <a:srgbClr val="D33706"/>
    <a:srgbClr val="E3E8EC"/>
    <a:srgbClr val="444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619" autoAdjust="0"/>
  </p:normalViewPr>
  <p:slideViewPr>
    <p:cSldViewPr snapToGrid="0" snapToObjects="1">
      <p:cViewPr varScale="1">
        <p:scale>
          <a:sx n="83" d="100"/>
          <a:sy n="83" d="100"/>
        </p:scale>
        <p:origin x="716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278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b="0" dirty="0"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0BEBE-4480-C44C-9C62-388EF42AD068}" type="datetimeFigureOut">
              <a:rPr lang="en-US" b="0" smtClean="0">
                <a:latin typeface="Arial Regular" charset="0"/>
                <a:ea typeface="Arial Regular" charset="0"/>
                <a:cs typeface="Arial Regular" charset="0"/>
              </a:rPr>
              <a:t>9/6/2019</a:t>
            </a:fld>
            <a:endParaRPr lang="en-US" b="0" dirty="0"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b="0" dirty="0"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624BE-4E4F-A141-A6D4-0106257B5BE2}" type="slidenum">
              <a:rPr lang="en-US" b="0" smtClean="0">
                <a:latin typeface="Arial Regular" charset="0"/>
                <a:ea typeface="Arial Regular" charset="0"/>
                <a:cs typeface="Arial Regular" charset="0"/>
              </a:rPr>
              <a:t>‹#›</a:t>
            </a:fld>
            <a:endParaRPr lang="en-US" b="0" dirty="0"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24427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33539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defTabSz="171450" latinLnBrk="0">
      <a:lnSpc>
        <a:spcPct val="117999"/>
      </a:lnSpc>
      <a:defRPr sz="825" b="0" i="0">
        <a:latin typeface="Arial Regular" charset="0"/>
        <a:ea typeface="Arial Regular" charset="0"/>
        <a:cs typeface="Arial Regular" charset="0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31F2718-EA45-4CA0-86B7-3E1310DD076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277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586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98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89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 Символ «Ростелеком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C3B0135-AD67-44A2-B456-0DEAAF6528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922" y="1780408"/>
            <a:ext cx="954156" cy="158268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1">
            <a:extLst>
              <a:ext uri="{FF2B5EF4-FFF2-40B4-BE49-F238E27FC236}">
                <a16:creationId xmlns="" xmlns:a16="http://schemas.microsoft.com/office/drawing/2014/main" id="{01D8B5CF-86D3-4C23-9345-61601C7EE5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5C69920-6C8C-45FB-A5D0-7EDAEC4CF25A}"/>
              </a:ext>
            </a:extLst>
          </p:cNvPr>
          <p:cNvSpPr/>
          <p:nvPr userDrawn="1"/>
        </p:nvSpPr>
        <p:spPr>
          <a:xfrm>
            <a:off x="0" y="-260"/>
            <a:ext cx="6369607" cy="51446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275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Заголовок 17">
            <a:extLst>
              <a:ext uri="{FF2B5EF4-FFF2-40B4-BE49-F238E27FC236}">
                <a16:creationId xmlns="" xmlns:a16="http://schemas.microsoft.com/office/drawing/2014/main" id="{8102BAB2-1FB9-2C4D-A635-4EEE12DE7B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="" xmlns:a16="http://schemas.microsoft.com/office/drawing/2014/main" id="{242073B4-36FF-CD48-9214-15F5406033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246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21">
            <a:extLst>
              <a:ext uri="{FF2B5EF4-FFF2-40B4-BE49-F238E27FC236}">
                <a16:creationId xmlns="" xmlns:a16="http://schemas.microsoft.com/office/drawing/2014/main" id="{2BE47A98-BD81-42FD-9699-18B6F8F74C0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14" name="Прямоугольник 6">
            <a:extLst>
              <a:ext uri="{FF2B5EF4-FFF2-40B4-BE49-F238E27FC236}">
                <a16:creationId xmlns="" xmlns:a16="http://schemas.microsoft.com/office/drawing/2014/main" id="{18BB4E71-69F8-46EE-A45E-22EBDD5B058B}"/>
              </a:ext>
            </a:extLst>
          </p:cNvPr>
          <p:cNvSpPr/>
          <p:nvPr userDrawn="1"/>
        </p:nvSpPr>
        <p:spPr>
          <a:xfrm>
            <a:off x="0" y="-260"/>
            <a:ext cx="6369607" cy="51446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273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Заголовок 17">
            <a:extLst>
              <a:ext uri="{FF2B5EF4-FFF2-40B4-BE49-F238E27FC236}">
                <a16:creationId xmlns="" xmlns:a16="http://schemas.microsoft.com/office/drawing/2014/main" id="{CEC4D5E2-FF2B-BC42-9715-CED34D05A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="" xmlns:a16="http://schemas.microsoft.com/office/drawing/2014/main" id="{85F0E834-2542-DC4A-9103-756397EDB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201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21">
            <a:extLst>
              <a:ext uri="{FF2B5EF4-FFF2-40B4-BE49-F238E27FC236}">
                <a16:creationId xmlns="" xmlns:a16="http://schemas.microsoft.com/office/drawing/2014/main" id="{2BE47A98-BD81-42FD-9699-18B6F8F74C0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14" name="Прямоугольник 6">
            <a:extLst>
              <a:ext uri="{FF2B5EF4-FFF2-40B4-BE49-F238E27FC236}">
                <a16:creationId xmlns="" xmlns:a16="http://schemas.microsoft.com/office/drawing/2014/main" id="{18BB4E71-69F8-46EE-A45E-22EBDD5B058B}"/>
              </a:ext>
            </a:extLst>
          </p:cNvPr>
          <p:cNvSpPr/>
          <p:nvPr userDrawn="1"/>
        </p:nvSpPr>
        <p:spPr>
          <a:xfrm>
            <a:off x="0" y="-260"/>
            <a:ext cx="6369607" cy="51446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FF8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="" xmlns:a16="http://schemas.microsoft.com/office/drawing/2014/main" id="{85F0E834-2542-DC4A-9103-756397EDB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  <p:sp>
        <p:nvSpPr>
          <p:cNvPr id="8" name="Заголовок 17">
            <a:extLst>
              <a:ext uri="{FF2B5EF4-FFF2-40B4-BE49-F238E27FC236}">
                <a16:creationId xmlns="" xmlns:a16="http://schemas.microsoft.com/office/drawing/2014/main" id="{CEC4D5E2-FF2B-BC42-9715-CED34D05A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8343888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3">
    <p:bg>
      <p:bgPr>
        <a:solidFill>
          <a:srgbClr val="77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7">
            <a:extLst>
              <a:ext uri="{FF2B5EF4-FFF2-40B4-BE49-F238E27FC236}">
                <a16:creationId xmlns="" xmlns:a16="http://schemas.microsoft.com/office/drawing/2014/main" id="{5DF24D8D-5C2A-42A5-9F06-F7DE93ECD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84732EA3-7D9A-4AED-B22E-01D8EC899C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190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4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="" xmlns:a16="http://schemas.microsoft.com/office/drawing/2014/main" id="{CA8B788E-4662-C149-9FD0-5D07E6A00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F1785AB-A91E-9240-890A-FC4A26A5C5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089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5">
    <p:bg>
      <p:bgPr>
        <a:solidFill>
          <a:srgbClr val="65B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="" xmlns:a16="http://schemas.microsoft.com/office/drawing/2014/main" id="{E816F5B0-71FA-E24F-97F8-2B47D06EB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A03C414D-C187-554B-AE68-DD2AA74398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678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6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="" xmlns:a16="http://schemas.microsoft.com/office/drawing/2014/main" id="{A34BDD16-C644-6C4A-968E-7ADE210F40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571FBC7B-C5E5-614C-B9A1-1E8E8E7C20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820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7">
    <p:bg>
      <p:bgPr>
        <a:solidFill>
          <a:srgbClr val="273A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="" xmlns:a16="http://schemas.microsoft.com/office/drawing/2014/main" id="{CC95E4AA-A3F7-FE41-B1B9-7490A9555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8FD0DFEE-5D13-674E-908E-717F77648E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706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8">
    <p:bg>
      <p:bgPr>
        <a:solidFill>
          <a:srgbClr val="FF82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="" xmlns:a16="http://schemas.microsoft.com/office/drawing/2014/main" id="{CC95E4AA-A3F7-FE41-B1B9-7490A9555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8FD0DFEE-5D13-674E-908E-717F77648E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122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t="6217" r="351" b="174"/>
          <a:stretch/>
        </p:blipFill>
        <p:spPr>
          <a:xfrm>
            <a:off x="-19050" y="-19050"/>
            <a:ext cx="9191626" cy="5162550"/>
          </a:xfrm>
          <a:prstGeom prst="rect">
            <a:avLst/>
          </a:prstGeom>
        </p:spPr>
      </p:pic>
      <p:sp>
        <p:nvSpPr>
          <p:cNvPr id="6" name="Заголовок 17">
            <a:extLst>
              <a:ext uri="{FF2B5EF4-FFF2-40B4-BE49-F238E27FC236}">
                <a16:creationId xmlns="" xmlns:a16="http://schemas.microsoft.com/office/drawing/2014/main" id="{2F1F454A-7F19-7347-B0CC-E09197AE40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8600FF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10" name="Текст 13">
            <a:extLst>
              <a:ext uri="{FF2B5EF4-FFF2-40B4-BE49-F238E27FC236}">
                <a16:creationId xmlns="" xmlns:a16="http://schemas.microsoft.com/office/drawing/2014/main" id="{66049484-BFDD-A842-A9B2-44DEF3D050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04942"/>
            <a:ext cx="1702841" cy="338554"/>
          </a:xfrm>
          <a:prstGeom prst="rect">
            <a:avLst/>
          </a:prstGeom>
          <a:solidFill>
            <a:srgbClr val="8600FF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3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t="6390" r="351" b="174"/>
          <a:stretch/>
        </p:blipFill>
        <p:spPr>
          <a:xfrm>
            <a:off x="-1" y="-1"/>
            <a:ext cx="9184933" cy="5149272"/>
          </a:xfrm>
          <a:prstGeom prst="rect">
            <a:avLst/>
          </a:prstGeom>
        </p:spPr>
      </p:pic>
      <p:sp>
        <p:nvSpPr>
          <p:cNvPr id="11" name="Прямоугольник 6">
            <a:extLst>
              <a:ext uri="{FF2B5EF4-FFF2-40B4-BE49-F238E27FC236}">
                <a16:creationId xmlns="" xmlns:a16="http://schemas.microsoft.com/office/drawing/2014/main" id="{4CF3D02A-AF50-4BAC-B3BA-DB6BA1BFBD8C}"/>
              </a:ext>
            </a:extLst>
          </p:cNvPr>
          <p:cNvSpPr/>
          <p:nvPr userDrawn="1"/>
        </p:nvSpPr>
        <p:spPr>
          <a:xfrm>
            <a:off x="0" y="11976"/>
            <a:ext cx="6368069" cy="5143418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001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=""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470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">
    <p:bg>
      <p:bgPr>
        <a:solidFill>
          <a:srgbClr val="8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="" xmlns:a16="http://schemas.microsoft.com/office/drawing/2014/main" id="{4566C180-0A4D-BC4D-B302-834B2F33C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65BBE9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8" name="Текст 13">
            <a:extLst>
              <a:ext uri="{FF2B5EF4-FFF2-40B4-BE49-F238E27FC236}">
                <a16:creationId xmlns="" xmlns:a16="http://schemas.microsoft.com/office/drawing/2014/main" id="{18D2836E-ABEE-4F4C-9E3D-E74919CCE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65BBE9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7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2">
    <p:bg>
      <p:bgPr>
        <a:solidFill>
          <a:srgbClr val="8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="" xmlns:a16="http://schemas.microsoft.com/office/drawing/2014/main" id="{4566C180-0A4D-BC4D-B302-834B2F33C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FF8218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8" name="Текст 13">
            <a:extLst>
              <a:ext uri="{FF2B5EF4-FFF2-40B4-BE49-F238E27FC236}">
                <a16:creationId xmlns="" xmlns:a16="http://schemas.microsoft.com/office/drawing/2014/main" id="{18D2836E-ABEE-4F4C-9E3D-E74919CCE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FF8218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34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3">
    <p:bg>
      <p:bgPr>
        <a:solidFill>
          <a:srgbClr val="8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="" xmlns:a16="http://schemas.microsoft.com/office/drawing/2014/main" id="{4566C180-0A4D-BC4D-B302-834B2F33C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001C45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8" name="Текст 13">
            <a:extLst>
              <a:ext uri="{FF2B5EF4-FFF2-40B4-BE49-F238E27FC236}">
                <a16:creationId xmlns="" xmlns:a16="http://schemas.microsoft.com/office/drawing/2014/main" id="{18D2836E-ABEE-4F4C-9E3D-E74919CCE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001C45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99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4">
    <p:bg>
      <p:bgPr>
        <a:solidFill>
          <a:srgbClr val="8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="" xmlns:a16="http://schemas.microsoft.com/office/drawing/2014/main" id="{4566C180-0A4D-BC4D-B302-834B2F33C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273A64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8" name="Текст 13">
            <a:extLst>
              <a:ext uri="{FF2B5EF4-FFF2-40B4-BE49-F238E27FC236}">
                <a16:creationId xmlns="" xmlns:a16="http://schemas.microsoft.com/office/drawing/2014/main" id="{18D2836E-ABEE-4F4C-9E3D-E74919CCE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273A64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83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5">
    <p:bg>
      <p:bgPr>
        <a:solidFill>
          <a:srgbClr val="8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="" xmlns:a16="http://schemas.microsoft.com/office/drawing/2014/main" id="{4566C180-0A4D-BC4D-B302-834B2F33C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chemeClr val="bg1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8" name="Текст 13">
            <a:extLst>
              <a:ext uri="{FF2B5EF4-FFF2-40B4-BE49-F238E27FC236}">
                <a16:creationId xmlns="" xmlns:a16="http://schemas.microsoft.com/office/drawing/2014/main" id="{18D2836E-ABEE-4F4C-9E3D-E74919CCE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chemeClr val="bg1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18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6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=""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65040"/>
            <a:ext cx="4996878" cy="646331"/>
          </a:xfrm>
          <a:prstGeom prst="rect">
            <a:avLst/>
          </a:prstGeom>
          <a:solidFill>
            <a:srgbClr val="8600FF"/>
          </a:solidFill>
        </p:spPr>
        <p:txBody>
          <a:bodyPr lIns="54000" anchor="ctr">
            <a:noAutofit/>
          </a:bodyPr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=""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8600FF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66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7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=""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275392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=""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275392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12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8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=""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65BBE9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=""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65BBE9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00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9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=""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FF8218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=""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FF8218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53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0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=""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979799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=""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979799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56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24" y="-260"/>
            <a:ext cx="7713229" cy="5143760"/>
          </a:xfrm>
          <a:prstGeom prst="rect">
            <a:avLst/>
          </a:prstGeom>
        </p:spPr>
      </p:pic>
      <p:sp>
        <p:nvSpPr>
          <p:cNvPr id="11" name="Прямоугольник 6">
            <a:extLst>
              <a:ext uri="{FF2B5EF4-FFF2-40B4-BE49-F238E27FC236}">
                <a16:creationId xmlns="" xmlns:a16="http://schemas.microsoft.com/office/drawing/2014/main" id="{4CF3D02A-AF50-4BAC-B3BA-DB6BA1BFBD8C}"/>
              </a:ext>
            </a:extLst>
          </p:cNvPr>
          <p:cNvSpPr/>
          <p:nvPr userDrawn="1"/>
        </p:nvSpPr>
        <p:spPr>
          <a:xfrm>
            <a:off x="0" y="-260"/>
            <a:ext cx="6368069" cy="51437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001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=""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</a:t>
            </a:r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851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1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=""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chemeClr val="bg1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=""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chemeClr val="bg1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3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2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="" xmlns:a16="http://schemas.microsoft.com/office/drawing/2014/main" id="{C49D8234-ECA5-DA48-B6EC-48D54BE27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FF8218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="" xmlns:a16="http://schemas.microsoft.com/office/drawing/2014/main" id="{A130E779-4172-2844-B6BE-B7CB40189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FF8218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54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3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="" xmlns:a16="http://schemas.microsoft.com/office/drawing/2014/main" id="{C49D8234-ECA5-DA48-B6EC-48D54BE27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979799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="" xmlns:a16="http://schemas.microsoft.com/office/drawing/2014/main" id="{A130E779-4172-2844-B6BE-B7CB40189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979799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6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4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="" xmlns:a16="http://schemas.microsoft.com/office/drawing/2014/main" id="{C49D8234-ECA5-DA48-B6EC-48D54BE27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65BBE9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="" xmlns:a16="http://schemas.microsoft.com/office/drawing/2014/main" id="{A130E779-4172-2844-B6BE-B7CB40189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65BBE9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82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5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="" xmlns:a16="http://schemas.microsoft.com/office/drawing/2014/main" id="{C49D8234-ECA5-DA48-B6EC-48D54BE27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001C45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="" xmlns:a16="http://schemas.microsoft.com/office/drawing/2014/main" id="{A130E779-4172-2844-B6BE-B7CB40189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001C45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6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6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="" xmlns:a16="http://schemas.microsoft.com/office/drawing/2014/main" id="{C49D8234-ECA5-DA48-B6EC-48D54BE27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FEFEFE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="" xmlns:a16="http://schemas.microsoft.com/office/drawing/2014/main" id="{A130E779-4172-2844-B6BE-B7CB40189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FEFEFE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80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7">
    <p:bg>
      <p:bgPr>
        <a:solidFill>
          <a:srgbClr val="65B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="" xmlns:a16="http://schemas.microsoft.com/office/drawing/2014/main" id="{8A1CBB54-4883-624C-8058-B2064EDC6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FF8218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="" xmlns:a16="http://schemas.microsoft.com/office/drawing/2014/main" id="{25F98907-E68A-0445-8B43-6950C8ED23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FF8218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6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8">
    <p:bg>
      <p:bgPr>
        <a:solidFill>
          <a:srgbClr val="65B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="" xmlns:a16="http://schemas.microsoft.com/office/drawing/2014/main" id="{8A1CBB54-4883-624C-8058-B2064EDC6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8600FF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="" xmlns:a16="http://schemas.microsoft.com/office/drawing/2014/main" id="{25F98907-E68A-0445-8B43-6950C8ED23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8600FF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25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9">
    <p:bg>
      <p:bgPr>
        <a:solidFill>
          <a:srgbClr val="65B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="" xmlns:a16="http://schemas.microsoft.com/office/drawing/2014/main" id="{8A1CBB54-4883-624C-8058-B2064EDC6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001C45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="" xmlns:a16="http://schemas.microsoft.com/office/drawing/2014/main" id="{25F98907-E68A-0445-8B43-6950C8ED23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001C45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08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="" xmlns:a16="http://schemas.microsoft.com/office/drawing/2014/main" id="{75AED8DF-49D6-402F-85EF-26DAEB2F7F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0000" tIns="46800" rIns="90000" bIns="0" anchor="b" anchorCtr="1"/>
          <a:lstStyle>
            <a:lvl1pPr marL="0" marR="0" indent="0" algn="ctr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0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Заголовок 17">
            <a:extLst>
              <a:ext uri="{FF2B5EF4-FFF2-40B4-BE49-F238E27FC236}">
                <a16:creationId xmlns="" xmlns:a16="http://schemas.microsoft.com/office/drawing/2014/main" id="{2F1F454A-7F19-7347-B0CC-E09197AE40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8600FF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10" name="Текст 13">
            <a:extLst>
              <a:ext uri="{FF2B5EF4-FFF2-40B4-BE49-F238E27FC236}">
                <a16:creationId xmlns="" xmlns:a16="http://schemas.microsoft.com/office/drawing/2014/main" id="{66049484-BFDD-A842-A9B2-44DEF3D050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8600FF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29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2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 userDrawn="1"/>
        </p:nvSpPr>
        <p:spPr>
          <a:xfrm>
            <a:off x="0" y="-2"/>
            <a:ext cx="9144000" cy="5143501"/>
          </a:xfrm>
          <a:prstGeom prst="rect">
            <a:avLst/>
          </a:prstGeom>
          <a:gradFill>
            <a:gsLst>
              <a:gs pos="53000">
                <a:schemeClr val="tx1">
                  <a:alpha val="58000"/>
                  <a:lumMod val="92000"/>
                  <a:lumOff val="8000"/>
                </a:schemeClr>
              </a:gs>
              <a:gs pos="0">
                <a:schemeClr val="bg1">
                  <a:alpha val="0"/>
                </a:schemeClr>
              </a:gs>
            </a:gsLst>
            <a:lin ang="108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Заголовок 17">
            <a:extLst>
              <a:ext uri="{FF2B5EF4-FFF2-40B4-BE49-F238E27FC236}">
                <a16:creationId xmlns=""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096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t="6217" r="351" b="174"/>
          <a:stretch/>
        </p:blipFill>
        <p:spPr>
          <a:xfrm>
            <a:off x="-19050" y="-19050"/>
            <a:ext cx="9191626" cy="5162550"/>
          </a:xfrm>
          <a:prstGeom prst="rect">
            <a:avLst/>
          </a:prstGeom>
        </p:spPr>
      </p:pic>
      <p:sp>
        <p:nvSpPr>
          <p:cNvPr id="6" name="Заголовок 17">
            <a:extLst>
              <a:ext uri="{FF2B5EF4-FFF2-40B4-BE49-F238E27FC236}">
                <a16:creationId xmlns="" xmlns:a16="http://schemas.microsoft.com/office/drawing/2014/main" id="{2F1F454A-7F19-7347-B0CC-E09197AE40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8600FF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10" name="Текст 13">
            <a:extLst>
              <a:ext uri="{FF2B5EF4-FFF2-40B4-BE49-F238E27FC236}">
                <a16:creationId xmlns="" xmlns:a16="http://schemas.microsoft.com/office/drawing/2014/main" id="{66049484-BFDD-A842-A9B2-44DEF3D050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8600FF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40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" y="176"/>
            <a:ext cx="9143374" cy="5143148"/>
          </a:xfrm>
          <a:prstGeom prst="rect">
            <a:avLst/>
          </a:prstGeom>
        </p:spPr>
      </p:pic>
      <p:sp>
        <p:nvSpPr>
          <p:cNvPr id="6" name="Заголовок 17">
            <a:extLst>
              <a:ext uri="{FF2B5EF4-FFF2-40B4-BE49-F238E27FC236}">
                <a16:creationId xmlns="" xmlns:a16="http://schemas.microsoft.com/office/drawing/2014/main" id="{2F1F454A-7F19-7347-B0CC-E09197AE40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8600FF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 smtClean="0"/>
              <a:t>Введите </a:t>
            </a:r>
            <a:r>
              <a:rPr lang="ru-RU" dirty="0"/>
              <a:t>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10" name="Текст 13">
            <a:extLst>
              <a:ext uri="{FF2B5EF4-FFF2-40B4-BE49-F238E27FC236}">
                <a16:creationId xmlns="" xmlns:a16="http://schemas.microsoft.com/office/drawing/2014/main" id="{66049484-BFDD-A842-A9B2-44DEF3D050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8600FF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45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E44B064-529F-4740-B8CD-D334B71EA9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104" y="845821"/>
            <a:ext cx="5145584" cy="3451859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 baseline="0">
                <a:latin typeface="Rostelecom Basis" panose="020B0503030604040103" pitchFamily="34" charset="0"/>
              </a:defRPr>
            </a:lvl1pPr>
          </a:lstStyle>
          <a:p>
            <a:r>
              <a:rPr lang="ru-RU" dirty="0" smtClean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</a:t>
            </a:r>
          </a:p>
          <a:p>
            <a:r>
              <a:rPr lang="ru-RU" dirty="0" smtClean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  <a:endParaRPr lang="ru-RU" dirty="0"/>
          </a:p>
        </p:txBody>
      </p:sp>
      <p:sp>
        <p:nvSpPr>
          <p:cNvPr id="9" name="Заголовок 17">
            <a:extLst>
              <a:ext uri="{FF2B5EF4-FFF2-40B4-BE49-F238E27FC236}">
                <a16:creationId xmlns=""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755974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3">
            <a:extLst>
              <a:ext uri="{FF2B5EF4-FFF2-40B4-BE49-F238E27FC236}">
                <a16:creationId xmlns="" xmlns:a16="http://schemas.microsoft.com/office/drawing/2014/main" id="{39F39420-D8DC-754B-9143-295A29D605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65BBE9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="" xmlns:a16="http://schemas.microsoft.com/office/drawing/2014/main" id="{DC316CD6-A01B-D24C-A53E-B4D85828A2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65BBE9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6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2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>
            <a:extLst>
              <a:ext uri="{FF2B5EF4-FFF2-40B4-BE49-F238E27FC236}">
                <a16:creationId xmlns="" xmlns:a16="http://schemas.microsoft.com/office/drawing/2014/main" id="{AE0FEE89-5861-CA47-9CDD-F1983CD313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FF8218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="" xmlns:a16="http://schemas.microsoft.com/office/drawing/2014/main" id="{3A6D1F0A-1E4D-7D49-82B2-EE7D3C949A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FF8218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27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3">
    <p:bg>
      <p:bgPr>
        <a:solidFill>
          <a:srgbClr val="273A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3">
            <a:extLst>
              <a:ext uri="{FF2B5EF4-FFF2-40B4-BE49-F238E27FC236}">
                <a16:creationId xmlns="" xmlns:a16="http://schemas.microsoft.com/office/drawing/2014/main" id="{BBC2481A-3D46-3E4B-A8C8-43FE48BCDB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8600FF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11" name="Текст 13">
            <a:extLst>
              <a:ext uri="{FF2B5EF4-FFF2-40B4-BE49-F238E27FC236}">
                <a16:creationId xmlns="" xmlns:a16="http://schemas.microsoft.com/office/drawing/2014/main" id="{F62473E5-88D7-2241-AEC0-05C556573E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8600FF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90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4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>
            <a:extLst>
              <a:ext uri="{FF2B5EF4-FFF2-40B4-BE49-F238E27FC236}">
                <a16:creationId xmlns="" xmlns:a16="http://schemas.microsoft.com/office/drawing/2014/main" id="{02922D7C-4045-6F42-8CFA-2FB2EB71FB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FEFEFE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="" xmlns:a16="http://schemas.microsoft.com/office/drawing/2014/main" id="{01AB3E0F-1A42-FC4E-800E-CD9DA8505B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FEFEFE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07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="" xmlns:a16="http://schemas.microsoft.com/office/drawing/2014/main" id="{17E98B6B-359D-479D-8605-F984C751B1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0000" tIns="46800" rIns="90000" bIns="0" anchor="b" anchorCtr="1"/>
          <a:lstStyle>
            <a:lvl1pPr marL="0" marR="0" indent="0" algn="ctr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Текст 13">
            <a:extLst>
              <a:ext uri="{FF2B5EF4-FFF2-40B4-BE49-F238E27FC236}">
                <a16:creationId xmlns="" xmlns:a16="http://schemas.microsoft.com/office/drawing/2014/main" id="{BA9F7BB9-31D6-CE4F-BED3-F0625BF690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FF8218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="" xmlns:a16="http://schemas.microsoft.com/office/drawing/2014/main" id="{BF15F118-A242-1C45-B8CC-7349A2EB4E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FF8218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129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6">
    <p:bg>
      <p:bgPr>
        <a:solidFill>
          <a:srgbClr val="65B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>
            <a:extLst>
              <a:ext uri="{FF2B5EF4-FFF2-40B4-BE49-F238E27FC236}">
                <a16:creationId xmlns="" xmlns:a16="http://schemas.microsoft.com/office/drawing/2014/main" id="{2406A369-BDD1-094B-9145-4FD86B7F90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8600FF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="" xmlns:a16="http://schemas.microsoft.com/office/drawing/2014/main" id="{1028BD2D-6933-CC49-9F0E-70D5D59B1C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8600FF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86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7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>
            <a:extLst>
              <a:ext uri="{FF2B5EF4-FFF2-40B4-BE49-F238E27FC236}">
                <a16:creationId xmlns="" xmlns:a16="http://schemas.microsoft.com/office/drawing/2014/main" id="{A347AD39-108B-6C43-BF3D-DDCED6C166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001C45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="" xmlns:a16="http://schemas.microsoft.com/office/drawing/2014/main" id="{BF01BA5D-90C2-9644-A2CC-002CED3DFC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001C45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23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51"/>
          <a:stretch/>
        </p:blipFill>
        <p:spPr>
          <a:xfrm>
            <a:off x="0" y="0"/>
            <a:ext cx="9158199" cy="5153025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53000">
                <a:schemeClr val="tx1">
                  <a:alpha val="58000"/>
                  <a:lumMod val="92000"/>
                  <a:lumOff val="8000"/>
                </a:schemeClr>
              </a:gs>
              <a:gs pos="0">
                <a:schemeClr val="bg1">
                  <a:alpha val="0"/>
                </a:schemeClr>
              </a:gs>
            </a:gsLst>
            <a:lin ang="108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Заголовок 17">
            <a:extLst>
              <a:ext uri="{FF2B5EF4-FFF2-40B4-BE49-F238E27FC236}">
                <a16:creationId xmlns=""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281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=""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42452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E44B064-529F-4740-B8CD-D334B71EA9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104" y="845821"/>
            <a:ext cx="5145584" cy="3451859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 baseline="0">
                <a:latin typeface="Rostelecom Basis" panose="020B0503030604040103" pitchFamily="34" charset="0"/>
              </a:defRPr>
            </a:lvl1pPr>
          </a:lstStyle>
          <a:p>
            <a:r>
              <a:rPr lang="ru-RU" dirty="0" smtClean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</a:t>
            </a:r>
          </a:p>
          <a:p>
            <a:r>
              <a:rPr lang="ru-RU" dirty="0" smtClean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  <a:endParaRPr lang="ru-RU" dirty="0"/>
          </a:p>
        </p:txBody>
      </p:sp>
      <p:sp>
        <p:nvSpPr>
          <p:cNvPr id="9" name="Заголовок 17">
            <a:extLst>
              <a:ext uri="{FF2B5EF4-FFF2-40B4-BE49-F238E27FC236}">
                <a16:creationId xmlns=""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014342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=""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Text Placeholder 3">
            <a:extLst>
              <a:ext uri="{FF2B5EF4-FFF2-40B4-BE49-F238E27FC236}">
                <a16:creationId xmlns="" xmlns:a16="http://schemas.microsoft.com/office/drawing/2014/main" id="{2AF17E00-C7AB-4A73-95D4-DDE59043FB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845820"/>
            <a:ext cx="4030216" cy="3550920"/>
          </a:xfrm>
          <a:prstGeom prst="rect">
            <a:avLst/>
          </a:prstGeom>
        </p:spPr>
        <p:txBody>
          <a:bodyPr wrap="square" lIns="0" tIns="90000" anchor="ctr">
            <a:noAutofit/>
          </a:bodyPr>
          <a:lstStyle>
            <a:lvl1pPr marL="216000" indent="-216000">
              <a:lnSpc>
                <a:spcPct val="100000"/>
              </a:lnSpc>
              <a:buClr>
                <a:srgbClr val="FF8218"/>
              </a:buClr>
              <a:buFont typeface="Arial" panose="020B0604020202020204" pitchFamily="34" charset="0"/>
              <a:buChar char="•"/>
              <a:defRPr sz="1200" b="0" i="0">
                <a:latin typeface="Rostelecom Basis" panose="020B0503030604040103" pitchFamily="34" charset="0"/>
              </a:defRPr>
            </a:lvl1pPr>
            <a:lvl2pPr marL="450000" indent="-228600">
              <a:buFont typeface="Basis Grotesque Pro Medium" panose="02000603030000020004" pitchFamily="50" charset="0"/>
              <a:buChar char="−"/>
              <a:defRPr lang="en-US" sz="1000" kern="1200" baseline="0" dirty="0" smtClean="0">
                <a:solidFill>
                  <a:schemeClr val="tx1"/>
                </a:solidFill>
                <a:latin typeface="Rostelecom Basis" panose="020B0604020202020204" charset="0"/>
                <a:ea typeface="+mn-ea"/>
                <a:cs typeface="+mn-cs"/>
              </a:defRPr>
            </a:lvl2pPr>
          </a:lstStyle>
          <a:p>
            <a:pPr lvl="0"/>
            <a:r>
              <a:rPr lang="ru-RU" dirty="0" smtClean="0"/>
              <a:t>Пункт 1</a:t>
            </a:r>
          </a:p>
          <a:p>
            <a:pPr lvl="0"/>
            <a:r>
              <a:rPr lang="ru-RU" dirty="0" smtClean="0"/>
              <a:t>Пункт 2</a:t>
            </a:r>
          </a:p>
          <a:p>
            <a:pPr lvl="0"/>
            <a:r>
              <a:rPr lang="ru-RU" dirty="0" smtClean="0"/>
              <a:t>Пункт 3</a:t>
            </a:r>
          </a:p>
          <a:p>
            <a:pPr lvl="0"/>
            <a:r>
              <a:rPr lang="ru-RU" dirty="0" smtClean="0"/>
              <a:t>Пункт 4</a:t>
            </a:r>
          </a:p>
          <a:p>
            <a:pPr lvl="1"/>
            <a:r>
              <a:rPr lang="ru-RU" dirty="0" smtClean="0"/>
              <a:t>Подпункт </a:t>
            </a:r>
            <a:r>
              <a:rPr lang="en-US" dirty="0" smtClean="0"/>
              <a:t>1</a:t>
            </a:r>
          </a:p>
          <a:p>
            <a:pPr lvl="1"/>
            <a:r>
              <a:rPr lang="ru-RU" dirty="0" smtClean="0"/>
              <a:t>Подпункт 2</a:t>
            </a:r>
          </a:p>
        </p:txBody>
      </p:sp>
    </p:spTree>
    <p:extLst>
      <p:ext uri="{BB962C8B-B14F-4D97-AF65-F5344CB8AC3E}">
        <p14:creationId xmlns:p14="http://schemas.microsoft.com/office/powerpoint/2010/main" val="6454609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2C0D5E61-9781-4A4F-8468-E01C36F433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104" y="838200"/>
            <a:ext cx="3947425" cy="3474720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>
                <a:latin typeface="Rostelecom Basis" panose="020B0503030604040103" pitchFamily="34" charset="0"/>
              </a:defRPr>
            </a:lvl1pPr>
          </a:lstStyle>
          <a:p>
            <a:r>
              <a:rPr lang="ru-RU" dirty="0" smtClean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</a:t>
            </a:r>
          </a:p>
          <a:p>
            <a:r>
              <a:rPr lang="ru-RU" dirty="0" smtClean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  <a:endParaRPr lang="ru-RU" dirty="0"/>
          </a:p>
        </p:txBody>
      </p:sp>
      <p:sp>
        <p:nvSpPr>
          <p:cNvPr id="15" name="Text Placeholder 3">
            <a:extLst>
              <a:ext uri="{FF2B5EF4-FFF2-40B4-BE49-F238E27FC236}">
                <a16:creationId xmlns="" xmlns:a16="http://schemas.microsoft.com/office/drawing/2014/main" id="{C820EF1F-483C-5A42-8CC3-5C06DB39D0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65881" y="838200"/>
            <a:ext cx="3947425" cy="3474720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>
                <a:latin typeface="Rostelecom Basis" panose="020B0503030604040103" pitchFamily="34" charset="0"/>
              </a:defRPr>
            </a:lvl1pPr>
          </a:lstStyle>
          <a:p>
            <a:r>
              <a:rPr lang="ru-RU" dirty="0" smtClean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 </a:t>
            </a:r>
          </a:p>
          <a:p>
            <a:r>
              <a:rPr lang="ru-RU" dirty="0" smtClean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  <a:endParaRPr lang="ru-RU" dirty="0"/>
          </a:p>
        </p:txBody>
      </p:sp>
      <p:sp>
        <p:nvSpPr>
          <p:cNvPr id="16" name="Заголовок 17">
            <a:extLst>
              <a:ext uri="{FF2B5EF4-FFF2-40B4-BE49-F238E27FC236}">
                <a16:creationId xmlns="" xmlns:a16="http://schemas.microsoft.com/office/drawing/2014/main" id="{F089BE86-EB20-A448-A4C4-96CFFD10D2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91592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="" xmlns:a16="http://schemas.microsoft.com/office/drawing/2014/main" id="{C820EF1F-483C-5A42-8CC3-5C06DB39D0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65881" y="1677988"/>
            <a:ext cx="3947425" cy="1990629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216000" indent="-216000">
              <a:lnSpc>
                <a:spcPct val="130000"/>
              </a:lnSpc>
              <a:buClr>
                <a:srgbClr val="FF8218"/>
              </a:buClr>
              <a:buFont typeface="Arial" panose="020B0604020202020204" pitchFamily="34" charset="0"/>
              <a:buChar char="•"/>
              <a:defRPr sz="1200" b="0" i="0" baseline="0">
                <a:latin typeface="Rostelecom Basis" panose="020B0503030604040103" pitchFamily="34" charset="0"/>
              </a:defRPr>
            </a:lvl1pPr>
            <a:lvl2pPr marL="450000" indent="-228600">
              <a:buFont typeface="Basis Grotesque Pro Medium" panose="02000603030000020004" pitchFamily="50" charset="0"/>
              <a:buChar char="−"/>
              <a:defRPr sz="10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 smtClean="0"/>
              <a:t>Пункт 1</a:t>
            </a:r>
          </a:p>
          <a:p>
            <a:pPr lvl="0"/>
            <a:r>
              <a:rPr lang="ru-RU" dirty="0" smtClean="0"/>
              <a:t>Пункт 2</a:t>
            </a:r>
          </a:p>
          <a:p>
            <a:pPr lvl="0"/>
            <a:r>
              <a:rPr lang="ru-RU" dirty="0" smtClean="0"/>
              <a:t>Пункт 3</a:t>
            </a:r>
          </a:p>
          <a:p>
            <a:pPr lvl="0"/>
            <a:r>
              <a:rPr lang="ru-RU" dirty="0" smtClean="0"/>
              <a:t>Пункт 4</a:t>
            </a:r>
            <a:endParaRPr lang="en-US" dirty="0" smtClean="0"/>
          </a:p>
          <a:p>
            <a:pPr lvl="1"/>
            <a:r>
              <a:rPr lang="ru-RU" dirty="0" smtClean="0"/>
              <a:t>Подпункт 1</a:t>
            </a:r>
          </a:p>
          <a:p>
            <a:pPr lvl="1"/>
            <a:r>
              <a:rPr lang="ru-RU" dirty="0" smtClean="0"/>
              <a:t>Подпункт 2</a:t>
            </a:r>
          </a:p>
        </p:txBody>
      </p:sp>
      <p:sp>
        <p:nvSpPr>
          <p:cNvPr id="16" name="Заголовок 17">
            <a:extLst>
              <a:ext uri="{FF2B5EF4-FFF2-40B4-BE49-F238E27FC236}">
                <a16:creationId xmlns="" xmlns:a16="http://schemas.microsoft.com/office/drawing/2014/main" id="{F089BE86-EB20-A448-A4C4-96CFFD10D2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3">
            <a:extLst>
              <a:ext uri="{FF2B5EF4-FFF2-40B4-BE49-F238E27FC236}">
                <a16:creationId xmlns="" xmlns:a16="http://schemas.microsoft.com/office/drawing/2014/main" id="{C820EF1F-483C-5A42-8CC3-5C06DB39D0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802" y="1673398"/>
            <a:ext cx="3947425" cy="1990629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216000" indent="-216000">
              <a:lnSpc>
                <a:spcPct val="130000"/>
              </a:lnSpc>
              <a:buClr>
                <a:srgbClr val="FF8218"/>
              </a:buClr>
              <a:buFont typeface="Arial" panose="020B0604020202020204" pitchFamily="34" charset="0"/>
              <a:buChar char="•"/>
              <a:defRPr sz="1200" b="0" i="0" baseline="0">
                <a:latin typeface="Rostelecom Basis" panose="020B0503030604040103" pitchFamily="34" charset="0"/>
              </a:defRPr>
            </a:lvl1pPr>
            <a:lvl2pPr marL="450000" indent="-228600">
              <a:buFont typeface="Basis Grotesque Pro Medium" panose="02000603030000020004" pitchFamily="50" charset="0"/>
              <a:buChar char="−"/>
              <a:defRPr sz="10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 smtClean="0"/>
              <a:t>Пункт 1</a:t>
            </a:r>
          </a:p>
          <a:p>
            <a:pPr lvl="0"/>
            <a:r>
              <a:rPr lang="ru-RU" dirty="0" smtClean="0"/>
              <a:t>Пункт 2</a:t>
            </a:r>
          </a:p>
          <a:p>
            <a:pPr lvl="0"/>
            <a:r>
              <a:rPr lang="ru-RU" dirty="0" smtClean="0"/>
              <a:t>Пункт 3</a:t>
            </a:r>
          </a:p>
          <a:p>
            <a:pPr lvl="0"/>
            <a:r>
              <a:rPr lang="ru-RU" dirty="0" smtClean="0"/>
              <a:t>Пункт 4</a:t>
            </a:r>
            <a:endParaRPr lang="en-US" dirty="0" smtClean="0"/>
          </a:p>
          <a:p>
            <a:pPr lvl="1"/>
            <a:r>
              <a:rPr lang="ru-RU" dirty="0" smtClean="0"/>
              <a:t>Подпункт 1</a:t>
            </a:r>
          </a:p>
          <a:p>
            <a:pPr lvl="1"/>
            <a:r>
              <a:rPr lang="ru-RU" dirty="0" smtClean="0"/>
              <a:t>Подпункт 2</a:t>
            </a:r>
          </a:p>
        </p:txBody>
      </p:sp>
    </p:spTree>
    <p:extLst>
      <p:ext uri="{BB962C8B-B14F-4D97-AF65-F5344CB8AC3E}">
        <p14:creationId xmlns:p14="http://schemas.microsoft.com/office/powerpoint/2010/main" val="316802879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038E98B-4B8E-4EA3-AAF6-3ABA47E16D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395" y="1865313"/>
            <a:ext cx="3504275" cy="1245041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Основное сообщение слайда, более важную мысль и идею можно дополнительно выделить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7F3EA056-A9D0-4391-9B78-1C4C6780A8C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2378" y="1174654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760DF90D-A1E6-1D4A-9294-67E6DC82C2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5881" y="1865313"/>
            <a:ext cx="3947425" cy="1990629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Внутренняя коммуникация </a:t>
            </a:r>
            <a:r>
              <a:rPr lang="ru-RU" dirty="0" smtClean="0"/>
              <a:t>«Ростелеком-Солар», </a:t>
            </a:r>
            <a:r>
              <a:rPr lang="ru-RU" dirty="0"/>
              <a:t>вероятно, должна быть более нейтральной и спокойной, так как ей будут пользоваться одни и те же люди каждый день. Она не должна быстро надоесть. </a:t>
            </a:r>
          </a:p>
        </p:txBody>
      </p:sp>
      <p:sp>
        <p:nvSpPr>
          <p:cNvPr id="10" name="Заголовок 17">
            <a:extLst>
              <a:ext uri="{FF2B5EF4-FFF2-40B4-BE49-F238E27FC236}">
                <a16:creationId xmlns="" xmlns:a16="http://schemas.microsoft.com/office/drawing/2014/main" id="{06321E22-99EF-264D-BC59-6843D838A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698635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>
            <a:extLst>
              <a:ext uri="{FF2B5EF4-FFF2-40B4-BE49-F238E27FC236}">
                <a16:creationId xmlns="" xmlns:a16="http://schemas.microsoft.com/office/drawing/2014/main" id="{A419AA77-1B10-4BE7-A3FA-ECCBB414AE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70714" y="1023873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="" xmlns:a16="http://schemas.microsoft.com/office/drawing/2014/main" id="{F3C3DD05-4AC4-4701-97B7-7E591F86EA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9069" y="1020200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="" xmlns:a16="http://schemas.microsoft.com/office/drawing/2014/main" id="{13CEF8F0-7B7B-4062-B8A2-D186D891FB2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76228" y="2692921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="" xmlns:a16="http://schemas.microsoft.com/office/drawing/2014/main" id="{48290962-CC68-4919-927C-CF7885853C0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42746" y="2698429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="" xmlns:a16="http://schemas.microsoft.com/office/drawing/2014/main" id="{3B9A8657-207A-4853-95E1-E540B43D1D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3266329"/>
            <a:ext cx="3337785" cy="96140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3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</a:t>
            </a:r>
            <a:r>
              <a:rPr lang="ru-RU" dirty="0" smtClean="0"/>
              <a:t>«Ростелекома», </a:t>
            </a:r>
            <a:r>
              <a:rPr lang="ru-RU" dirty="0"/>
              <a:t>вероятно, должна быть более нейтральной.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="" xmlns:a16="http://schemas.microsoft.com/office/drawing/2014/main" id="{DD44BA8D-8FF8-43F4-B1C0-7AFAD66A1D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671" y="1595419"/>
            <a:ext cx="3337785" cy="891645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1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</a:t>
            </a:r>
            <a:r>
              <a:rPr lang="ru-RU" dirty="0" smtClean="0"/>
              <a:t>«Ростелеком», </a:t>
            </a:r>
            <a:r>
              <a:rPr lang="ru-RU" dirty="0"/>
              <a:t>вероятно, должна быть более нейтральной. </a:t>
            </a:r>
          </a:p>
        </p:txBody>
      </p:sp>
      <p:sp>
        <p:nvSpPr>
          <p:cNvPr id="12" name="Заголовок 17">
            <a:extLst>
              <a:ext uri="{FF2B5EF4-FFF2-40B4-BE49-F238E27FC236}">
                <a16:creationId xmlns="" xmlns:a16="http://schemas.microsoft.com/office/drawing/2014/main" id="{F89E4921-2495-7F40-B70F-2E42942CC9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="" xmlns:a16="http://schemas.microsoft.com/office/drawing/2014/main" id="{070CF042-EB6B-6046-A4F3-56033B7C99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70003" y="3266329"/>
            <a:ext cx="3337785" cy="96140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4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Внутренняя коммуникация </a:t>
            </a:r>
            <a:r>
              <a:rPr lang="ru-RU" dirty="0" smtClean="0"/>
              <a:t>«Ростелекома», </a:t>
            </a:r>
            <a:r>
              <a:rPr lang="ru-RU" dirty="0"/>
              <a:t>вероятно, должна быть более нейтральной.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="" xmlns:a16="http://schemas.microsoft.com/office/drawing/2014/main" id="{54AAC46A-98FE-534D-AF70-7FCE50D77F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74570" y="1595419"/>
            <a:ext cx="3337785" cy="891645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2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Внутренняя коммуникация </a:t>
            </a:r>
            <a:r>
              <a:rPr lang="ru-RU" dirty="0" smtClean="0"/>
              <a:t>«Ростелекома», </a:t>
            </a:r>
            <a:r>
              <a:rPr lang="ru-RU" dirty="0"/>
              <a:t>вероятно, должна быть более нейтральной.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69632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>
            <a:extLst>
              <a:ext uri="{FF2B5EF4-FFF2-40B4-BE49-F238E27FC236}">
                <a16:creationId xmlns="" xmlns:a16="http://schemas.microsoft.com/office/drawing/2014/main" id="{D33E436C-0090-4DB1-AFB6-759538D3FF6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95776" y="1309413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FE86DEE-A023-4605-92CA-F3B6FB7F85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104" y="1305740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="" xmlns:a16="http://schemas.microsoft.com/office/drawing/2014/main" id="{9316294A-1218-493B-8A6B-D3AF9A524CD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53329" y="1309447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95043173-0C8E-4088-B0A0-EEA5A37470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2013558"/>
            <a:ext cx="2026968" cy="1318873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1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</a:t>
            </a:r>
            <a:r>
              <a:rPr lang="ru-RU" dirty="0" smtClean="0"/>
              <a:t>«Ростелеком-Солар», </a:t>
            </a:r>
            <a:r>
              <a:rPr lang="ru-RU" dirty="0"/>
              <a:t>вероятно, должна быть более нейтральной. 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="" xmlns:a16="http://schemas.microsoft.com/office/drawing/2014/main" id="{923D982E-A51C-4B46-8B03-D9F75FDBF6F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5776" y="2018121"/>
            <a:ext cx="2022374" cy="1318873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2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</a:t>
            </a:r>
            <a:r>
              <a:rPr lang="ru-RU" dirty="0" smtClean="0"/>
              <a:t>«Ростелеком-Солар», </a:t>
            </a:r>
            <a:r>
              <a:rPr lang="ru-RU" dirty="0"/>
              <a:t>вероятно, должна быть более нейтральной.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="" xmlns:a16="http://schemas.microsoft.com/office/drawing/2014/main" id="{8F48B7D0-DBC4-4EDA-AF42-18891E5718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4805" y="2022687"/>
            <a:ext cx="2022374" cy="1318873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3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</a:t>
            </a:r>
            <a:r>
              <a:rPr lang="ru-RU" dirty="0" smtClean="0"/>
              <a:t>«Ростелеком-Солар», </a:t>
            </a:r>
            <a:r>
              <a:rPr lang="ru-RU" dirty="0"/>
              <a:t>вероятно, должна быть более нейтральной. </a:t>
            </a:r>
          </a:p>
        </p:txBody>
      </p:sp>
      <p:sp>
        <p:nvSpPr>
          <p:cNvPr id="13" name="Заголовок 17">
            <a:extLst>
              <a:ext uri="{FF2B5EF4-FFF2-40B4-BE49-F238E27FC236}">
                <a16:creationId xmlns="" xmlns:a16="http://schemas.microsoft.com/office/drawing/2014/main" id="{37980FAE-5EBE-AE4F-9722-32BF472E2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780230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2">
            <a:extLst>
              <a:ext uri="{FF2B5EF4-FFF2-40B4-BE49-F238E27FC236}">
                <a16:creationId xmlns="" xmlns:a16="http://schemas.microsoft.com/office/drawing/2014/main" id="{516D5CD8-6CFC-404E-994F-C897A4A33828}"/>
              </a:ext>
            </a:extLst>
          </p:cNvPr>
          <p:cNvCxnSpPr/>
          <p:nvPr userDrawn="1"/>
        </p:nvCxnSpPr>
        <p:spPr>
          <a:xfrm>
            <a:off x="440464" y="1240374"/>
            <a:ext cx="501893" cy="0"/>
          </a:xfrm>
          <a:prstGeom prst="line">
            <a:avLst/>
          </a:prstGeom>
          <a:noFill/>
          <a:ln w="38100" cap="flat" cmpd="sng" algn="ctr">
            <a:solidFill>
              <a:srgbClr val="FF8218"/>
            </a:solidFill>
            <a:prstDash val="solid"/>
            <a:miter lim="800000"/>
          </a:ln>
          <a:effectLst/>
        </p:spPr>
      </p:cxnSp>
      <p:cxnSp>
        <p:nvCxnSpPr>
          <p:cNvPr id="14" name="Прямая соединительная линия 16">
            <a:extLst>
              <a:ext uri="{FF2B5EF4-FFF2-40B4-BE49-F238E27FC236}">
                <a16:creationId xmlns="" xmlns:a16="http://schemas.microsoft.com/office/drawing/2014/main" id="{9979B911-F986-4717-B5EC-B31AD8F250E5}"/>
              </a:ext>
            </a:extLst>
          </p:cNvPr>
          <p:cNvCxnSpPr/>
          <p:nvPr userDrawn="1"/>
        </p:nvCxnSpPr>
        <p:spPr>
          <a:xfrm>
            <a:off x="3294954" y="1249638"/>
            <a:ext cx="501893" cy="0"/>
          </a:xfrm>
          <a:prstGeom prst="line">
            <a:avLst/>
          </a:prstGeom>
          <a:noFill/>
          <a:ln w="38100" cap="flat" cmpd="sng" algn="ctr">
            <a:solidFill>
              <a:srgbClr val="FF8218"/>
            </a:solidFill>
            <a:prstDash val="solid"/>
            <a:miter lim="800000"/>
          </a:ln>
          <a:effectLst/>
        </p:spPr>
      </p:cxnSp>
      <p:cxnSp>
        <p:nvCxnSpPr>
          <p:cNvPr id="16" name="Прямая соединительная линия 22">
            <a:extLst>
              <a:ext uri="{FF2B5EF4-FFF2-40B4-BE49-F238E27FC236}">
                <a16:creationId xmlns="" xmlns:a16="http://schemas.microsoft.com/office/drawing/2014/main" id="{63BFA849-6A42-41A0-B1E4-DC9521C8FFD1}"/>
              </a:ext>
            </a:extLst>
          </p:cNvPr>
          <p:cNvCxnSpPr/>
          <p:nvPr userDrawn="1"/>
        </p:nvCxnSpPr>
        <p:spPr>
          <a:xfrm>
            <a:off x="6155489" y="1240374"/>
            <a:ext cx="501893" cy="0"/>
          </a:xfrm>
          <a:prstGeom prst="line">
            <a:avLst/>
          </a:prstGeom>
          <a:noFill/>
          <a:ln w="38100" cap="flat" cmpd="sng" algn="ctr">
            <a:solidFill>
              <a:srgbClr val="FF8218"/>
            </a:solidFill>
            <a:prstDash val="solid"/>
            <a:miter lim="800000"/>
          </a:ln>
          <a:effectLst/>
        </p:spPr>
      </p:cxnSp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F03FAAB3-2D08-4C80-A4DF-1C5081A444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1310788"/>
            <a:ext cx="2439781" cy="156359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</a:t>
            </a:r>
            <a:r>
              <a:rPr lang="ru-RU" dirty="0" smtClean="0"/>
              <a:t>«Ростелеком-Солар», </a:t>
            </a:r>
            <a:r>
              <a:rPr lang="ru-RU" dirty="0"/>
              <a:t>вероятно, должна быть более нейтральной и спокойной, так как ей будут пользоваться одни и те же люди каждый день.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8ECFBB4F-4E32-4FDF-AE9A-0093733B5D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4954" y="1324615"/>
            <a:ext cx="2439781" cy="156359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</a:t>
            </a:r>
            <a:r>
              <a:rPr lang="ru-RU" dirty="0" smtClean="0"/>
              <a:t>«Ростелеком-Солар», </a:t>
            </a:r>
            <a:r>
              <a:rPr lang="ru-RU" dirty="0"/>
              <a:t>вероятно, должна быть более нейтральной и спокойной, так как ей будут пользоваться одни и те же люди каждый день.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="" xmlns:a16="http://schemas.microsoft.com/office/drawing/2014/main" id="{DFE44916-8FA1-42E8-84AC-6405B960F7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4805" y="1319917"/>
            <a:ext cx="2439780" cy="156359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</a:t>
            </a:r>
            <a:r>
              <a:rPr lang="ru-RU" dirty="0" smtClean="0"/>
              <a:t>«Ростелеком-Солар», </a:t>
            </a:r>
            <a:r>
              <a:rPr lang="ru-RU" dirty="0"/>
              <a:t>вероятно, должна быть более нейтральной и спокойной, так как ей будут пользоваться одни и те же люди каждый день. </a:t>
            </a:r>
          </a:p>
        </p:txBody>
      </p:sp>
      <p:sp>
        <p:nvSpPr>
          <p:cNvPr id="15" name="Заголовок 17">
            <a:extLst>
              <a:ext uri="{FF2B5EF4-FFF2-40B4-BE49-F238E27FC236}">
                <a16:creationId xmlns="" xmlns:a16="http://schemas.microsoft.com/office/drawing/2014/main" id="{F7C68785-B95F-DE42-B7EA-52708B117E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47881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E95DA647-F18C-46B5-9842-FB154553F2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116" y="2011076"/>
            <a:ext cx="2439781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</a:t>
            </a:r>
            <a:r>
              <a:rPr lang="ru-RU" dirty="0" smtClean="0"/>
              <a:t>«Ростелеком-Солар», </a:t>
            </a:r>
            <a:r>
              <a:rPr lang="ru-RU" dirty="0"/>
              <a:t>вероятно, должна быть более нейтральной и спокойной.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F38105C4-90D0-4DCA-838E-99A693116F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2460" y="2015639"/>
            <a:ext cx="2439781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</a:t>
            </a:r>
            <a:r>
              <a:rPr lang="ru-RU" dirty="0" smtClean="0"/>
              <a:t>«Ростелекома-Солар», </a:t>
            </a:r>
            <a:r>
              <a:rPr lang="ru-RU" dirty="0"/>
              <a:t>вероятно, должна быть более нейтральной и спокойной.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="" xmlns:a16="http://schemas.microsoft.com/office/drawing/2014/main" id="{5BE8CE37-87D2-46D8-A043-BF515B11C5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4805" y="2020205"/>
            <a:ext cx="2439780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</a:t>
            </a:r>
            <a:r>
              <a:rPr lang="ru-RU" dirty="0" smtClean="0"/>
              <a:t>«Ростелекома-Солар», </a:t>
            </a:r>
            <a:r>
              <a:rPr lang="ru-RU" dirty="0"/>
              <a:t>вероятно, должна быть более нейтральной и спокойной.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8EC6978A-B321-46CC-8EAD-8EE3B46873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5104" y="1539875"/>
            <a:ext cx="1974850" cy="43021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FF8218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1 задача</a:t>
            </a:r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="" xmlns:a16="http://schemas.microsoft.com/office/drawing/2014/main" id="{2A64C352-769B-42F4-82BF-88CCE3A310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92460" y="1544438"/>
            <a:ext cx="1974850" cy="43021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FF8218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2 задача</a:t>
            </a:r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="" xmlns:a16="http://schemas.microsoft.com/office/drawing/2014/main" id="{0C3CC3BE-1DDC-4C9D-AE93-E95D498B8A8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54805" y="1544438"/>
            <a:ext cx="1974850" cy="43021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FF8218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3 задача</a:t>
            </a:r>
            <a:endParaRPr lang="en-US" dirty="0"/>
          </a:p>
        </p:txBody>
      </p:sp>
      <p:sp>
        <p:nvSpPr>
          <p:cNvPr id="25" name="Заголовок 17">
            <a:extLst>
              <a:ext uri="{FF2B5EF4-FFF2-40B4-BE49-F238E27FC236}">
                <a16:creationId xmlns="" xmlns:a16="http://schemas.microsoft.com/office/drawing/2014/main" id="{95E341E8-5D5B-9E41-9286-773A6F21F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03855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2" t="8944" b="6764"/>
          <a:stretch/>
        </p:blipFill>
        <p:spPr>
          <a:xfrm flipH="1">
            <a:off x="4430022" y="-260"/>
            <a:ext cx="4761603" cy="5143760"/>
          </a:xfrm>
          <a:prstGeom prst="rect">
            <a:avLst/>
          </a:prstGeom>
        </p:spPr>
      </p:pic>
      <p:sp>
        <p:nvSpPr>
          <p:cNvPr id="11" name="Прямоугольник 6">
            <a:extLst>
              <a:ext uri="{FF2B5EF4-FFF2-40B4-BE49-F238E27FC236}">
                <a16:creationId xmlns="" xmlns:a16="http://schemas.microsoft.com/office/drawing/2014/main" id="{4CF3D02A-AF50-4BAC-B3BA-DB6BA1BFBD8C}"/>
              </a:ext>
            </a:extLst>
          </p:cNvPr>
          <p:cNvSpPr/>
          <p:nvPr userDrawn="1"/>
        </p:nvSpPr>
        <p:spPr>
          <a:xfrm>
            <a:off x="0" y="-260"/>
            <a:ext cx="6368492" cy="51437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275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=""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905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пля 28">
            <a:extLst>
              <a:ext uri="{FF2B5EF4-FFF2-40B4-BE49-F238E27FC236}">
                <a16:creationId xmlns="" xmlns:a16="http://schemas.microsoft.com/office/drawing/2014/main" id="{E4D97FBF-DE83-4BF7-AD76-FC553196EADD}"/>
              </a:ext>
            </a:extLst>
          </p:cNvPr>
          <p:cNvSpPr/>
          <p:nvPr userDrawn="1"/>
        </p:nvSpPr>
        <p:spPr>
          <a:xfrm rot="13500000" flipH="1">
            <a:off x="3232233" y="1301759"/>
            <a:ext cx="626209" cy="626209"/>
          </a:xfrm>
          <a:prstGeom prst="teardrop">
            <a:avLst/>
          </a:prstGeom>
          <a:solidFill>
            <a:srgbClr val="8600FF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cxnSp>
        <p:nvCxnSpPr>
          <p:cNvPr id="14" name="Прямая соединительная линия 9">
            <a:extLst>
              <a:ext uri="{FF2B5EF4-FFF2-40B4-BE49-F238E27FC236}">
                <a16:creationId xmlns="" xmlns:a16="http://schemas.microsoft.com/office/drawing/2014/main" id="{8BBC4119-2CEF-416F-BFC2-9491E369F32B}"/>
              </a:ext>
            </a:extLst>
          </p:cNvPr>
          <p:cNvCxnSpPr>
            <a:cxnSpLocks/>
          </p:cNvCxnSpPr>
          <p:nvPr/>
        </p:nvCxnSpPr>
        <p:spPr>
          <a:xfrm>
            <a:off x="494195" y="2050827"/>
            <a:ext cx="7995255" cy="0"/>
          </a:xfrm>
          <a:prstGeom prst="line">
            <a:avLst/>
          </a:prstGeom>
          <a:noFill/>
          <a:ln w="25400" cap="rnd" cmpd="sng" algn="ctr">
            <a:solidFill>
              <a:sysClr val="window" lastClr="FFFFFF">
                <a:lumMod val="85000"/>
              </a:sysClr>
            </a:solidFill>
            <a:prstDash val="sysDot"/>
            <a:miter lim="800000"/>
          </a:ln>
          <a:effectLst/>
        </p:spPr>
      </p:cxnSp>
      <p:sp>
        <p:nvSpPr>
          <p:cNvPr id="15" name="Капля 28">
            <a:extLst>
              <a:ext uri="{FF2B5EF4-FFF2-40B4-BE49-F238E27FC236}">
                <a16:creationId xmlns="" xmlns:a16="http://schemas.microsoft.com/office/drawing/2014/main" id="{7AB9217F-B3AA-4499-8918-02504E3854EA}"/>
              </a:ext>
            </a:extLst>
          </p:cNvPr>
          <p:cNvSpPr/>
          <p:nvPr userDrawn="1"/>
        </p:nvSpPr>
        <p:spPr>
          <a:xfrm rot="13500000" flipH="1">
            <a:off x="5970572" y="1301959"/>
            <a:ext cx="626209" cy="626209"/>
          </a:xfrm>
          <a:prstGeom prst="teardrop">
            <a:avLst/>
          </a:prstGeom>
          <a:solidFill>
            <a:srgbClr val="860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DEF8540-D8AA-433F-9A94-561CDDCB96B1}"/>
              </a:ext>
            </a:extLst>
          </p:cNvPr>
          <p:cNvSpPr txBox="1"/>
          <p:nvPr/>
        </p:nvSpPr>
        <p:spPr>
          <a:xfrm>
            <a:off x="6082642" y="1406456"/>
            <a:ext cx="402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is Grotesque Pro" panose="02000503030000020004" pitchFamily="2" charset="0"/>
                <a:ea typeface="+mn-ea"/>
                <a:cs typeface="+mn-cs"/>
                <a:sym typeface="Helvetica Neue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2002825-B3D8-41E5-A7BD-6F7BD6AD6009}"/>
              </a:ext>
            </a:extLst>
          </p:cNvPr>
          <p:cNvSpPr txBox="1"/>
          <p:nvPr/>
        </p:nvSpPr>
        <p:spPr>
          <a:xfrm>
            <a:off x="3352978" y="1406456"/>
            <a:ext cx="402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is Grotesque Pro" panose="02000503030000020004" pitchFamily="2" charset="0"/>
                <a:ea typeface="+mn-ea"/>
                <a:cs typeface="+mn-cs"/>
                <a:sym typeface="Helvetica Neue"/>
              </a:rPr>
              <a:t>2</a:t>
            </a:r>
          </a:p>
        </p:txBody>
      </p:sp>
      <p:sp>
        <p:nvSpPr>
          <p:cNvPr id="19" name="Капля 33">
            <a:extLst>
              <a:ext uri="{FF2B5EF4-FFF2-40B4-BE49-F238E27FC236}">
                <a16:creationId xmlns="" xmlns:a16="http://schemas.microsoft.com/office/drawing/2014/main" id="{EE02C1C3-A6D9-4F5C-A166-8881FFEEA90F}"/>
              </a:ext>
            </a:extLst>
          </p:cNvPr>
          <p:cNvSpPr/>
          <p:nvPr/>
        </p:nvSpPr>
        <p:spPr>
          <a:xfrm rot="13500000" flipH="1">
            <a:off x="475297" y="1301960"/>
            <a:ext cx="626209" cy="626209"/>
          </a:xfrm>
          <a:prstGeom prst="teardrop">
            <a:avLst/>
          </a:prstGeom>
          <a:solidFill>
            <a:srgbClr val="8600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F2B9A36-EFD3-4768-A25A-CC5F689F06AF}"/>
              </a:ext>
            </a:extLst>
          </p:cNvPr>
          <p:cNvSpPr txBox="1"/>
          <p:nvPr/>
        </p:nvSpPr>
        <p:spPr>
          <a:xfrm>
            <a:off x="573299" y="1406457"/>
            <a:ext cx="402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is Grotesque Pro" panose="02000503030000020004" pitchFamily="2" charset="0"/>
                <a:ea typeface="+mn-ea"/>
                <a:cs typeface="+mn-cs"/>
                <a:sym typeface="Helvetica Neue"/>
              </a:rPr>
              <a:t>1</a:t>
            </a:r>
          </a:p>
        </p:txBody>
      </p:sp>
      <p:sp>
        <p:nvSpPr>
          <p:cNvPr id="17" name="Заголовок 17">
            <a:extLst>
              <a:ext uri="{FF2B5EF4-FFF2-40B4-BE49-F238E27FC236}">
                <a16:creationId xmlns="" xmlns:a16="http://schemas.microsoft.com/office/drawing/2014/main" id="{34070FCF-8B05-8C46-817E-AE4CEBE76A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="" xmlns:a16="http://schemas.microsoft.com/office/drawing/2014/main" id="{BCA47523-D8F1-694C-96ED-F2DF28D7E4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116" y="2266581"/>
            <a:ext cx="2439781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</a:t>
            </a:r>
            <a:r>
              <a:rPr lang="ru-RU" dirty="0" smtClean="0"/>
              <a:t>«Ростелекома-Солар», </a:t>
            </a:r>
            <a:r>
              <a:rPr lang="ru-RU" dirty="0"/>
              <a:t>вероятно, должна быть более нейтральной и спокойной. 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="" xmlns:a16="http://schemas.microsoft.com/office/drawing/2014/main" id="{BB7F11DE-E0EF-B14E-9C71-A45EA48832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2460" y="2271144"/>
            <a:ext cx="2439781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</a:t>
            </a:r>
            <a:r>
              <a:rPr lang="ru-RU" dirty="0" smtClean="0"/>
              <a:t>«Ростелекома-Солар», </a:t>
            </a:r>
            <a:r>
              <a:rPr lang="ru-RU" dirty="0"/>
              <a:t>вероятно, должна быть более нейтральной и спокойной. 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="" xmlns:a16="http://schemas.microsoft.com/office/drawing/2014/main" id="{106AD194-77AF-D74B-B7EA-7088EF6C57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4805" y="2275710"/>
            <a:ext cx="2439780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</a:t>
            </a:r>
            <a:r>
              <a:rPr lang="ru-RU" dirty="0" smtClean="0"/>
              <a:t>«Ростелекома-Солар», </a:t>
            </a:r>
            <a:r>
              <a:rPr lang="ru-RU" dirty="0"/>
              <a:t>вероятно, должна быть более нейтральной и спокойной.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719220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9EC35377-6FFC-40C5-8C38-738E4C35F8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115" y="2700979"/>
            <a:ext cx="3453761" cy="414044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Константин Константинов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5E8A2625-C07A-4B3A-B57C-9F8552CC96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0115" y="3117578"/>
            <a:ext cx="3014704" cy="415498"/>
          </a:xfrm>
          <a:prstGeom prst="rect">
            <a:avLst/>
          </a:prstGeom>
        </p:spPr>
        <p:txBody>
          <a:bodyPr wrap="square" lIns="0" tIns="0">
            <a:spAutoFit/>
          </a:bodyPr>
          <a:lstStyle>
            <a:lvl1pPr marL="0" indent="0">
              <a:lnSpc>
                <a:spcPct val="100000"/>
              </a:lnSpc>
              <a:buNone/>
              <a:defRPr lang="ru-RU" sz="12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Старший специалист по упаковке рождественских подарков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="" xmlns:a16="http://schemas.microsoft.com/office/drawing/2014/main" id="{B2FC4F77-BB3B-4549-B145-6F14EBE2D8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32112" y="2705546"/>
            <a:ext cx="3453761" cy="414044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Анастасия Анастасьева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="" xmlns:a16="http://schemas.microsoft.com/office/drawing/2014/main" id="{64CF0B9A-CF3D-4796-9ADF-F627118A734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2111" y="3122145"/>
            <a:ext cx="3815065" cy="415498"/>
          </a:xfrm>
          <a:prstGeom prst="rect">
            <a:avLst/>
          </a:prstGeom>
        </p:spPr>
        <p:txBody>
          <a:bodyPr wrap="square" lIns="0" tIns="0">
            <a:spAutoFit/>
          </a:bodyPr>
          <a:lstStyle>
            <a:lvl1pPr marL="0" indent="0">
              <a:lnSpc>
                <a:spcPct val="100000"/>
              </a:lnSpc>
              <a:buNone/>
              <a:defRPr lang="ru-RU" sz="12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Младший помощник старшего специалиста по упаковке рождественских подарков</a:t>
            </a:r>
          </a:p>
        </p:txBody>
      </p:sp>
      <p:sp>
        <p:nvSpPr>
          <p:cNvPr id="14" name="Рисунок 2">
            <a:extLst>
              <a:ext uri="{FF2B5EF4-FFF2-40B4-BE49-F238E27FC236}">
                <a16:creationId xmlns="" xmlns:a16="http://schemas.microsoft.com/office/drawing/2014/main" id="{94A5D958-DC17-F34A-8350-8BE40500459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9322" y="1330849"/>
            <a:ext cx="1116752" cy="111855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ru-RU" dirty="0"/>
              <a:t>Добавьте фото</a:t>
            </a:r>
          </a:p>
        </p:txBody>
      </p:sp>
      <p:sp>
        <p:nvSpPr>
          <p:cNvPr id="20" name="Рисунок 2">
            <a:extLst>
              <a:ext uri="{FF2B5EF4-FFF2-40B4-BE49-F238E27FC236}">
                <a16:creationId xmlns="" xmlns:a16="http://schemas.microsoft.com/office/drawing/2014/main" id="{DEEB905D-6119-9C48-9CC9-EFC9769AC71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732111" y="1330849"/>
            <a:ext cx="1116752" cy="111855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ru-RU" dirty="0"/>
              <a:t>Добавьте фото</a:t>
            </a:r>
          </a:p>
        </p:txBody>
      </p:sp>
      <p:sp>
        <p:nvSpPr>
          <p:cNvPr id="12" name="Заголовок 17">
            <a:extLst>
              <a:ext uri="{FF2B5EF4-FFF2-40B4-BE49-F238E27FC236}">
                <a16:creationId xmlns="" xmlns:a16="http://schemas.microsoft.com/office/drawing/2014/main" id="{1AADF589-483D-1C4C-A59F-8FAFB45F2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532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E7DFDE3-107D-4511-B8CB-266163CE15E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0"/>
            <a:ext cx="457358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Text Placeholder 3">
            <a:extLst>
              <a:ext uri="{FF2B5EF4-FFF2-40B4-BE49-F238E27FC236}">
                <a16:creationId xmlns="" xmlns:a16="http://schemas.microsoft.com/office/drawing/2014/main" id="{2AF17E00-C7AB-4A73-95D4-DDE59043FB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1627860"/>
            <a:ext cx="3268191" cy="1887781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285750" indent="-285750">
              <a:lnSpc>
                <a:spcPct val="100000"/>
              </a:lnSpc>
              <a:buClr>
                <a:srgbClr val="FF8218"/>
              </a:buClr>
              <a:buFont typeface="Arial" panose="020B0604020202020204" pitchFamily="34" charset="0"/>
              <a:buChar char="•"/>
              <a:defRPr sz="1800" b="0" i="0">
                <a:latin typeface="Rostelecom Basis" panose="020B0503030604040103" pitchFamily="34" charset="0"/>
              </a:defRPr>
            </a:lvl1pPr>
            <a:lvl2pPr marL="685800" indent="-228600">
              <a:buFont typeface="Basis Grotesque Pro Medium" panose="02000603030000020004" pitchFamily="50" charset="0"/>
              <a:buChar char="−"/>
              <a:defRPr sz="14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Первая </a:t>
            </a:r>
            <a:r>
              <a:rPr lang="ru-RU" dirty="0" smtClean="0"/>
              <a:t>опция</a:t>
            </a:r>
          </a:p>
          <a:p>
            <a:pPr lvl="0"/>
            <a:r>
              <a:rPr lang="ru-RU" dirty="0" smtClean="0"/>
              <a:t>Вторая опция</a:t>
            </a:r>
          </a:p>
          <a:p>
            <a:pPr lvl="0"/>
            <a:r>
              <a:rPr lang="ru-RU" dirty="0" smtClean="0"/>
              <a:t>Третья опция</a:t>
            </a:r>
          </a:p>
          <a:p>
            <a:pPr lvl="0"/>
            <a:r>
              <a:rPr lang="ru-RU" dirty="0" smtClean="0"/>
              <a:t>Четвертая опция</a:t>
            </a:r>
            <a:endParaRPr lang="en-US" dirty="0" smtClean="0"/>
          </a:p>
          <a:p>
            <a:pPr lvl="1"/>
            <a:r>
              <a:rPr lang="ru-RU" dirty="0" smtClean="0"/>
              <a:t>пояснение</a:t>
            </a:r>
            <a:endParaRPr lang="en-US" dirty="0"/>
          </a:p>
        </p:txBody>
      </p:sp>
      <p:sp>
        <p:nvSpPr>
          <p:cNvPr id="14" name="Заголовок 17">
            <a:extLst>
              <a:ext uri="{FF2B5EF4-FFF2-40B4-BE49-F238E27FC236}">
                <a16:creationId xmlns="" xmlns:a16="http://schemas.microsoft.com/office/drawing/2014/main" id="{2AE2FA18-0952-694B-A56A-B4966255D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98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7A433BFB-4227-4636-BAD8-A7867001BEB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88640" y="0"/>
            <a:ext cx="3356947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="" xmlns:a16="http://schemas.microsoft.com/office/drawing/2014/main" id="{52EBDB49-F5EC-3C41-926A-83AB7D978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2AF17E00-C7AB-4A73-95D4-DDE59043FB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1627860"/>
            <a:ext cx="3268191" cy="1887781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285750" indent="-285750">
              <a:lnSpc>
                <a:spcPct val="100000"/>
              </a:lnSpc>
              <a:buClr>
                <a:srgbClr val="FF8218"/>
              </a:buClr>
              <a:buFont typeface="Arial" panose="020B0604020202020204" pitchFamily="34" charset="0"/>
              <a:buChar char="•"/>
              <a:defRPr sz="1800" b="0" i="0">
                <a:latin typeface="Rostelecom Basis" panose="020B0503030604040103" pitchFamily="34" charset="0"/>
              </a:defRPr>
            </a:lvl1pPr>
            <a:lvl2pPr marL="685800" indent="-228600">
              <a:buFont typeface="Basis Grotesque Pro Medium" panose="02000603030000020004" pitchFamily="50" charset="0"/>
              <a:buChar char="−"/>
              <a:defRPr sz="14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Первая </a:t>
            </a:r>
            <a:r>
              <a:rPr lang="ru-RU" dirty="0" smtClean="0"/>
              <a:t>опция</a:t>
            </a:r>
          </a:p>
          <a:p>
            <a:pPr lvl="0"/>
            <a:r>
              <a:rPr lang="ru-RU" dirty="0" smtClean="0"/>
              <a:t>Вторая опция</a:t>
            </a:r>
          </a:p>
          <a:p>
            <a:pPr lvl="0"/>
            <a:r>
              <a:rPr lang="ru-RU" dirty="0" smtClean="0"/>
              <a:t>Третья опция</a:t>
            </a:r>
          </a:p>
          <a:p>
            <a:pPr lvl="0"/>
            <a:r>
              <a:rPr lang="ru-RU" dirty="0" smtClean="0"/>
              <a:t>Четвертая опция</a:t>
            </a:r>
          </a:p>
          <a:p>
            <a:pPr lvl="1"/>
            <a:r>
              <a:rPr lang="ru-RU" dirty="0" smtClean="0"/>
              <a:t>пояснение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70649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60471E8C-C37E-41C7-8D4F-AB3BF500F6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800" y="0"/>
            <a:ext cx="457278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+mj-lt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Заголовок 17">
            <a:extLst>
              <a:ext uri="{FF2B5EF4-FFF2-40B4-BE49-F238E27FC236}">
                <a16:creationId xmlns="" xmlns:a16="http://schemas.microsoft.com/office/drawing/2014/main" id="{99DFE334-2E71-C242-9953-F8B6423EC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Контакты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="" xmlns:a16="http://schemas.microsoft.com/office/drawing/2014/main" id="{5081727A-2C0D-479E-BE07-8D2201F9EB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104" y="1884961"/>
            <a:ext cx="2555262" cy="3185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Центральный офис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="" xmlns:a16="http://schemas.microsoft.com/office/drawing/2014/main" id="{5AD3E0B2-5BAF-4869-8191-A527EE2249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104" y="2674215"/>
            <a:ext cx="2563022" cy="33239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tx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+7 (499) </a:t>
            </a:r>
            <a:r>
              <a:rPr lang="en-US" dirty="0" smtClean="0"/>
              <a:t>755</a:t>
            </a:r>
            <a:r>
              <a:rPr lang="ru-RU" dirty="0" smtClean="0"/>
              <a:t>-</a:t>
            </a:r>
            <a:r>
              <a:rPr lang="en-US" dirty="0" smtClean="0"/>
              <a:t>07</a:t>
            </a:r>
            <a:r>
              <a:rPr lang="ru-RU" dirty="0" smtClean="0"/>
              <a:t>-</a:t>
            </a:r>
            <a:r>
              <a:rPr lang="en-US" dirty="0" smtClean="0"/>
              <a:t>70</a:t>
            </a:r>
            <a:endParaRPr lang="ru-RU" dirty="0"/>
          </a:p>
        </p:txBody>
      </p:sp>
      <p:sp>
        <p:nvSpPr>
          <p:cNvPr id="26" name="Text Placeholder 2">
            <a:extLst>
              <a:ext uri="{FF2B5EF4-FFF2-40B4-BE49-F238E27FC236}">
                <a16:creationId xmlns="" xmlns:a16="http://schemas.microsoft.com/office/drawing/2014/main" id="{87084BB5-6F13-489D-B5F7-8EBCBAA8A7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104" y="2985399"/>
            <a:ext cx="2563022" cy="33239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rgbClr val="FF8218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en-US" dirty="0" smtClean="0"/>
              <a:t>info@rt-solar.ru</a:t>
            </a:r>
            <a:endParaRPr lang="ru-RU" dirty="0"/>
          </a:p>
        </p:txBody>
      </p:sp>
      <p:sp>
        <p:nvSpPr>
          <p:cNvPr id="27" name="Text Placeholder 22">
            <a:extLst>
              <a:ext uri="{FF2B5EF4-FFF2-40B4-BE49-F238E27FC236}">
                <a16:creationId xmlns="" xmlns:a16="http://schemas.microsoft.com/office/drawing/2014/main" id="{CC504121-A9AD-E442-8756-28B0540599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104" y="2192401"/>
            <a:ext cx="3246438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 smtClean="0"/>
              <a:t>125009 г. Москва, </a:t>
            </a:r>
            <a:br>
              <a:rPr lang="ru-RU" dirty="0" smtClean="0"/>
            </a:br>
            <a:r>
              <a:rPr lang="ru-RU" dirty="0" smtClean="0"/>
              <a:t>Никитский переулок, 7с1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1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="" xmlns:a16="http://schemas.microsoft.com/office/drawing/2014/main" id="{5E365E7D-D762-476B-BED8-181F6A680F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56960" y="0"/>
            <a:ext cx="578862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+mj-lt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Text Placeholder 5">
            <a:extLst>
              <a:ext uri="{FF2B5EF4-FFF2-40B4-BE49-F238E27FC236}">
                <a16:creationId xmlns="" xmlns:a16="http://schemas.microsoft.com/office/drawing/2014/main" id="{59014BB5-332E-4D4A-912A-92575A945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104" y="1884961"/>
            <a:ext cx="2555262" cy="3185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Центральный офис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="" xmlns:a16="http://schemas.microsoft.com/office/drawing/2014/main" id="{D519BEFA-8F46-2D4F-9845-0ED7B08AFB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104" y="2674215"/>
            <a:ext cx="2563022" cy="3185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tx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 smtClean="0"/>
              <a:t>+7 (499) </a:t>
            </a:r>
            <a:r>
              <a:rPr lang="en-US" dirty="0" smtClean="0"/>
              <a:t>755</a:t>
            </a:r>
            <a:r>
              <a:rPr lang="ru-RU" dirty="0" smtClean="0"/>
              <a:t>-</a:t>
            </a:r>
            <a:r>
              <a:rPr lang="en-US" dirty="0" smtClean="0"/>
              <a:t>07</a:t>
            </a:r>
            <a:r>
              <a:rPr lang="ru-RU" dirty="0" smtClean="0"/>
              <a:t>-</a:t>
            </a:r>
            <a:r>
              <a:rPr lang="en-US" dirty="0" smtClean="0"/>
              <a:t>70</a:t>
            </a:r>
            <a:endParaRPr lang="ru-RU" dirty="0"/>
          </a:p>
        </p:txBody>
      </p:sp>
      <p:sp>
        <p:nvSpPr>
          <p:cNvPr id="13" name="Text Placeholder 22">
            <a:extLst>
              <a:ext uri="{FF2B5EF4-FFF2-40B4-BE49-F238E27FC236}">
                <a16:creationId xmlns="" xmlns:a16="http://schemas.microsoft.com/office/drawing/2014/main" id="{CC504121-A9AD-E442-8756-28B0540599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104" y="2192401"/>
            <a:ext cx="3246438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 smtClean="0"/>
              <a:t>125009 г. Москва,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Никитский переулок, 7с1</a:t>
            </a:r>
            <a:endParaRPr lang="ru-RU" dirty="0"/>
          </a:p>
        </p:txBody>
      </p:sp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CC4C1EF0-6F07-7F41-8A90-FD91995FE4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104" y="2985399"/>
            <a:ext cx="2563022" cy="33239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rgbClr val="FF8218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en-US" dirty="0" smtClean="0"/>
              <a:t>info@rt-solar.ru</a:t>
            </a:r>
            <a:endParaRPr lang="ru-RU" dirty="0"/>
          </a:p>
        </p:txBody>
      </p:sp>
      <p:sp>
        <p:nvSpPr>
          <p:cNvPr id="15" name="Заголовок 17">
            <a:extLst>
              <a:ext uri="{FF2B5EF4-FFF2-40B4-BE49-F238E27FC236}">
                <a16:creationId xmlns="" xmlns:a16="http://schemas.microsoft.com/office/drawing/2014/main" id="{0D7654A2-31BB-AF4B-BFD0-3F939EC66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Контакты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2702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="" xmlns:a16="http://schemas.microsoft.com/office/drawing/2014/main" id="{DB359433-4E10-4A5C-97A7-B5EC5BF394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21586" y="-1"/>
            <a:ext cx="5822414" cy="5144400"/>
          </a:xfrm>
          <a:custGeom>
            <a:avLst/>
            <a:gdLst>
              <a:gd name="connsiteX0" fmla="*/ 0 w 5822414"/>
              <a:gd name="connsiteY0" fmla="*/ 0 h 5144400"/>
              <a:gd name="connsiteX1" fmla="*/ 5822414 w 5822414"/>
              <a:gd name="connsiteY1" fmla="*/ 0 h 5144400"/>
              <a:gd name="connsiteX2" fmla="*/ 5822414 w 5822414"/>
              <a:gd name="connsiteY2" fmla="*/ 5144400 h 5144400"/>
              <a:gd name="connsiteX3" fmla="*/ 0 w 5822414"/>
              <a:gd name="connsiteY3" fmla="*/ 5144400 h 5144400"/>
              <a:gd name="connsiteX4" fmla="*/ 0 w 5822414"/>
              <a:gd name="connsiteY4" fmla="*/ 0 h 5144400"/>
              <a:gd name="connsiteX0" fmla="*/ 2440236 w 5822414"/>
              <a:gd name="connsiteY0" fmla="*/ 0 h 5144400"/>
              <a:gd name="connsiteX1" fmla="*/ 5822414 w 5822414"/>
              <a:gd name="connsiteY1" fmla="*/ 0 h 5144400"/>
              <a:gd name="connsiteX2" fmla="*/ 5822414 w 5822414"/>
              <a:gd name="connsiteY2" fmla="*/ 5144400 h 5144400"/>
              <a:gd name="connsiteX3" fmla="*/ 0 w 5822414"/>
              <a:gd name="connsiteY3" fmla="*/ 5144400 h 5144400"/>
              <a:gd name="connsiteX4" fmla="*/ 2440236 w 5822414"/>
              <a:gd name="connsiteY4" fmla="*/ 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2414" h="5144400">
                <a:moveTo>
                  <a:pt x="2440236" y="0"/>
                </a:moveTo>
                <a:lnTo>
                  <a:pt x="5822414" y="0"/>
                </a:lnTo>
                <a:lnTo>
                  <a:pt x="5822414" y="5144400"/>
                </a:lnTo>
                <a:lnTo>
                  <a:pt x="0" y="5144400"/>
                </a:lnTo>
                <a:lnTo>
                  <a:pt x="24402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b" anchorCtr="1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latin typeface="+mj-lt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Прямоугольник 6">
            <a:extLst>
              <a:ext uri="{FF2B5EF4-FFF2-40B4-BE49-F238E27FC236}">
                <a16:creationId xmlns="" xmlns:a16="http://schemas.microsoft.com/office/drawing/2014/main" id="{7290771B-ADD7-4C70-A644-E644C64C3698}"/>
              </a:ext>
            </a:extLst>
          </p:cNvPr>
          <p:cNvSpPr/>
          <p:nvPr userDrawn="1"/>
        </p:nvSpPr>
        <p:spPr>
          <a:xfrm>
            <a:off x="1" y="0"/>
            <a:ext cx="5779243" cy="514440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3966905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9152" h="6869153">
                <a:moveTo>
                  <a:pt x="0" y="0"/>
                </a:moveTo>
                <a:lnTo>
                  <a:pt x="6869152" y="0"/>
                </a:lnTo>
                <a:lnTo>
                  <a:pt x="3966905" y="6869153"/>
                </a:lnTo>
                <a:lnTo>
                  <a:pt x="0" y="6869152"/>
                </a:lnTo>
                <a:lnTo>
                  <a:pt x="0" y="0"/>
                </a:lnTo>
                <a:close/>
              </a:path>
            </a:pathLst>
          </a:custGeom>
          <a:solidFill>
            <a:srgbClr val="001C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0" name="Заголовок 17">
            <a:extLst>
              <a:ext uri="{FF2B5EF4-FFF2-40B4-BE49-F238E27FC236}">
                <a16:creationId xmlns="" xmlns:a16="http://schemas.microsoft.com/office/drawing/2014/main" id="{64801AC5-BB8C-7F40-8AD0-DE7AA178F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Контакты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59014BB5-332E-4D4A-912A-92575A945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104" y="1884961"/>
            <a:ext cx="2555262" cy="33239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Центральный офис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D519BEFA-8F46-2D4F-9845-0ED7B08AFB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104" y="2674215"/>
            <a:ext cx="2563022" cy="3185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 smtClean="0"/>
              <a:t>+7 (499) </a:t>
            </a:r>
            <a:r>
              <a:rPr lang="en-US" dirty="0" smtClean="0"/>
              <a:t>755</a:t>
            </a:r>
            <a:r>
              <a:rPr lang="ru-RU" dirty="0" smtClean="0"/>
              <a:t>-</a:t>
            </a:r>
            <a:r>
              <a:rPr lang="en-US" dirty="0" smtClean="0"/>
              <a:t>07</a:t>
            </a:r>
            <a:r>
              <a:rPr lang="ru-RU" dirty="0" smtClean="0"/>
              <a:t>-</a:t>
            </a:r>
            <a:r>
              <a:rPr lang="en-US" dirty="0" smtClean="0"/>
              <a:t>70</a:t>
            </a:r>
            <a:endParaRPr lang="ru-RU" dirty="0"/>
          </a:p>
        </p:txBody>
      </p:sp>
      <p:sp>
        <p:nvSpPr>
          <p:cNvPr id="13" name="Text Placeholder 22">
            <a:extLst>
              <a:ext uri="{FF2B5EF4-FFF2-40B4-BE49-F238E27FC236}">
                <a16:creationId xmlns="" xmlns:a16="http://schemas.microsoft.com/office/drawing/2014/main" id="{CC504121-A9AD-E442-8756-28B0540599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104" y="2192401"/>
            <a:ext cx="3246438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 smtClean="0"/>
              <a:t>125009 г. Москва, </a:t>
            </a:r>
            <a:br>
              <a:rPr lang="ru-RU" dirty="0" smtClean="0"/>
            </a:br>
            <a:r>
              <a:rPr lang="ru-RU" dirty="0" smtClean="0"/>
              <a:t>Никитский переулок, 7с1</a:t>
            </a:r>
            <a:endParaRPr lang="ru-RU" dirty="0"/>
          </a:p>
        </p:txBody>
      </p:sp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CC4C1EF0-6F07-7F41-8A90-FD91995FE4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104" y="2985399"/>
            <a:ext cx="2563022" cy="33239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rgbClr val="FF8218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en-US" dirty="0" smtClean="0"/>
              <a:t>info@rt-solar.ru</a:t>
            </a:r>
            <a:r>
              <a:rPr lang="en-US" dirty="0"/>
              <a:t> 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380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t="6390" r="351" b="174"/>
          <a:stretch/>
        </p:blipFill>
        <p:spPr>
          <a:xfrm>
            <a:off x="-1" y="-1"/>
            <a:ext cx="9184933" cy="5149272"/>
          </a:xfrm>
          <a:prstGeom prst="rect">
            <a:avLst/>
          </a:prstGeom>
        </p:spPr>
      </p:pic>
      <p:sp>
        <p:nvSpPr>
          <p:cNvPr id="4" name="Прямоугольник 6">
            <a:extLst>
              <a:ext uri="{FF2B5EF4-FFF2-40B4-BE49-F238E27FC236}">
                <a16:creationId xmlns="" xmlns:a16="http://schemas.microsoft.com/office/drawing/2014/main" id="{7290771B-ADD7-4C70-A644-E644C64C3698}"/>
              </a:ext>
            </a:extLst>
          </p:cNvPr>
          <p:cNvSpPr/>
          <p:nvPr userDrawn="1"/>
        </p:nvSpPr>
        <p:spPr>
          <a:xfrm>
            <a:off x="1" y="0"/>
            <a:ext cx="5779243" cy="514440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3966905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9152" h="6869153">
                <a:moveTo>
                  <a:pt x="0" y="0"/>
                </a:moveTo>
                <a:lnTo>
                  <a:pt x="6869152" y="0"/>
                </a:lnTo>
                <a:lnTo>
                  <a:pt x="3966905" y="6869153"/>
                </a:lnTo>
                <a:lnTo>
                  <a:pt x="0" y="6869152"/>
                </a:lnTo>
                <a:lnTo>
                  <a:pt x="0" y="0"/>
                </a:lnTo>
                <a:close/>
              </a:path>
            </a:pathLst>
          </a:custGeom>
          <a:solidFill>
            <a:srgbClr val="001C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5" name="Заголовок 17">
            <a:extLst>
              <a:ext uri="{FF2B5EF4-FFF2-40B4-BE49-F238E27FC236}">
                <a16:creationId xmlns=""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Контакты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  <p:sp>
        <p:nvSpPr>
          <p:cNvPr id="12" name="Заголовок 17">
            <a:extLst>
              <a:ext uri="{FF2B5EF4-FFF2-40B4-BE49-F238E27FC236}">
                <a16:creationId xmlns=""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1911597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 smtClean="0"/>
              <a:t>Центральный офис</a:t>
            </a:r>
            <a:endParaRPr lang="ru-RU" sz="1200" dirty="0"/>
          </a:p>
        </p:txBody>
      </p:sp>
      <p:sp>
        <p:nvSpPr>
          <p:cNvPr id="13" name="Заголовок 17">
            <a:extLst>
              <a:ext uri="{FF2B5EF4-FFF2-40B4-BE49-F238E27FC236}">
                <a16:creationId xmlns=""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185583"/>
            <a:ext cx="3249332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600" dirty="0" smtClean="0"/>
              <a:t>125009 г. Москва, </a:t>
            </a:r>
            <a:br>
              <a:rPr lang="ru-RU" sz="1600" dirty="0" smtClean="0"/>
            </a:br>
            <a:r>
              <a:rPr lang="ru-RU" sz="1600" dirty="0" smtClean="0"/>
              <a:t>Никитский переулок, 7с1</a:t>
            </a:r>
          </a:p>
        </p:txBody>
      </p:sp>
      <p:sp>
        <p:nvSpPr>
          <p:cNvPr id="14" name="Заголовок 17">
            <a:extLst>
              <a:ext uri="{FF2B5EF4-FFF2-40B4-BE49-F238E27FC236}">
                <a16:creationId xmlns=""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739637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 smtClean="0"/>
              <a:t>+7 (499) 755-07-70</a:t>
            </a:r>
          </a:p>
        </p:txBody>
      </p:sp>
      <p:sp>
        <p:nvSpPr>
          <p:cNvPr id="15" name="Заголовок 17">
            <a:extLst>
              <a:ext uri="{FF2B5EF4-FFF2-40B4-BE49-F238E27FC236}">
                <a16:creationId xmlns=""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3038013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en-US" sz="1200" dirty="0" smtClean="0">
                <a:solidFill>
                  <a:srgbClr val="FF8218"/>
                </a:solidFill>
              </a:rPr>
              <a:t>info@rt-solar.ru </a:t>
            </a:r>
          </a:p>
        </p:txBody>
      </p:sp>
    </p:spTree>
    <p:extLst>
      <p:ext uri="{BB962C8B-B14F-4D97-AF65-F5344CB8AC3E}">
        <p14:creationId xmlns:p14="http://schemas.microsoft.com/office/powerpoint/2010/main" val="1362236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32" b="4093"/>
          <a:stretch/>
        </p:blipFill>
        <p:spPr>
          <a:xfrm>
            <a:off x="0" y="0"/>
            <a:ext cx="9163050" cy="51339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0" name="Заголовок 17">
            <a:extLst>
              <a:ext uri="{FF2B5EF4-FFF2-40B4-BE49-F238E27FC236}">
                <a16:creationId xmlns=""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1926837"/>
            <a:ext cx="1584196" cy="263149"/>
          </a:xfrm>
          <a:prstGeom prst="rect">
            <a:avLst/>
          </a:prstGeom>
          <a:solidFill>
            <a:srgbClr val="FF8218"/>
          </a:solidFill>
        </p:spPr>
        <p:txBody>
          <a:bodyPr wrap="square" lIns="720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Центральный офис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6" name="Заголовок 17">
            <a:extLst>
              <a:ext uri="{FF2B5EF4-FFF2-40B4-BE49-F238E27FC236}">
                <a16:creationId xmlns=""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185583"/>
            <a:ext cx="2582416" cy="541687"/>
          </a:xfrm>
          <a:prstGeom prst="rect">
            <a:avLst/>
          </a:prstGeom>
          <a:solidFill>
            <a:srgbClr val="FF8218"/>
          </a:solidFill>
        </p:spPr>
        <p:txBody>
          <a:bodyPr wrap="square" lIns="720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solidFill>
                  <a:schemeClr val="bg1"/>
                </a:solidFill>
              </a:rPr>
              <a:t>125009 г. Москва, 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Никитский переулок, 7с1</a:t>
            </a:r>
          </a:p>
        </p:txBody>
      </p:sp>
      <p:sp>
        <p:nvSpPr>
          <p:cNvPr id="17" name="Заголовок 17">
            <a:extLst>
              <a:ext uri="{FF2B5EF4-FFF2-40B4-BE49-F238E27FC236}">
                <a16:creationId xmlns=""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724397"/>
            <a:ext cx="1706116" cy="263149"/>
          </a:xfrm>
          <a:prstGeom prst="rect">
            <a:avLst/>
          </a:prstGeom>
          <a:solidFill>
            <a:srgbClr val="FF8218"/>
          </a:solidFill>
        </p:spPr>
        <p:txBody>
          <a:bodyPr wrap="square" lIns="720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+7 (499) 755-07-70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=""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984673"/>
            <a:ext cx="1415652" cy="263149"/>
          </a:xfrm>
          <a:prstGeom prst="rect">
            <a:avLst/>
          </a:prstGeom>
          <a:solidFill>
            <a:srgbClr val="FF8218"/>
          </a:solidFill>
        </p:spPr>
        <p:txBody>
          <a:bodyPr wrap="square" lIns="720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en-US" sz="1200" dirty="0" smtClean="0">
                <a:solidFill>
                  <a:schemeClr val="bg1"/>
                </a:solidFill>
              </a:rPr>
              <a:t>info@rt-solar.ru </a:t>
            </a:r>
          </a:p>
        </p:txBody>
      </p:sp>
      <p:sp>
        <p:nvSpPr>
          <p:cNvPr id="19" name="Заголовок 17">
            <a:extLst>
              <a:ext uri="{FF2B5EF4-FFF2-40B4-BE49-F238E27FC236}">
                <a16:creationId xmlns=""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</a:rPr>
              <a:t>Контакты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322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313A49"/>
          </a:solidFill>
        </p:spPr>
      </p:pic>
      <p:cxnSp>
        <p:nvCxnSpPr>
          <p:cNvPr id="21" name="Прямая соединительная линия 20"/>
          <p:cNvCxnSpPr/>
          <p:nvPr userDrawn="1"/>
        </p:nvCxnSpPr>
        <p:spPr>
          <a:xfrm flipV="1">
            <a:off x="8412248" y="4860505"/>
            <a:ext cx="0" cy="18060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127" y="900351"/>
            <a:ext cx="7554223" cy="5198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>
                <a:solidFill>
                  <a:schemeClr val="bg1"/>
                </a:solidFill>
                <a:latin typeface="Segoe" panose="020B05020405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1127" y="1567543"/>
            <a:ext cx="7554223" cy="306518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Segoe" panose="020B0502040504020203" pitchFamily="34" charset="0"/>
              </a:defRPr>
            </a:lvl1pPr>
            <a:lvl2pPr>
              <a:defRPr sz="1500">
                <a:solidFill>
                  <a:schemeClr val="bg1"/>
                </a:solidFill>
                <a:latin typeface="Segoe" panose="020B0502040504020203" pitchFamily="34" charset="0"/>
              </a:defRPr>
            </a:lvl2pPr>
            <a:lvl3pPr>
              <a:defRPr sz="1350">
                <a:solidFill>
                  <a:schemeClr val="bg1"/>
                </a:solidFill>
                <a:latin typeface="Segoe" panose="020B0502040504020203" pitchFamily="34" charset="0"/>
              </a:defRPr>
            </a:lvl3pPr>
            <a:lvl4pPr>
              <a:defRPr sz="1200">
                <a:solidFill>
                  <a:schemeClr val="bg1"/>
                </a:solidFill>
                <a:latin typeface="Segoe" panose="020B0502040504020203" pitchFamily="34" charset="0"/>
              </a:defRPr>
            </a:lvl4pPr>
            <a:lvl5pPr>
              <a:defRPr sz="1050">
                <a:solidFill>
                  <a:schemeClr val="bg1"/>
                </a:solidFill>
                <a:latin typeface="Segoe" panose="020B0502040504020203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122E79B-32C5-4E6E-A941-E272E26DB0E7}" type="datetimeFigureOut">
              <a:rPr lang="ru-RU" smtClean="0"/>
              <a:t>06.09.2019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3" name="Номер слайда 5"/>
          <p:cNvSpPr txBox="1">
            <a:spLocks/>
          </p:cNvSpPr>
          <p:nvPr userDrawn="1"/>
        </p:nvSpPr>
        <p:spPr>
          <a:xfrm>
            <a:off x="8411749" y="4855626"/>
            <a:ext cx="652049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C6CF0A-BA7C-4D42-AE04-A3E3FB79E9CD}" type="slidenum">
              <a:rPr lang="ru-RU" sz="900" smtClean="0">
                <a:solidFill>
                  <a:schemeClr val="bg1"/>
                </a:solidFill>
                <a:latin typeface="Segoe" panose="020B0502040504020203" pitchFamily="34" charset="0"/>
              </a:rPr>
              <a:pPr/>
              <a:t>‹#›</a:t>
            </a:fld>
            <a:endParaRPr lang="ru-RU" sz="900" dirty="0">
              <a:solidFill>
                <a:schemeClr val="bg1"/>
              </a:solidFill>
              <a:latin typeface="Segoe" panose="020B0502040504020203" pitchFamily="34" charset="0"/>
            </a:endParaRPr>
          </a:p>
        </p:txBody>
      </p:sp>
      <p:pic>
        <p:nvPicPr>
          <p:cNvPr id="16" name="Рисунок 15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3300" y="195058"/>
            <a:ext cx="340200" cy="307800"/>
          </a:xfrm>
          <a:prstGeom prst="rect">
            <a:avLst/>
          </a:prstGeom>
        </p:spPr>
      </p:pic>
      <p:grpSp>
        <p:nvGrpSpPr>
          <p:cNvPr id="17" name="Группа 16"/>
          <p:cNvGrpSpPr/>
          <p:nvPr userDrawn="1"/>
        </p:nvGrpSpPr>
        <p:grpSpPr>
          <a:xfrm>
            <a:off x="961127" y="-15091"/>
            <a:ext cx="989395" cy="561595"/>
            <a:chOff x="1822058" y="0"/>
            <a:chExt cx="1234217" cy="748793"/>
          </a:xfrm>
        </p:grpSpPr>
        <p:cxnSp>
          <p:nvCxnSpPr>
            <p:cNvPr id="18" name="Прямая соединительная линия 17"/>
            <p:cNvCxnSpPr/>
            <p:nvPr userDrawn="1"/>
          </p:nvCxnSpPr>
          <p:spPr>
            <a:xfrm flipV="1">
              <a:off x="2465904" y="427522"/>
              <a:ext cx="0" cy="274855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822058" y="502572"/>
              <a:ext cx="12342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Segoe" panose="020B0502040504020203" pitchFamily="34" charset="0"/>
                </a:rPr>
                <a:t>RTK</a:t>
              </a:r>
              <a:r>
                <a:rPr lang="en-US" sz="600" baseline="0" dirty="0" smtClean="0">
                  <a:solidFill>
                    <a:schemeClr val="bg1"/>
                  </a:solidFill>
                  <a:latin typeface="Segoe" panose="020B0502040504020203" pitchFamily="34" charset="0"/>
                </a:rPr>
                <a:t>-</a:t>
              </a:r>
              <a:r>
                <a:rPr lang="en-US" sz="600" dirty="0" smtClean="0">
                  <a:solidFill>
                    <a:schemeClr val="bg1"/>
                  </a:solidFill>
                  <a:latin typeface="Segoe" panose="020B0502040504020203" pitchFamily="34" charset="0"/>
                </a:rPr>
                <a:t>SOLAR</a:t>
              </a:r>
              <a:endParaRPr lang="en-US" sz="600" dirty="0">
                <a:solidFill>
                  <a:schemeClr val="bg1"/>
                </a:solidFill>
                <a:latin typeface="Segoe" panose="020B0502040504020203" pitchFamily="34" charset="0"/>
              </a:endParaRPr>
            </a:p>
          </p:txBody>
        </p:sp>
        <p:cxnSp>
          <p:nvCxnSpPr>
            <p:cNvPr id="22" name="Прямая соединительная линия 21"/>
            <p:cNvCxnSpPr/>
            <p:nvPr userDrawn="1"/>
          </p:nvCxnSpPr>
          <p:spPr>
            <a:xfrm flipV="1">
              <a:off x="1822059" y="0"/>
              <a:ext cx="0" cy="683063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838" y="235207"/>
            <a:ext cx="680850" cy="25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3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1557" y="2"/>
            <a:ext cx="5812443" cy="5143499"/>
          </a:xfrm>
          <a:prstGeom prst="rect">
            <a:avLst/>
          </a:prstGeom>
        </p:spPr>
      </p:pic>
      <p:sp>
        <p:nvSpPr>
          <p:cNvPr id="11" name="Прямоугольник 6">
            <a:extLst>
              <a:ext uri="{FF2B5EF4-FFF2-40B4-BE49-F238E27FC236}">
                <a16:creationId xmlns="" xmlns:a16="http://schemas.microsoft.com/office/drawing/2014/main" id="{4CF3D02A-AF50-4BAC-B3BA-DB6BA1BFBD8C}"/>
              </a:ext>
            </a:extLst>
          </p:cNvPr>
          <p:cNvSpPr/>
          <p:nvPr userDrawn="1"/>
        </p:nvSpPr>
        <p:spPr>
          <a:xfrm>
            <a:off x="0" y="-261"/>
            <a:ext cx="6368494" cy="5143761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275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=""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39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1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solidFill>
                  <a:srgbClr val="FEFEFE"/>
                </a:solidFill>
              </a:rPr>
              <a:t>‹#›</a:t>
            </a:fld>
            <a:endParaRPr lang="ru-RU" dirty="0">
              <a:solidFill>
                <a:srgbClr val="FEFEFE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435104" y="781050"/>
            <a:ext cx="8310056" cy="138499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1200" b="0" i="0" kern="1200" dirty="0" smtClean="0">
                <a:solidFill>
                  <a:srgbClr val="FEFEFE"/>
                </a:solidFill>
                <a:latin typeface="Rostelecom Basis" panose="020B0503030604040103" pitchFamily="34" charset="0"/>
                <a:ea typeface="+mn-ea"/>
                <a:cs typeface="+mn-cs"/>
              </a:rPr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 </a:t>
            </a:r>
            <a:endParaRPr lang="en-US" sz="1200" b="0" i="0" kern="1200" dirty="0" smtClean="0">
              <a:solidFill>
                <a:srgbClr val="FEFEFE"/>
              </a:solidFill>
              <a:latin typeface="Rostelecom Basis" panose="020B0503030604040103" pitchFamily="34" charset="0"/>
              <a:ea typeface="+mn-ea"/>
              <a:cs typeface="+mn-cs"/>
            </a:endParaRPr>
          </a:p>
          <a:p>
            <a:pPr algn="l"/>
            <a:endParaRPr lang="ru-RU" sz="1200" b="0" i="0" kern="1200" dirty="0" smtClean="0">
              <a:solidFill>
                <a:srgbClr val="FEFEFE"/>
              </a:solidFill>
              <a:latin typeface="Rostelecom Basis" panose="020B0503030604040103" pitchFamily="34" charset="0"/>
              <a:ea typeface="+mn-ea"/>
              <a:cs typeface="+mn-cs"/>
            </a:endParaRPr>
          </a:p>
          <a:p>
            <a:pPr algn="l"/>
            <a:r>
              <a:rPr lang="ru-RU" sz="1200" b="0" i="0" kern="1200" dirty="0" smtClean="0">
                <a:solidFill>
                  <a:srgbClr val="FEFEFE"/>
                </a:solidFill>
                <a:latin typeface="Rostelecom Basis" panose="020B0503030604040103" pitchFamily="34" charset="0"/>
                <a:ea typeface="+mn-ea"/>
                <a:cs typeface="+mn-cs"/>
              </a:rPr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</a:p>
          <a:p>
            <a:pPr algn="l"/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13" name="Заголовок 17">
            <a:extLst>
              <a:ext uri="{FF2B5EF4-FFF2-40B4-BE49-F238E27FC236}">
                <a16:creationId xmlns=""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8218"/>
                </a:solidFill>
              </a:rPr>
              <a:t>О компании</a:t>
            </a:r>
            <a:endParaRPr lang="ru-RU" dirty="0">
              <a:solidFill>
                <a:srgbClr val="FF8218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435104" y="2042489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3200" b="0" dirty="0" smtClean="0">
                <a:solidFill>
                  <a:srgbClr val="FF8218"/>
                </a:solidFill>
                <a:latin typeface="Rostelecom Basis" panose="020B0604020202020204" charset="0"/>
              </a:rPr>
              <a:t>№</a:t>
            </a:r>
            <a:r>
              <a:rPr lang="ru-RU" sz="4000" b="0" baseline="0" dirty="0" smtClean="0">
                <a:solidFill>
                  <a:srgbClr val="FF8218"/>
                </a:solidFill>
                <a:latin typeface="Rostelecom Basis" panose="020B0604020202020204" charset="0"/>
              </a:rPr>
              <a:t>1</a:t>
            </a:r>
          </a:p>
          <a:p>
            <a:pPr algn="l"/>
            <a:r>
              <a:rPr lang="ru-RU" sz="1200" b="0" baseline="0" dirty="0" smtClean="0">
                <a:solidFill>
                  <a:srgbClr val="FEFEFE"/>
                </a:solidFill>
                <a:latin typeface="Rostelecom Basis" panose="020B0604020202020204" charset="0"/>
              </a:rPr>
              <a:t>на рынке сервисов</a:t>
            </a:r>
          </a:p>
          <a:p>
            <a:pPr algn="l"/>
            <a:r>
              <a:rPr lang="ru-RU" sz="1200" b="0" baseline="0" dirty="0" smtClean="0">
                <a:solidFill>
                  <a:srgbClr val="FEFEFE"/>
                </a:solidFill>
                <a:latin typeface="Rostelecom Basis" panose="020B0604020202020204" charset="0"/>
              </a:rPr>
              <a:t>кибербезопасности</a:t>
            </a:r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3577761" y="2046031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4000" b="0" dirty="0" smtClean="0">
                <a:solidFill>
                  <a:srgbClr val="FF8218"/>
                </a:solidFill>
                <a:latin typeface="Rostelecom Basis" panose="020B0604020202020204" charset="0"/>
              </a:rPr>
              <a:t>500</a:t>
            </a:r>
            <a:r>
              <a:rPr lang="ru-RU" sz="3600" b="0" dirty="0" smtClean="0">
                <a:solidFill>
                  <a:srgbClr val="FF8218"/>
                </a:solidFill>
                <a:latin typeface="Rostelecom Basis" panose="020B0604020202020204" charset="0"/>
              </a:rPr>
              <a:t>+</a:t>
            </a:r>
            <a:endParaRPr lang="ru-RU" sz="4000" b="0" baseline="0" dirty="0" smtClean="0">
              <a:solidFill>
                <a:srgbClr val="FF8218"/>
              </a:solidFill>
              <a:latin typeface="Rostelecom Basis" panose="020B0604020202020204" charset="0"/>
            </a:endParaRPr>
          </a:p>
          <a:p>
            <a:pPr algn="l"/>
            <a:r>
              <a:rPr lang="ru-RU" sz="1200" b="0" baseline="0" dirty="0" smtClean="0">
                <a:solidFill>
                  <a:srgbClr val="FEFEFE"/>
                </a:solidFill>
                <a:latin typeface="Rostelecom Basis" panose="020B0604020202020204" charset="0"/>
              </a:rPr>
              <a:t>экспертов</a:t>
            </a:r>
          </a:p>
          <a:p>
            <a:pPr algn="l"/>
            <a:r>
              <a:rPr lang="ru-RU" sz="1200" b="0" baseline="0" dirty="0" smtClean="0">
                <a:solidFill>
                  <a:srgbClr val="FEFEFE"/>
                </a:solidFill>
                <a:latin typeface="Rostelecom Basis" panose="020B0604020202020204" charset="0"/>
              </a:rPr>
              <a:t>кибербезопасности</a:t>
            </a:r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6720418" y="2046031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4000" b="0" dirty="0" smtClean="0">
                <a:solidFill>
                  <a:srgbClr val="FF8218"/>
                </a:solidFill>
                <a:latin typeface="Rostelecom Basis" panose="020B0604020202020204" charset="0"/>
              </a:rPr>
              <a:t>50</a:t>
            </a:r>
            <a:r>
              <a:rPr lang="ru-RU" sz="3600" b="0" dirty="0" smtClean="0">
                <a:solidFill>
                  <a:srgbClr val="FF8218"/>
                </a:solidFill>
                <a:latin typeface="Rostelecom Basis" panose="020B0604020202020204" charset="0"/>
              </a:rPr>
              <a:t>+</a:t>
            </a:r>
            <a:endParaRPr lang="ru-RU" sz="3600" b="0" baseline="0" dirty="0" smtClean="0">
              <a:solidFill>
                <a:srgbClr val="FF8218"/>
              </a:solidFill>
              <a:latin typeface="Rostelecom Basis" panose="020B0604020202020204" charset="0"/>
            </a:endParaRPr>
          </a:p>
          <a:p>
            <a:pPr algn="l"/>
            <a:r>
              <a:rPr lang="ru-RU" sz="1200" b="0" baseline="0" dirty="0" smtClean="0">
                <a:solidFill>
                  <a:srgbClr val="FEFEFE"/>
                </a:solidFill>
                <a:latin typeface="Rostelecom Basis" panose="020B0604020202020204" charset="0"/>
              </a:rPr>
              <a:t>клиентов из топ-100 российского бизнеса</a:t>
            </a:r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435104" y="3239537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4000" b="0" baseline="0" dirty="0" smtClean="0">
                <a:solidFill>
                  <a:srgbClr val="FF8218"/>
                </a:solidFill>
                <a:latin typeface="Rostelecom Basis" panose="020B0604020202020204" charset="0"/>
              </a:rPr>
              <a:t>10</a:t>
            </a:r>
            <a:r>
              <a:rPr lang="ru-RU" sz="2000" b="0" baseline="0" dirty="0" smtClean="0">
                <a:solidFill>
                  <a:srgbClr val="FF8218"/>
                </a:solidFill>
                <a:latin typeface="Rostelecom Basis" panose="020B0604020202020204" charset="0"/>
              </a:rPr>
              <a:t>минут</a:t>
            </a:r>
            <a:endParaRPr lang="ru-RU" sz="4000" b="0" baseline="0" dirty="0" smtClean="0">
              <a:solidFill>
                <a:srgbClr val="FF8218"/>
              </a:solidFill>
              <a:latin typeface="Rostelecom Basis" panose="020B0604020202020204" charset="0"/>
            </a:endParaRPr>
          </a:p>
          <a:p>
            <a:pPr algn="l"/>
            <a:r>
              <a:rPr lang="ru-RU" sz="1200" b="0" baseline="0" dirty="0" smtClean="0">
                <a:solidFill>
                  <a:srgbClr val="FEFEFE"/>
                </a:solidFill>
                <a:latin typeface="Rostelecom Basis" panose="020B0604020202020204" charset="0"/>
              </a:rPr>
              <a:t>на обнаружение кибератаки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3577761" y="3243079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kumimoji="0" lang="ru-RU" sz="4000" b="0" i="0" u="none" strike="noStrike" cap="none" spc="0" normalizeH="0" baseline="0" dirty="0" smtClean="0">
                <a:ln>
                  <a:noFill/>
                </a:ln>
                <a:solidFill>
                  <a:srgbClr val="FF8218"/>
                </a:solidFill>
                <a:effectLst/>
                <a:uFillTx/>
                <a:latin typeface="Rostelecom Basis" panose="020B0604020202020204" charset="0"/>
                <a:ea typeface="Helvetica Neue"/>
                <a:cs typeface="Helvetica Neue"/>
                <a:sym typeface="Helvetica Neue"/>
              </a:rPr>
              <a:t>30</a:t>
            </a:r>
            <a:r>
              <a:rPr kumimoji="0" lang="ru-RU" sz="2000" b="0" i="0" u="none" strike="noStrike" cap="none" spc="0" normalizeH="0" baseline="0" dirty="0" smtClean="0">
                <a:ln>
                  <a:noFill/>
                </a:ln>
                <a:solidFill>
                  <a:srgbClr val="FF8218"/>
                </a:solidFill>
                <a:effectLst/>
                <a:uFillTx/>
                <a:latin typeface="Rostelecom Basis" panose="020B0604020202020204" charset="0"/>
                <a:ea typeface="Helvetica Neue"/>
                <a:cs typeface="Helvetica Neue"/>
                <a:sym typeface="Helvetica Neue"/>
              </a:rPr>
              <a:t>минут</a:t>
            </a:r>
          </a:p>
          <a:p>
            <a:pPr algn="l"/>
            <a:r>
              <a:rPr lang="ru-RU" sz="1200" b="0" baseline="0" dirty="0" smtClean="0">
                <a:solidFill>
                  <a:srgbClr val="FEFEFE"/>
                </a:solidFill>
                <a:latin typeface="Rostelecom Basis" panose="020B0604020202020204" charset="0"/>
              </a:rPr>
              <a:t>на реагирование </a:t>
            </a:r>
            <a:br>
              <a:rPr lang="ru-RU" sz="1200" b="0" baseline="0" dirty="0" smtClean="0">
                <a:solidFill>
                  <a:srgbClr val="FEFEFE"/>
                </a:solidFill>
                <a:latin typeface="Rostelecom Basis" panose="020B0604020202020204" charset="0"/>
              </a:rPr>
            </a:br>
            <a:r>
              <a:rPr lang="ru-RU" sz="1200" b="0" baseline="0" dirty="0" smtClean="0">
                <a:solidFill>
                  <a:srgbClr val="FEFEFE"/>
                </a:solidFill>
                <a:latin typeface="Rostelecom Basis" panose="020B0604020202020204" charset="0"/>
              </a:rPr>
              <a:t>и защиту</a:t>
            </a:r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720418" y="3243079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4000" b="0" dirty="0" smtClean="0">
                <a:solidFill>
                  <a:srgbClr val="FF8218"/>
                </a:solidFill>
                <a:latin typeface="Rostelecom Basis" panose="020B0604020202020204" charset="0"/>
              </a:rPr>
              <a:t>72</a:t>
            </a:r>
            <a:r>
              <a:rPr lang="ru-RU" sz="2000" b="0" dirty="0" smtClean="0">
                <a:solidFill>
                  <a:srgbClr val="FF8218"/>
                </a:solidFill>
                <a:latin typeface="Rostelecom Basis" panose="020B0604020202020204" charset="0"/>
              </a:rPr>
              <a:t>млрд</a:t>
            </a:r>
            <a:endParaRPr lang="ru-RU" sz="2000" b="0" baseline="0" dirty="0" smtClean="0">
              <a:solidFill>
                <a:srgbClr val="FF8218"/>
              </a:solidFill>
              <a:latin typeface="Rostelecom Basis" panose="020B0604020202020204" charset="0"/>
            </a:endParaRPr>
          </a:p>
          <a:p>
            <a:pPr algn="l"/>
            <a:r>
              <a:rPr lang="ru-RU" sz="1200" b="0" baseline="0" dirty="0" smtClean="0">
                <a:solidFill>
                  <a:srgbClr val="FEFEFE"/>
                </a:solidFill>
                <a:latin typeface="Rostelecom Basis" panose="020B0604020202020204" charset="0"/>
              </a:rPr>
              <a:t>анализируемых </a:t>
            </a:r>
            <a:br>
              <a:rPr lang="ru-RU" sz="1200" b="0" baseline="0" dirty="0" smtClean="0">
                <a:solidFill>
                  <a:srgbClr val="FEFEFE"/>
                </a:solidFill>
                <a:latin typeface="Rostelecom Basis" panose="020B0604020202020204" charset="0"/>
              </a:rPr>
            </a:br>
            <a:r>
              <a:rPr lang="ru-RU" sz="1200" b="0" baseline="0" dirty="0" smtClean="0">
                <a:solidFill>
                  <a:srgbClr val="FEFEFE"/>
                </a:solidFill>
                <a:latin typeface="Rostelecom Basis" panose="020B0604020202020204" charset="0"/>
              </a:rPr>
              <a:t>событий ИБ в сутки</a:t>
            </a:r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5251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7">
            <a:extLst>
              <a:ext uri="{FF2B5EF4-FFF2-40B4-BE49-F238E27FC236}">
                <a16:creationId xmlns=""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</a:rPr>
              <a:t>Лицензии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35104" y="767410"/>
            <a:ext cx="8310056" cy="360868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8218"/>
              </a:buClr>
              <a:buFont typeface="Arial" panose="020B0604020202020204" pitchFamily="34" charset="0"/>
              <a:buNone/>
            </a:pPr>
            <a:r>
              <a:rPr lang="ru-RU" sz="1400" b="0" i="0" kern="1200" dirty="0" smtClean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Лицензии «Ростелеком-Солар» (компания ПАО «Ростелеком»)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 smtClean="0">
                <a:solidFill>
                  <a:srgbClr val="FF8218"/>
                </a:solidFill>
                <a:latin typeface="Rostelecom Basis" panose="020B0503030604040103" pitchFamily="34" charset="0"/>
                <a:ea typeface="+mn-ea"/>
                <a:cs typeface="+mn-cs"/>
              </a:rPr>
              <a:t>Минобороны России </a:t>
            </a:r>
            <a:r>
              <a:rPr lang="ru-RU" sz="1400" b="0" i="0" kern="1200" dirty="0" smtClean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проведение работ, связанных с созданием средств защиты информации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 smtClean="0">
                <a:solidFill>
                  <a:srgbClr val="FF8218"/>
                </a:solidFill>
                <a:latin typeface="Rostelecom Basis" panose="020B0503030604040103" pitchFamily="34" charset="0"/>
                <a:ea typeface="+mn-ea"/>
                <a:cs typeface="+mn-cs"/>
              </a:rPr>
              <a:t>ФСБ России </a:t>
            </a:r>
            <a:r>
              <a:rPr lang="ru-RU" sz="1400" b="0" i="0" kern="1200" dirty="0" smtClean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проведение работ, связанных с использованием сведений, составляющих государственную тайну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 smtClean="0">
                <a:solidFill>
                  <a:srgbClr val="FF8218"/>
                </a:solidFill>
                <a:latin typeface="Rostelecom Basis" panose="020B0503030604040103" pitchFamily="34" charset="0"/>
                <a:ea typeface="+mn-ea"/>
                <a:cs typeface="+mn-cs"/>
              </a:rPr>
              <a:t>ФСБ России </a:t>
            </a:r>
            <a:r>
              <a:rPr lang="ru-RU" sz="1400" b="0" i="0" kern="1200" dirty="0" smtClean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разработку, производство и распространение шифровальных (криптографических) систем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 smtClean="0">
                <a:solidFill>
                  <a:srgbClr val="FF8218"/>
                </a:solidFill>
                <a:latin typeface="Rostelecom Basis" panose="020B0503030604040103" pitchFamily="34" charset="0"/>
                <a:ea typeface="+mn-ea"/>
                <a:cs typeface="+mn-cs"/>
              </a:rPr>
              <a:t>ФСТЭК России </a:t>
            </a:r>
            <a:r>
              <a:rPr lang="ru-RU" sz="1400" b="0" i="0" kern="1200" dirty="0" smtClean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деятельность по технической защите конфиденциальности информации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 smtClean="0">
                <a:solidFill>
                  <a:srgbClr val="FF8218"/>
                </a:solidFill>
                <a:latin typeface="Rostelecom Basis" panose="020B0503030604040103" pitchFamily="34" charset="0"/>
                <a:ea typeface="+mn-ea"/>
                <a:cs typeface="+mn-cs"/>
              </a:rPr>
              <a:t>ФСТЭК России </a:t>
            </a:r>
            <a:r>
              <a:rPr lang="ru-RU" sz="1400" b="0" i="0" kern="1200" dirty="0" smtClean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деятельность по разработке и производству средств защиты конфиденциальной информации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 smtClean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Соглашение с ФСБ России в рамках </a:t>
            </a:r>
            <a:r>
              <a:rPr lang="ru-RU" sz="1400" b="0" i="0" kern="1200" dirty="0" smtClean="0">
                <a:solidFill>
                  <a:srgbClr val="FF8218"/>
                </a:solidFill>
                <a:latin typeface="Rostelecom Basis" panose="020B0503030604040103" pitchFamily="34" charset="0"/>
                <a:ea typeface="+mn-ea"/>
                <a:cs typeface="+mn-cs"/>
              </a:rPr>
              <a:t>ГосСОПКА</a:t>
            </a:r>
            <a:r>
              <a:rPr lang="ru-RU" sz="1400" b="0" i="0" kern="1200" dirty="0" smtClean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 о взаимодействии по предупреждению кибератак</a:t>
            </a:r>
          </a:p>
          <a:p>
            <a:pPr algn="l"/>
            <a:endParaRPr lang="ru-RU" sz="1050" b="0" dirty="0">
              <a:solidFill>
                <a:schemeClr val="tx1"/>
              </a:solidFill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2279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217" y="4481733"/>
            <a:ext cx="241610" cy="408321"/>
          </a:xfrm>
          <a:prstGeom prst="rect">
            <a:avLst/>
          </a:prstGeom>
        </p:spPr>
      </p:pic>
      <p:sp>
        <p:nvSpPr>
          <p:cNvPr id="33" name="Прямоугольник 32"/>
          <p:cNvSpPr/>
          <p:nvPr userDrawn="1"/>
        </p:nvSpPr>
        <p:spPr>
          <a:xfrm>
            <a:off x="3675461" y="4617195"/>
            <a:ext cx="150079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8000"/>
              </a:buClr>
            </a:pPr>
            <a:r>
              <a:rPr lang="ru-RU" sz="900" b="0" dirty="0" smtClean="0">
                <a:latin typeface="Rostelecom Basis" panose="020B0604020202020204" charset="0"/>
              </a:rPr>
              <a:t>ПАО «Ростелеком»</a:t>
            </a:r>
            <a:endParaRPr lang="ru-RU" sz="900" b="0" dirty="0">
              <a:latin typeface="Rostelecom Basis" panose="020B060402020202020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49" y="4469992"/>
            <a:ext cx="322241" cy="431802"/>
          </a:xfrm>
          <a:prstGeom prst="rect">
            <a:avLst/>
          </a:prstGeom>
        </p:spPr>
      </p:pic>
      <p:sp>
        <p:nvSpPr>
          <p:cNvPr id="35" name="Прямоугольник 34"/>
          <p:cNvSpPr/>
          <p:nvPr userDrawn="1"/>
        </p:nvSpPr>
        <p:spPr>
          <a:xfrm>
            <a:off x="5414814" y="4617195"/>
            <a:ext cx="15280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8000"/>
              </a:buClr>
            </a:pPr>
            <a:r>
              <a:rPr lang="ru-RU" sz="900" b="0" dirty="0">
                <a:latin typeface="Rostelecom Basis" panose="020B0604020202020204" charset="0"/>
              </a:rPr>
              <a:t>Филиалы </a:t>
            </a:r>
            <a:r>
              <a:rPr lang="en-US" sz="900" b="0" dirty="0">
                <a:latin typeface="Rostelecom Basis" panose="020B0604020202020204" charset="0"/>
              </a:rPr>
              <a:t>Solar JSOC</a:t>
            </a:r>
            <a:endParaRPr lang="ru-RU" sz="900" b="0" dirty="0">
              <a:latin typeface="Rostelecom Basis" panose="020B060402020202020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73" y="644497"/>
            <a:ext cx="7399535" cy="38937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Заголовок 17">
            <a:extLst>
              <a:ext uri="{FF2B5EF4-FFF2-40B4-BE49-F238E27FC236}">
                <a16:creationId xmlns=""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</a:rPr>
              <a:t>Филиалы </a:t>
            </a:r>
            <a:r>
              <a:rPr lang="en-US" dirty="0" smtClean="0">
                <a:solidFill>
                  <a:schemeClr val="tx1"/>
                </a:solidFill>
              </a:rPr>
              <a:t>Solar JSOC </a:t>
            </a:r>
            <a:r>
              <a:rPr lang="ru-RU" dirty="0" smtClean="0">
                <a:solidFill>
                  <a:schemeClr val="tx1"/>
                </a:solidFill>
              </a:rPr>
              <a:t>и ПАО</a:t>
            </a:r>
            <a:r>
              <a:rPr lang="ru-RU" baseline="0" dirty="0" smtClean="0">
                <a:solidFill>
                  <a:schemeClr val="tx1"/>
                </a:solidFill>
              </a:rPr>
              <a:t> «Ростелеком»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88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">
            <a:extLst>
              <a:ext uri="{FF2B5EF4-FFF2-40B4-BE49-F238E27FC236}">
                <a16:creationId xmlns="" xmlns:a16="http://schemas.microsoft.com/office/drawing/2014/main" id="{8E9A33CB-6E72-4D59-8F43-53EF1DAC45C6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36926" y="1719394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="" xmlns:a16="http://schemas.microsoft.com/office/drawing/2014/main" id="{55D3F2D1-ABB7-41C0-8D68-4ADBDAE08C27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36014" y="2506946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="" xmlns:a16="http://schemas.microsoft.com/office/drawing/2014/main" id="{8B6F4245-DCB9-493F-A627-533EBF8CFB03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35104" y="3289017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="" xmlns:a16="http://schemas.microsoft.com/office/drawing/2014/main" id="{5829AE06-A076-471C-BCF7-2DEAF29E11C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3246642" y="1718484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="" xmlns:a16="http://schemas.microsoft.com/office/drawing/2014/main" id="{B85FBA92-0725-49C8-BD91-4D7A18EF516A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3245730" y="2506036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="" xmlns:a16="http://schemas.microsoft.com/office/drawing/2014/main" id="{0BD2CEA5-B3E3-4DB1-BDCA-F3424E731C18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244820" y="3288107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="" xmlns:a16="http://schemas.microsoft.com/office/drawing/2014/main" id="{BFD6960B-4F98-4144-9879-B029808DA76D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060020" y="1717576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="" xmlns:a16="http://schemas.microsoft.com/office/drawing/2014/main" id="{07A5CF51-A89A-45AE-99CD-DB86EA28B34C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059108" y="2505128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="" xmlns:a16="http://schemas.microsoft.com/office/drawing/2014/main" id="{0E7EA7A7-F2E2-4CAA-B3C3-E50D17FD34DA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6058198" y="3287199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A1B27E7-A134-40ED-A38C-BF6286B3CD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1503" y="1721075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="" xmlns:a16="http://schemas.microsoft.com/office/drawing/2014/main" id="{38ED9EA7-B1A9-4DEC-8DEB-29994D36176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6072" y="2508621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="" xmlns:a16="http://schemas.microsoft.com/office/drawing/2014/main" id="{7ABB1AC9-5E60-4EDC-A4BE-EA9E039F1D2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6066" y="3286133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="" xmlns:a16="http://schemas.microsoft.com/office/drawing/2014/main" id="{A139CC07-D3B6-47BA-9E4C-8585D00E86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25748" y="1720167"/>
            <a:ext cx="1917677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="" xmlns:a16="http://schemas.microsoft.com/office/drawing/2014/main" id="{993E0DE1-C1EF-4457-878C-8AB1BF8B88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30318" y="2507713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="" xmlns:a16="http://schemas.microsoft.com/office/drawing/2014/main" id="{AA5CCEFC-99B1-47A4-A992-5359BF3A2BC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0311" y="3285225"/>
            <a:ext cx="1913113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="" xmlns:a16="http://schemas.microsoft.com/office/drawing/2014/main" id="{19C4C3AD-2D68-4706-BDF7-9BB5B07C62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39130" y="1719257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="" xmlns:a16="http://schemas.microsoft.com/office/drawing/2014/main" id="{DB3CB25D-EB39-4E8E-8804-9D0C936F827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43699" y="2506803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="" xmlns:a16="http://schemas.microsoft.com/office/drawing/2014/main" id="{F8AEB003-464C-4011-9C93-7F141601A2B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43693" y="3284315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22" name="Заголовок 17">
            <a:extLst>
              <a:ext uri="{FF2B5EF4-FFF2-40B4-BE49-F238E27FC236}">
                <a16:creationId xmlns="" xmlns:a16="http://schemas.microsoft.com/office/drawing/2014/main" id="{1979CB05-B189-8247-B6D0-11F5A9480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15265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">
            <a:extLst>
              <a:ext uri="{FF2B5EF4-FFF2-40B4-BE49-F238E27FC236}">
                <a16:creationId xmlns="" xmlns:a16="http://schemas.microsoft.com/office/drawing/2014/main" id="{5ACFD6A4-692D-45A4-9A94-5402E5BF45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800" y="0"/>
            <a:ext cx="457278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Basis Grotesque Pro Medium" panose="02000603030000020004" pitchFamily="50" charset="0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Заголовок 17">
            <a:extLst>
              <a:ext uri="{FF2B5EF4-FFF2-40B4-BE49-F238E27FC236}">
                <a16:creationId xmlns="" xmlns:a16="http://schemas.microsoft.com/office/drawing/2014/main" id="{FD5FE93B-B99F-264F-AAD0-6D74D8CB1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="" xmlns:a16="http://schemas.microsoft.com/office/drawing/2014/main" id="{BA1EBD49-1A7F-6B4D-A303-B87DE402767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36926" y="1719394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="" xmlns:a16="http://schemas.microsoft.com/office/drawing/2014/main" id="{60AFC779-D240-4643-939F-8C43B0FCF696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36014" y="2506946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="" xmlns:a16="http://schemas.microsoft.com/office/drawing/2014/main" id="{FF864477-E0FA-A245-AD87-5A559B79FB5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35104" y="3289017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="" xmlns:a16="http://schemas.microsoft.com/office/drawing/2014/main" id="{6EF683E2-6260-AA45-9DE0-D5D657B187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1502" y="1721075"/>
            <a:ext cx="3299939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A2782A4F-92F5-0546-ACAB-07684ED5FAE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6071" y="2508621"/>
            <a:ext cx="3299939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="" xmlns:a16="http://schemas.microsoft.com/office/drawing/2014/main" id="{D8CB05F8-068E-384C-B5A8-0B5C5EA37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6065" y="3286133"/>
            <a:ext cx="3299939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181332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="" xmlns:a16="http://schemas.microsoft.com/office/drawing/2014/main" id="{47880535-C43E-49B9-939E-93A7B5D65B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800" y="0"/>
            <a:ext cx="457278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Basis Grotesque Pro Medium" panose="02000603030000020004" pitchFamily="50" charset="0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="" xmlns:a16="http://schemas.microsoft.com/office/drawing/2014/main" id="{E55F20A0-5262-482D-A879-6645EDC598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104" y="1865313"/>
            <a:ext cx="3708400" cy="1801347"/>
          </a:xfrm>
          <a:prstGeom prst="rect">
            <a:avLst/>
          </a:prstGeom>
        </p:spPr>
        <p:txBody>
          <a:bodyPr lIns="0" tIns="90000">
            <a:spAutoFit/>
          </a:bodyPr>
          <a:lstStyle>
            <a:lvl1pPr marL="0" indent="0">
              <a:lnSpc>
                <a:spcPct val="130000"/>
              </a:lnSpc>
              <a:buNone/>
              <a:defRPr sz="14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 smtClean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 </a:t>
            </a:r>
            <a:endParaRPr lang="ru-RU" dirty="0"/>
          </a:p>
        </p:txBody>
      </p:sp>
      <p:sp>
        <p:nvSpPr>
          <p:cNvPr id="16" name="Заголовок 17">
            <a:extLst>
              <a:ext uri="{FF2B5EF4-FFF2-40B4-BE49-F238E27FC236}">
                <a16:creationId xmlns="" xmlns:a16="http://schemas.microsoft.com/office/drawing/2014/main" id="{4243E37A-C7DE-6D4C-9CCF-A77C9A2BD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88252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5">
            <a:extLst>
              <a:ext uri="{FF2B5EF4-FFF2-40B4-BE49-F238E27FC236}">
                <a16:creationId xmlns="" xmlns:a16="http://schemas.microsoft.com/office/drawing/2014/main" id="{7E5F154A-D40D-4DCE-A405-401F2F25378A}"/>
              </a:ext>
            </a:extLst>
          </p:cNvPr>
          <p:cNvSpPr/>
          <p:nvPr/>
        </p:nvSpPr>
        <p:spPr>
          <a:xfrm>
            <a:off x="2538790" y="1203767"/>
            <a:ext cx="1712863" cy="1541991"/>
          </a:xfrm>
          <a:prstGeom prst="rect">
            <a:avLst/>
          </a:prstGeom>
          <a:solidFill>
            <a:srgbClr val="273A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0" name="Прямоугольник 18">
            <a:extLst>
              <a:ext uri="{FF2B5EF4-FFF2-40B4-BE49-F238E27FC236}">
                <a16:creationId xmlns="" xmlns:a16="http://schemas.microsoft.com/office/drawing/2014/main" id="{34A8B8BA-46B0-478F-BCCE-4658C512E644}"/>
              </a:ext>
            </a:extLst>
          </p:cNvPr>
          <p:cNvSpPr/>
          <p:nvPr/>
        </p:nvSpPr>
        <p:spPr>
          <a:xfrm>
            <a:off x="4704165" y="1203767"/>
            <a:ext cx="1712863" cy="1541991"/>
          </a:xfrm>
          <a:prstGeom prst="rect">
            <a:avLst/>
          </a:prstGeom>
          <a:solidFill>
            <a:srgbClr val="27539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3" name="Прямоугольник 21">
            <a:extLst>
              <a:ext uri="{FF2B5EF4-FFF2-40B4-BE49-F238E27FC236}">
                <a16:creationId xmlns="" xmlns:a16="http://schemas.microsoft.com/office/drawing/2014/main" id="{C07872DE-014D-412D-9C1C-784AC26D4166}"/>
              </a:ext>
            </a:extLst>
          </p:cNvPr>
          <p:cNvSpPr/>
          <p:nvPr/>
        </p:nvSpPr>
        <p:spPr>
          <a:xfrm>
            <a:off x="6813866" y="1203767"/>
            <a:ext cx="1712863" cy="1541991"/>
          </a:xfrm>
          <a:prstGeom prst="rect">
            <a:avLst/>
          </a:prstGeom>
          <a:solidFill>
            <a:srgbClr val="65BB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14" name="Прямоугольник 11">
            <a:extLst>
              <a:ext uri="{FF2B5EF4-FFF2-40B4-BE49-F238E27FC236}">
                <a16:creationId xmlns="" xmlns:a16="http://schemas.microsoft.com/office/drawing/2014/main" id="{656EFCE6-7335-4BDB-9399-8ACE14D07B18}"/>
              </a:ext>
            </a:extLst>
          </p:cNvPr>
          <p:cNvSpPr/>
          <p:nvPr/>
        </p:nvSpPr>
        <p:spPr>
          <a:xfrm>
            <a:off x="435104" y="1203767"/>
            <a:ext cx="1712863" cy="1541991"/>
          </a:xfrm>
          <a:prstGeom prst="rect">
            <a:avLst/>
          </a:prstGeom>
          <a:solidFill>
            <a:srgbClr val="001C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16" name="Прямоугольник 13">
            <a:extLst>
              <a:ext uri="{FF2B5EF4-FFF2-40B4-BE49-F238E27FC236}">
                <a16:creationId xmlns="" xmlns:a16="http://schemas.microsoft.com/office/drawing/2014/main" id="{EEE8AD33-774C-4A79-8EA1-69DF96953614}"/>
              </a:ext>
            </a:extLst>
          </p:cNvPr>
          <p:cNvSpPr/>
          <p:nvPr/>
        </p:nvSpPr>
        <p:spPr>
          <a:xfrm>
            <a:off x="474811" y="1291410"/>
            <a:ext cx="320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 Medium" panose="020B0503030604040103" pitchFamily="34" charset="0"/>
                <a:ea typeface="Chevin Pro Medium" charset="0"/>
                <a:cs typeface="Chevin Pro Medium" charset="0"/>
                <a:sym typeface="Helvetica Neue"/>
              </a:rPr>
              <a:t>1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 Medium" panose="020B05030306040401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19" name="Прямоугольник 17">
            <a:extLst>
              <a:ext uri="{FF2B5EF4-FFF2-40B4-BE49-F238E27FC236}">
                <a16:creationId xmlns="" xmlns:a16="http://schemas.microsoft.com/office/drawing/2014/main" id="{54BFDCDA-B448-4727-B7D2-0F8918B4FA09}"/>
              </a:ext>
            </a:extLst>
          </p:cNvPr>
          <p:cNvSpPr/>
          <p:nvPr/>
        </p:nvSpPr>
        <p:spPr>
          <a:xfrm>
            <a:off x="2585531" y="1291410"/>
            <a:ext cx="320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 Medium" panose="020B0503030604040103" pitchFamily="34" charset="0"/>
                <a:ea typeface="Chevin Pro Medium" charset="0"/>
                <a:cs typeface="Chevin Pro Medium" charset="0"/>
                <a:sym typeface="Helvetica Neue"/>
              </a:rPr>
              <a:t>2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 Medium" panose="020B05030306040401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2" name="Прямоугольник 20">
            <a:extLst>
              <a:ext uri="{FF2B5EF4-FFF2-40B4-BE49-F238E27FC236}">
                <a16:creationId xmlns="" xmlns:a16="http://schemas.microsoft.com/office/drawing/2014/main" id="{C8AAE6E9-DC14-41C2-B040-2166C8C89CD9}"/>
              </a:ext>
            </a:extLst>
          </p:cNvPr>
          <p:cNvSpPr/>
          <p:nvPr/>
        </p:nvSpPr>
        <p:spPr>
          <a:xfrm>
            <a:off x="4743873" y="1291410"/>
            <a:ext cx="320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 Medium" panose="020B0503030604040103" pitchFamily="34" charset="0"/>
                <a:ea typeface="Chevin Pro Medium" charset="0"/>
                <a:cs typeface="Chevin Pro Medium" charset="0"/>
                <a:sym typeface="Helvetica Neue"/>
              </a:rPr>
              <a:t>3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 Medium" panose="020B05030306040401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5" name="Прямоугольник 23">
            <a:extLst>
              <a:ext uri="{FF2B5EF4-FFF2-40B4-BE49-F238E27FC236}">
                <a16:creationId xmlns="" xmlns:a16="http://schemas.microsoft.com/office/drawing/2014/main" id="{A85D6D4B-E77B-4246-9BC0-C77A93BEE9CB}"/>
              </a:ext>
            </a:extLst>
          </p:cNvPr>
          <p:cNvSpPr/>
          <p:nvPr/>
        </p:nvSpPr>
        <p:spPr>
          <a:xfrm>
            <a:off x="6867641" y="1291410"/>
            <a:ext cx="320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 Medium" panose="020B0503030604040103" pitchFamily="34" charset="0"/>
                <a:ea typeface="Chevin Pro Medium" charset="0"/>
                <a:cs typeface="Chevin Pro Medium" charset="0"/>
                <a:sym typeface="Helvetica Neue"/>
              </a:rPr>
              <a:t>4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 Medium" panose="020B05030306040401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6" name="Треугольник 2">
            <a:extLst>
              <a:ext uri="{FF2B5EF4-FFF2-40B4-BE49-F238E27FC236}">
                <a16:creationId xmlns="" xmlns:a16="http://schemas.microsoft.com/office/drawing/2014/main" id="{CDE19D12-D53A-4453-9052-0D4C4627E3C4}"/>
              </a:ext>
            </a:extLst>
          </p:cNvPr>
          <p:cNvSpPr/>
          <p:nvPr/>
        </p:nvSpPr>
        <p:spPr>
          <a:xfrm rot="5400000">
            <a:off x="2058032" y="1406863"/>
            <a:ext cx="359323" cy="191582"/>
          </a:xfrm>
          <a:prstGeom prst="triangle">
            <a:avLst/>
          </a:prstGeom>
          <a:solidFill>
            <a:srgbClr val="001C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7" name="Треугольник 24">
            <a:extLst>
              <a:ext uri="{FF2B5EF4-FFF2-40B4-BE49-F238E27FC236}">
                <a16:creationId xmlns="" xmlns:a16="http://schemas.microsoft.com/office/drawing/2014/main" id="{D433C6B3-5DE0-40FB-B028-C61DFFEA39E5}"/>
              </a:ext>
            </a:extLst>
          </p:cNvPr>
          <p:cNvSpPr/>
          <p:nvPr/>
        </p:nvSpPr>
        <p:spPr>
          <a:xfrm rot="5400000">
            <a:off x="4167036" y="1406863"/>
            <a:ext cx="359323" cy="191582"/>
          </a:xfrm>
          <a:prstGeom prst="triangle">
            <a:avLst/>
          </a:prstGeom>
          <a:solidFill>
            <a:srgbClr val="273A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8" name="Треугольник 25">
            <a:extLst>
              <a:ext uri="{FF2B5EF4-FFF2-40B4-BE49-F238E27FC236}">
                <a16:creationId xmlns="" xmlns:a16="http://schemas.microsoft.com/office/drawing/2014/main" id="{6E2E79B7-63FA-46C8-93B0-C10955A9B661}"/>
              </a:ext>
            </a:extLst>
          </p:cNvPr>
          <p:cNvSpPr/>
          <p:nvPr/>
        </p:nvSpPr>
        <p:spPr>
          <a:xfrm rot="5400000">
            <a:off x="6332412" y="1406863"/>
            <a:ext cx="359323" cy="191582"/>
          </a:xfrm>
          <a:prstGeom prst="triangle">
            <a:avLst/>
          </a:prstGeom>
          <a:solidFill>
            <a:srgbClr val="27539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51964B-5742-47D3-B28B-20D075FBF5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104" y="2094838"/>
            <a:ext cx="170684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Небольшое описание опции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="" xmlns:a16="http://schemas.microsoft.com/office/drawing/2014/main" id="{27B9CF0C-D9F3-4CA5-942A-22B49094BD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2165" y="2093930"/>
            <a:ext cx="170684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Небольшое описание опции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="" xmlns:a16="http://schemas.microsoft.com/office/drawing/2014/main" id="{8D7D0175-D3FD-4A0C-9B8B-39D4ADB1DB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08056" y="2093931"/>
            <a:ext cx="170684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Небольшое описание опции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="" xmlns:a16="http://schemas.microsoft.com/office/drawing/2014/main" id="{FF8873CF-9A96-481B-BAF2-7ABEC56BEB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16246" y="2006287"/>
            <a:ext cx="170684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Небольшое описание опции</a:t>
            </a:r>
          </a:p>
        </p:txBody>
      </p:sp>
      <p:sp>
        <p:nvSpPr>
          <p:cNvPr id="21" name="Заголовок 17">
            <a:extLst>
              <a:ext uri="{FF2B5EF4-FFF2-40B4-BE49-F238E27FC236}">
                <a16:creationId xmlns="" xmlns:a16="http://schemas.microsoft.com/office/drawing/2014/main" id="{A88E3F70-ACB9-E247-AF03-B61C7D623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34" name="TextBox 33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6614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="" xmlns:a16="http://schemas.microsoft.com/office/drawing/2014/main" id="{A13CFA1C-BBDA-45A1-A943-B5790F30DE17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35104" y="1231976"/>
            <a:ext cx="8219997" cy="2923889"/>
          </a:xfrm>
          <a:prstGeom prst="rect">
            <a:avLst/>
          </a:prstGeom>
        </p:spPr>
        <p:txBody>
          <a:bodyPr anchor="b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Basis Grotesque Pro Medium" panose="02000603030000020004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Basis Grotesque Pro Medium" panose="02000603030000020004" pitchFamily="50" charset="0"/>
              </a:rPr>
              <a:t>Графики (</a:t>
            </a:r>
            <a:r>
              <a:rPr lang="en-US" sz="1000" dirty="0">
                <a:latin typeface="Basis Grotesque Pro Medium" panose="02000603030000020004" pitchFamily="50" charset="0"/>
              </a:rPr>
              <a:t>charts</a:t>
            </a:r>
            <a:r>
              <a:rPr lang="ru-RU" sz="1000" dirty="0">
                <a:latin typeface="Basis Grotesque Pro Medium" panose="02000603030000020004" pitchFamily="50" charset="0"/>
              </a:rPr>
              <a:t>)</a:t>
            </a:r>
            <a:endParaRPr lang="ru-RU" dirty="0"/>
          </a:p>
        </p:txBody>
      </p:sp>
      <p:sp>
        <p:nvSpPr>
          <p:cNvPr id="5" name="Заголовок 17">
            <a:extLst>
              <a:ext uri="{FF2B5EF4-FFF2-40B4-BE49-F238E27FC236}">
                <a16:creationId xmlns="" xmlns:a16="http://schemas.microsoft.com/office/drawing/2014/main" id="{5B4B8ACF-6B44-3B4E-B7C2-29DFE9708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269886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hart Placeholder 2">
            <a:extLst>
              <a:ext uri="{FF2B5EF4-FFF2-40B4-BE49-F238E27FC236}">
                <a16:creationId xmlns="" xmlns:a16="http://schemas.microsoft.com/office/drawing/2014/main" id="{18E2B12D-0230-48F5-934D-AEA2BED9668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697936" y="985581"/>
            <a:ext cx="4112062" cy="3681928"/>
          </a:xfrm>
          <a:prstGeom prst="rect">
            <a:avLst/>
          </a:prstGeom>
        </p:spPr>
        <p:txBody>
          <a:bodyPr anchor="b" anchorCtr="1"/>
          <a:lstStyle>
            <a:lvl1pPr marL="0" indent="0" algn="ctr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sz="1000" dirty="0">
                <a:latin typeface="Basis Grotesque Pro Medium" panose="02000603030000020004" pitchFamily="50" charset="0"/>
              </a:rPr>
              <a:t>Графики (</a:t>
            </a:r>
            <a:r>
              <a:rPr lang="en-US" sz="1000" dirty="0">
                <a:latin typeface="Basis Grotesque Pro Medium" panose="02000603030000020004" pitchFamily="50" charset="0"/>
              </a:rPr>
              <a:t>charts</a:t>
            </a:r>
            <a:r>
              <a:rPr lang="ru-RU" sz="1000" dirty="0">
                <a:latin typeface="Basis Grotesque Pro Medium" panose="02000603030000020004" pitchFamily="50" charset="0"/>
              </a:rPr>
              <a:t>)</a:t>
            </a:r>
            <a:endParaRPr lang="ru-RU" dirty="0"/>
          </a:p>
        </p:txBody>
      </p:sp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ED6128D1-849B-1B46-B793-6EDE1EA6D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104" y="1865313"/>
            <a:ext cx="3708400" cy="1801347"/>
          </a:xfrm>
          <a:prstGeom prst="rect">
            <a:avLst/>
          </a:prstGeom>
        </p:spPr>
        <p:txBody>
          <a:bodyPr lIns="0" tIns="90000">
            <a:spAutoFit/>
          </a:bodyPr>
          <a:lstStyle>
            <a:lvl1pPr marL="0" indent="0">
              <a:lnSpc>
                <a:spcPct val="130000"/>
              </a:lnSpc>
              <a:buNone/>
              <a:defRPr sz="14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 smtClean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</a:t>
            </a:r>
          </a:p>
        </p:txBody>
      </p:sp>
      <p:sp>
        <p:nvSpPr>
          <p:cNvPr id="8" name="Заголовок 17">
            <a:extLst>
              <a:ext uri="{FF2B5EF4-FFF2-40B4-BE49-F238E27FC236}">
                <a16:creationId xmlns="" xmlns:a16="http://schemas.microsoft.com/office/drawing/2014/main" id="{880BE3AF-AC26-E548-9A40-E1DA1B333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1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="" xmlns:a16="http://schemas.microsoft.com/office/drawing/2014/main" id="{A6A25AB8-8BA2-470C-932E-C31EBA09C974}"/>
              </a:ext>
            </a:extLst>
          </p:cNvPr>
          <p:cNvSpPr>
            <a:spLocks noGrp="1"/>
          </p:cNvSpPr>
          <p:nvPr>
            <p:ph type="tbl" sz="quarter" idx="19" hasCustomPrompt="1"/>
          </p:nvPr>
        </p:nvSpPr>
        <p:spPr>
          <a:xfrm>
            <a:off x="428368" y="1096168"/>
            <a:ext cx="8226734" cy="2951163"/>
          </a:xfrm>
          <a:prstGeom prst="rect">
            <a:avLst/>
          </a:prstGeom>
        </p:spPr>
        <p:txBody>
          <a:bodyPr anchor="b" anchorCtr="1"/>
          <a:lstStyle>
            <a:lvl1pPr marL="0" indent="0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sz="1000" dirty="0">
                <a:latin typeface="Basis Grotesque Pro Medium" panose="02000603030000020004" pitchFamily="50" charset="0"/>
              </a:rPr>
              <a:t>таблица</a:t>
            </a:r>
            <a:endParaRPr lang="ru-RU" dirty="0"/>
          </a:p>
        </p:txBody>
      </p:sp>
      <p:sp>
        <p:nvSpPr>
          <p:cNvPr id="7" name="Заголовок 17">
            <a:extLst>
              <a:ext uri="{FF2B5EF4-FFF2-40B4-BE49-F238E27FC236}">
                <a16:creationId xmlns="" xmlns:a16="http://schemas.microsoft.com/office/drawing/2014/main" id="{BB7411CB-48D6-9748-B220-D4EF5B68A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818749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="" xmlns:a16="http://schemas.microsoft.com/office/drawing/2014/main" id="{92E0083F-874C-43F9-8135-355E38DE367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 b="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11" name="Прямоугольник 6">
            <a:extLst>
              <a:ext uri="{FF2B5EF4-FFF2-40B4-BE49-F238E27FC236}">
                <a16:creationId xmlns="" xmlns:a16="http://schemas.microsoft.com/office/drawing/2014/main" id="{4CF3D02A-AF50-4BAC-B3BA-DB6BA1BFBD8C}"/>
              </a:ext>
            </a:extLst>
          </p:cNvPr>
          <p:cNvSpPr/>
          <p:nvPr userDrawn="1"/>
        </p:nvSpPr>
        <p:spPr>
          <a:xfrm>
            <a:off x="0" y="-260"/>
            <a:ext cx="6369607" cy="51446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001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=""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959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78AFCCBC-A38D-E940-AE46-05C95C3F58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104" y="1865313"/>
            <a:ext cx="3708400" cy="1801347"/>
          </a:xfrm>
          <a:prstGeom prst="rect">
            <a:avLst/>
          </a:prstGeom>
        </p:spPr>
        <p:txBody>
          <a:bodyPr lIns="0" tIns="90000">
            <a:spAutoFit/>
          </a:bodyPr>
          <a:lstStyle>
            <a:lvl1pPr marL="0" indent="0">
              <a:lnSpc>
                <a:spcPct val="130000"/>
              </a:lnSpc>
              <a:buNone/>
              <a:defRPr sz="14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 smtClean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 </a:t>
            </a:r>
            <a:endParaRPr lang="ru-RU" dirty="0"/>
          </a:p>
        </p:txBody>
      </p:sp>
      <p:sp>
        <p:nvSpPr>
          <p:cNvPr id="9" name="Заголовок 17">
            <a:extLst>
              <a:ext uri="{FF2B5EF4-FFF2-40B4-BE49-F238E27FC236}">
                <a16:creationId xmlns="" xmlns:a16="http://schemas.microsoft.com/office/drawing/2014/main" id="{63CCB78C-5CB4-0247-9E85-FCE786706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2" name="Table Placeholder 2">
            <a:extLst>
              <a:ext uri="{FF2B5EF4-FFF2-40B4-BE49-F238E27FC236}">
                <a16:creationId xmlns="" xmlns:a16="http://schemas.microsoft.com/office/drawing/2014/main" id="{E82338DC-503D-834B-8219-13EADBD77F47}"/>
              </a:ext>
            </a:extLst>
          </p:cNvPr>
          <p:cNvSpPr>
            <a:spLocks noGrp="1"/>
          </p:cNvSpPr>
          <p:nvPr>
            <p:ph type="tbl" sz="quarter" idx="20" hasCustomPrompt="1"/>
          </p:nvPr>
        </p:nvSpPr>
        <p:spPr>
          <a:xfrm>
            <a:off x="4697936" y="1231900"/>
            <a:ext cx="3957166" cy="2951163"/>
          </a:xfrm>
          <a:prstGeom prst="rect">
            <a:avLst/>
          </a:prstGeom>
        </p:spPr>
        <p:txBody>
          <a:bodyPr anchor="b" anchorCtr="1"/>
          <a:lstStyle>
            <a:lvl1pPr marL="0" indent="0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sz="1000" dirty="0">
                <a:latin typeface="Basis Grotesque Pro Medium" panose="02000603030000020004" pitchFamily="50" charset="0"/>
              </a:rPr>
              <a:t>таблица</a:t>
            </a:r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384164" y="4689919"/>
            <a:ext cx="360996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9542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21">
            <a:extLst>
              <a:ext uri="{FF2B5EF4-FFF2-40B4-BE49-F238E27FC236}">
                <a16:creationId xmlns="" xmlns:a16="http://schemas.microsoft.com/office/drawing/2014/main" id="{432058D7-0CDD-4594-9CB0-7A77086A5F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12" name="Прямоугольник 6">
            <a:extLst>
              <a:ext uri="{FF2B5EF4-FFF2-40B4-BE49-F238E27FC236}">
                <a16:creationId xmlns="" xmlns:a16="http://schemas.microsoft.com/office/drawing/2014/main" id="{BCA787DA-A3DE-47EB-A857-D05CDEA53D83}"/>
              </a:ext>
            </a:extLst>
          </p:cNvPr>
          <p:cNvSpPr/>
          <p:nvPr userDrawn="1"/>
        </p:nvSpPr>
        <p:spPr>
          <a:xfrm>
            <a:off x="0" y="-260"/>
            <a:ext cx="6369607" cy="51446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65B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Заголовок 17">
            <a:extLst>
              <a:ext uri="{FF2B5EF4-FFF2-40B4-BE49-F238E27FC236}">
                <a16:creationId xmlns="" xmlns:a16="http://schemas.microsoft.com/office/drawing/2014/main" id="{6532E21D-1451-2741-BE0C-891390FA1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="" xmlns:a16="http://schemas.microsoft.com/office/drawing/2014/main" id="{311C3D3B-4C5E-F54D-843F-6DA264429C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411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705" r:id="rId2"/>
    <p:sldLayoutId id="2147483817" r:id="rId3"/>
    <p:sldLayoutId id="2147483818" r:id="rId4"/>
    <p:sldLayoutId id="2147483823" r:id="rId5"/>
    <p:sldLayoutId id="2147483822" r:id="rId6"/>
    <p:sldLayoutId id="2147483824" r:id="rId7"/>
    <p:sldLayoutId id="2147483819" r:id="rId8"/>
    <p:sldLayoutId id="2147483733" r:id="rId9"/>
    <p:sldLayoutId id="2147483732" r:id="rId10"/>
    <p:sldLayoutId id="2147483731" r:id="rId11"/>
    <p:sldLayoutId id="2147483800" r:id="rId12"/>
    <p:sldLayoutId id="2147483709" r:id="rId13"/>
    <p:sldLayoutId id="2147483736" r:id="rId14"/>
    <p:sldLayoutId id="2147483737" r:id="rId15"/>
    <p:sldLayoutId id="2147483776" r:id="rId16"/>
    <p:sldLayoutId id="2147483801" r:id="rId17"/>
    <p:sldLayoutId id="2147483738" r:id="rId18"/>
    <p:sldLayoutId id="2147483827" r:id="rId19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marL="0" marR="0" indent="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8572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17145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25717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34290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42862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51435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60007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68580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3812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76250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1437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52500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062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8572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7145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5717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4290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2862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1435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0007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68580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81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802" r:id="rId2"/>
    <p:sldLayoutId id="2147483803" r:id="rId3"/>
    <p:sldLayoutId id="2147483804" r:id="rId4"/>
    <p:sldLayoutId id="2147483805" r:id="rId5"/>
    <p:sldLayoutId id="2147483782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791" r:id="rId12"/>
    <p:sldLayoutId id="2147483811" r:id="rId13"/>
    <p:sldLayoutId id="2147483812" r:id="rId14"/>
    <p:sldLayoutId id="2147483813" r:id="rId15"/>
    <p:sldLayoutId id="2147483814" r:id="rId16"/>
    <p:sldLayoutId id="2147483783" r:id="rId17"/>
    <p:sldLayoutId id="2147483815" r:id="rId18"/>
    <p:sldLayoutId id="2147483816" r:id="rId19"/>
    <p:sldLayoutId id="2147483718" r:id="rId20"/>
    <p:sldLayoutId id="2147483820" r:id="rId21"/>
    <p:sldLayoutId id="2147483821" r:id="rId22"/>
    <p:sldLayoutId id="2147483837" r:id="rId2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5725" indent="-85725" algn="l" defTabSz="3429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286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3pPr>
      <a:lvl4pPr marL="6000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26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85" r:id="rId2"/>
    <p:sldLayoutId id="2147483790" r:id="rId3"/>
    <p:sldLayoutId id="2147483784" r:id="rId4"/>
    <p:sldLayoutId id="2147483741" r:id="rId5"/>
    <p:sldLayoutId id="2147483786" r:id="rId6"/>
    <p:sldLayoutId id="214748378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5725" indent="-85725" algn="l" defTabSz="3429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286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3pPr>
      <a:lvl4pPr marL="6000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96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744" r:id="rId2"/>
    <p:sldLayoutId id="2147483829" r:id="rId3"/>
    <p:sldLayoutId id="2147483745" r:id="rId4"/>
    <p:sldLayoutId id="2147483830" r:id="rId5"/>
    <p:sldLayoutId id="2147483747" r:id="rId6"/>
    <p:sldLayoutId id="2147483749" r:id="rId7"/>
    <p:sldLayoutId id="2147483750" r:id="rId8"/>
    <p:sldLayoutId id="2147483751" r:id="rId9"/>
    <p:sldLayoutId id="2147483753" r:id="rId10"/>
    <p:sldLayoutId id="2147483754" r:id="rId11"/>
    <p:sldLayoutId id="2147483755" r:id="rId12"/>
    <p:sldLayoutId id="2147483756" r:id="rId13"/>
    <p:sldLayoutId id="2147483758" r:id="rId14"/>
    <p:sldLayoutId id="2147483760" r:id="rId15"/>
    <p:sldLayoutId id="2147483761" r:id="rId16"/>
    <p:sldLayoutId id="2147483762" r:id="rId17"/>
    <p:sldLayoutId id="2147483832" r:id="rId18"/>
    <p:sldLayoutId id="2147483833" r:id="rId19"/>
    <p:sldLayoutId id="2147483836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69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765" r:id="rId3"/>
    <p:sldLayoutId id="2147483766" r:id="rId4"/>
    <p:sldLayoutId id="2147483767" r:id="rId5"/>
    <p:sldLayoutId id="2147483768" r:id="rId6"/>
    <p:sldLayoutId id="2147483769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01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637" y="1772428"/>
            <a:ext cx="8001431" cy="2800767"/>
          </a:xfrm>
        </p:spPr>
        <p:txBody>
          <a:bodyPr/>
          <a:lstStyle/>
          <a:p>
            <a:r>
              <a:rPr lang="ru-RU" dirty="0">
                <a:latin typeface="Segoe" panose="020B0502040504020203" pitchFamily="34" charset="0"/>
              </a:rPr>
              <a:t>Структура, силы и </a:t>
            </a:r>
            <a:r>
              <a:rPr lang="ru-RU" dirty="0" smtClean="0">
                <a:latin typeface="Segoe" panose="020B0502040504020203" pitchFamily="34" charset="0"/>
              </a:rPr>
              <a:t>средства</a:t>
            </a:r>
            <a:br>
              <a:rPr lang="ru-RU" dirty="0" smtClean="0">
                <a:latin typeface="Segoe" panose="020B0502040504020203" pitchFamily="34" charset="0"/>
              </a:rPr>
            </a:br>
            <a:r>
              <a:rPr lang="ru-RU" dirty="0" smtClean="0">
                <a:latin typeface="Segoe" panose="020B0502040504020203" pitchFamily="34" charset="0"/>
              </a:rPr>
              <a:t>для </a:t>
            </a:r>
            <a:r>
              <a:rPr lang="ru-RU" dirty="0">
                <a:latin typeface="Segoe" panose="020B0502040504020203" pitchFamily="34" charset="0"/>
              </a:rPr>
              <a:t>Центра </a:t>
            </a:r>
            <a:r>
              <a:rPr lang="ru-RU" dirty="0" smtClean="0">
                <a:latin typeface="Segoe" panose="020B0502040504020203" pitchFamily="34" charset="0"/>
              </a:rPr>
              <a:t>ГосСОПКА </a:t>
            </a:r>
            <a:br>
              <a:rPr lang="ru-RU" dirty="0" smtClean="0">
                <a:latin typeface="Segoe" panose="020B0502040504020203" pitchFamily="34" charset="0"/>
              </a:rPr>
            </a:br>
            <a:r>
              <a:rPr lang="ru-RU" dirty="0" smtClean="0">
                <a:latin typeface="Segoe" panose="020B0502040504020203" pitchFamily="34" charset="0"/>
              </a:rPr>
              <a:t>класса «А</a:t>
            </a:r>
            <a:r>
              <a:rPr lang="ru-RU" dirty="0">
                <a:latin typeface="Segoe" panose="020B0502040504020203" pitchFamily="34" charset="0"/>
              </a:rPr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30267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546618"/>
              </p:ext>
            </p:extLst>
          </p:nvPr>
        </p:nvGraphicFramePr>
        <p:xfrm>
          <a:off x="434975" y="926257"/>
          <a:ext cx="8219998" cy="3322621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37321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878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708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Rostelecom Basis" panose="020B0604020202020204" charset="0"/>
                        </a:rPr>
                        <a:t>Категория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Rostelecom Basis" panose="020B0604020202020204" charset="0"/>
                        </a:rPr>
                        <a:t> инцидента</a:t>
                      </a: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Rostelecom Basis" panose="020B0604020202020204" charset="0"/>
                        </a:rPr>
                        <a:t> ГосСОПКА</a:t>
                      </a:r>
                    </a:p>
                  </a:txBody>
                  <a:tcPr anchor="ctr">
                    <a:solidFill>
                      <a:srgbClr val="273A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  <a:latin typeface="Rostelecom Basis Medium" panose="020B0603030604040103" pitchFamily="34" charset="0"/>
                        </a:rPr>
                        <a:t>Тип инцидента</a:t>
                      </a:r>
                      <a:endParaRPr lang="ru-RU" b="0" dirty="0">
                        <a:solidFill>
                          <a:schemeClr val="bg1"/>
                        </a:solidFill>
                        <a:latin typeface="Rostelecom Basis Medium" panose="020B0603030604040103" pitchFamily="34" charset="0"/>
                      </a:endParaRPr>
                    </a:p>
                  </a:txBody>
                  <a:tcPr anchor="ctr">
                    <a:solidFill>
                      <a:srgbClr val="273A6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Rostelecom Basis" panose="020B0503030604040103" pitchFamily="34" charset="0"/>
                        </a:rPr>
                        <a:t>Внедрение ВПО</a:t>
                      </a:r>
                      <a:endParaRPr lang="ru-RU" sz="1200" dirty="0">
                        <a:latin typeface="Rostelecom Basis" panose="020B05030306040401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8218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0" dirty="0" smtClean="0">
                          <a:latin typeface="Rostelecom Basis" panose="020B0503030604040103" pitchFamily="34" charset="0"/>
                        </a:rPr>
                        <a:t>С использованием уязвимостей нулевого дня (</a:t>
                      </a:r>
                      <a:r>
                        <a:rPr lang="en-US" sz="1200" b="0" dirty="0" err="1" smtClean="0">
                          <a:latin typeface="Rostelecom Basis" panose="020B0503030604040103" pitchFamily="34" charset="0"/>
                        </a:rPr>
                        <a:t>Zeroday</a:t>
                      </a:r>
                      <a:r>
                        <a:rPr lang="en-US" sz="1200" b="0" dirty="0" smtClean="0">
                          <a:latin typeface="Rostelecom Basis" panose="020B0503030604040103" pitchFamily="34" charset="0"/>
                        </a:rPr>
                        <a:t>)</a:t>
                      </a:r>
                      <a:endParaRPr lang="ru-RU" sz="1200" dirty="0">
                        <a:latin typeface="Rostelecom Basis" panose="020B05030306040401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Rostelecom Basis" panose="020B0503030604040103" pitchFamily="34" charset="0"/>
                        </a:rPr>
                        <a:t>Распространение ВПО</a:t>
                      </a:r>
                      <a:endParaRPr lang="ru-RU" sz="1200" dirty="0">
                        <a:latin typeface="Rostelecom Basis" panose="020B05030306040401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8218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0" dirty="0" smtClean="0">
                          <a:latin typeface="Rostelecom Basis" panose="020B0503030604040103" pitchFamily="34" charset="0"/>
                        </a:rPr>
                        <a:t>Использование российского ресурса для распространения ВПО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8218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0" dirty="0" smtClean="0">
                          <a:latin typeface="Rostelecom Basis" panose="020B0503030604040103" pitchFamily="34" charset="0"/>
                        </a:rPr>
                        <a:t>Попытки внедрения модулей ВПО</a:t>
                      </a:r>
                      <a:endParaRPr lang="ru-RU" sz="1200" dirty="0">
                        <a:latin typeface="Rostelecom Basis" panose="020B05030306040401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Rostelecom Basis" panose="020B0503030604040103" pitchFamily="34" charset="0"/>
                        </a:rPr>
                        <a:t>Нарушение или замедление работы контролируемого информационного ресурса</a:t>
                      </a:r>
                      <a:endParaRPr lang="ru-RU" sz="1200" dirty="0">
                        <a:latin typeface="Rostelecom Basis" panose="020B05030306040401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 fontAlgn="t" hangingPunct="1">
                        <a:buClr>
                          <a:srgbClr val="FF8218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 err="1" smtClean="0">
                          <a:latin typeface="Rostelecom Basis" panose="020B0503030604040103" pitchFamily="34" charset="0"/>
                        </a:rPr>
                        <a:t>DoS</a:t>
                      </a:r>
                      <a:r>
                        <a:rPr lang="ru-RU" sz="1200" b="0" dirty="0" smtClean="0">
                          <a:latin typeface="Rostelecom Basis" panose="020B0503030604040103" pitchFamily="34" charset="0"/>
                        </a:rPr>
                        <a:t>/</a:t>
                      </a:r>
                      <a:r>
                        <a:rPr lang="en-US" sz="1200" b="0" dirty="0" err="1" smtClean="0">
                          <a:latin typeface="Rostelecom Basis" panose="020B0503030604040103" pitchFamily="34" charset="0"/>
                        </a:rPr>
                        <a:t>DDoS</a:t>
                      </a:r>
                      <a:endParaRPr lang="ru-RU" sz="1200" b="0" dirty="0" smtClean="0">
                        <a:latin typeface="Rostelecom Basis" panose="020B0503030604040103" pitchFamily="34" charset="0"/>
                      </a:endParaRP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8218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0" dirty="0" smtClean="0">
                          <a:latin typeface="Rostelecom Basis" panose="020B0503030604040103" pitchFamily="34" charset="0"/>
                        </a:rPr>
                        <a:t>Несанкционированный вывод системы из строя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8218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0" dirty="0" smtClean="0">
                          <a:latin typeface="Rostelecom Basis" panose="020B0503030604040103" pitchFamily="34" charset="0"/>
                        </a:rPr>
                        <a:t>Непреднамеренное отключение системы (без злого умысла)</a:t>
                      </a:r>
                      <a:r>
                        <a:rPr lang="ru-RU" sz="1200" kern="1200" dirty="0" smtClean="0">
                          <a:effectLst/>
                          <a:latin typeface="Rostelecom Basis" panose="020B0604020202020204" charset="0"/>
                        </a:rPr>
                        <a:t> </a:t>
                      </a:r>
                      <a:endParaRPr lang="ru-RU" sz="1200" b="0" dirty="0" smtClean="0">
                        <a:latin typeface="Rostelecom Basi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Rostelecom Basis" panose="020B0503030604040103" pitchFamily="34" charset="0"/>
                        </a:rPr>
                        <a:t>Несанкционированный доступ в систему</a:t>
                      </a:r>
                      <a:endParaRPr lang="ru-RU" sz="1200" dirty="0">
                        <a:latin typeface="Rostelecom Basis" panose="020B05030306040401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t" hangingPunct="1">
                        <a:buClr>
                          <a:srgbClr val="FF8218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 smtClean="0">
                          <a:latin typeface="Rostelecom Basis" panose="020B0503030604040103" pitchFamily="34" charset="0"/>
                        </a:rPr>
                        <a:t>Успешная эксплуатация уязвимости</a:t>
                      </a:r>
                    </a:p>
                    <a:p>
                      <a:pPr marL="171450" indent="-171450" algn="l" fontAlgn="t" hangingPunct="1">
                        <a:buClr>
                          <a:srgbClr val="FF8218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 smtClean="0">
                          <a:latin typeface="Rostelecom Basis" panose="020B0503030604040103" pitchFamily="34" charset="0"/>
                        </a:rPr>
                        <a:t>Выявление признаков компрометации учетной записи</a:t>
                      </a:r>
                      <a:endParaRPr lang="ru-RU" sz="1200" dirty="0">
                        <a:latin typeface="Rostelecom Basis" panose="020B05030306040401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Rostelecom Basis" panose="020B0503030604040103" pitchFamily="34" charset="0"/>
                        </a:rPr>
                        <a:t>Попытки несанкционированного доступа в систему или к информации</a:t>
                      </a:r>
                      <a:endParaRPr lang="ru-RU" sz="1200" dirty="0">
                        <a:latin typeface="Rostelecom Basis" panose="020B05030306040401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 fontAlgn="t" hangingPunct="1">
                        <a:buClr>
                          <a:srgbClr val="FF8218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 smtClean="0">
                          <a:latin typeface="Rostelecom Basis" panose="020B0503030604040103" pitchFamily="34" charset="0"/>
                        </a:rPr>
                        <a:t>Попытки эксплуатации уязвимости</a:t>
                      </a:r>
                    </a:p>
                    <a:p>
                      <a:pPr marL="171450" indent="-171450" algn="l" fontAlgn="t" hangingPunct="1">
                        <a:buClr>
                          <a:srgbClr val="FF8218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 smtClean="0">
                          <a:latin typeface="Rostelecom Basis" panose="020B0503030604040103" pitchFamily="34" charset="0"/>
                        </a:rPr>
                        <a:t>Попытки авторизации в информационном ресурсе</a:t>
                      </a:r>
                      <a:endParaRPr lang="ru-RU" sz="1200" dirty="0">
                        <a:latin typeface="Rostelecom Basis" panose="020B05030306040401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434975" y="242888"/>
            <a:ext cx="8220075" cy="433387"/>
          </a:xfrm>
        </p:spPr>
        <p:txBody>
          <a:bodyPr/>
          <a:lstStyle/>
          <a:p>
            <a:r>
              <a:rPr lang="ru-RU" dirty="0" smtClean="0"/>
              <a:t>Категории и типы инцидентов, выявляемые Центром ГосСОПКА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8996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5104" y="230066"/>
            <a:ext cx="8219998" cy="766364"/>
          </a:xfrm>
        </p:spPr>
        <p:txBody>
          <a:bodyPr/>
          <a:lstStyle/>
          <a:p>
            <a:r>
              <a:rPr lang="ru-RU" dirty="0"/>
              <a:t>Категории и типы инцидентов, выявляемые Центром ГосСОПКА</a:t>
            </a:r>
            <a:endParaRPr lang="en-US" dirty="0"/>
          </a:p>
        </p:txBody>
      </p:sp>
      <p:graphicFrame>
        <p:nvGraphicFramePr>
          <p:cNvPr id="4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097920"/>
              </p:ext>
            </p:extLst>
          </p:nvPr>
        </p:nvGraphicFramePr>
        <p:xfrm>
          <a:off x="434975" y="934146"/>
          <a:ext cx="8219998" cy="320040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37740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459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Rostelecom Basis" panose="020B0604020202020204" charset="0"/>
                        </a:rPr>
                        <a:t>Категория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Rostelecom Basis" panose="020B0604020202020204" charset="0"/>
                        </a:rPr>
                        <a:t> инцидента</a:t>
                      </a: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Rostelecom Basis" panose="020B0604020202020204" charset="0"/>
                        </a:rPr>
                        <a:t> ГосСОПКА</a:t>
                      </a:r>
                    </a:p>
                  </a:txBody>
                  <a:tcPr anchor="ctr">
                    <a:solidFill>
                      <a:srgbClr val="273A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  <a:latin typeface="Rostelecom Basis Medium" panose="020B0603030604040103" pitchFamily="34" charset="0"/>
                        </a:rPr>
                        <a:t>Тип инцидента</a:t>
                      </a:r>
                      <a:endParaRPr lang="ru-RU" b="0" dirty="0">
                        <a:solidFill>
                          <a:schemeClr val="bg1"/>
                        </a:solidFill>
                        <a:latin typeface="Rostelecom Basis Medium" panose="020B0603030604040103" pitchFamily="34" charset="0"/>
                      </a:endParaRPr>
                    </a:p>
                  </a:txBody>
                  <a:tcPr anchor="ctr">
                    <a:solidFill>
                      <a:srgbClr val="273A6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Сбор сведений с использованием ИКТ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8218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Активное сканирование сети</a:t>
                      </a:r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8218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Пассивный захват сетевого траффика</a:t>
                      </a:r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8218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Социальная инженерия</a:t>
                      </a:r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Нарушение безопасности информации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Clr>
                          <a:srgbClr val="FF8218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Несанкционированное разглашение информации</a:t>
                      </a:r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  <a:p>
                      <a:pPr marL="171450" indent="-171450" algn="l" fontAlgn="t">
                        <a:buClr>
                          <a:srgbClr val="FF8218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Несанкционированное изменение информации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Распространение информации с неприемлемым содержимым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Clr>
                          <a:srgbClr val="FF8218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Рассылка российским ресурсом спам-сообщений </a:t>
                      </a:r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  <a:p>
                      <a:pPr marL="171450" indent="-171450" algn="l" fontAlgn="t">
                        <a:buClr>
                          <a:srgbClr val="FF8218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Публикация запрещенной законодательством РФ информации</a:t>
                      </a:r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Мошенничество с использованием ИКТ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Clr>
                          <a:srgbClr val="FF8218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Злоупотребление при использовании информационного ресурса</a:t>
                      </a:r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  <a:p>
                      <a:pPr marL="171450" indent="-171450" algn="l" fontAlgn="t">
                        <a:buClr>
                          <a:srgbClr val="FF8218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Публикация мошеннического информационного ресурса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Наличие уязвимости или недостатков конфигурации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fontAlgn="t" hangingPunct="1">
                        <a:buClr>
                          <a:srgbClr val="FF8218"/>
                        </a:buClr>
                        <a:buFont typeface="Arial" panose="020B0604020202020204" pitchFamily="34" charset="0"/>
                        <a:buNone/>
                      </a:pPr>
                      <a:endParaRPr lang="ru-RU" sz="1200" dirty="0">
                        <a:latin typeface="Rostelecom Basis" panose="020B05030306040401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0044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Силы Центра ГосСОПКА</a:t>
            </a:r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107452"/>
              </p:ext>
            </p:extLst>
          </p:nvPr>
        </p:nvGraphicFramePr>
        <p:xfrm>
          <a:off x="435104" y="664031"/>
          <a:ext cx="5098709" cy="3752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7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152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60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07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0789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460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Rostelecom Basis" panose="020B0503030604040103" pitchFamily="34" charset="0"/>
                        </a:rPr>
                        <a:t>№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4195" marR="4195" marT="41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3A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Rostelecom Basis" panose="020B0503030604040103" pitchFamily="34" charset="0"/>
                        </a:rPr>
                        <a:t>Специалист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4195" marR="4195" marT="419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3A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Rostelecom Basis" panose="020B0503030604040103" pitchFamily="34" charset="0"/>
                        </a:rPr>
                        <a:t>Режим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4195" marR="4195" marT="419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3A6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Rostelecom Basis" panose="020B0503030604040103" pitchFamily="34" charset="0"/>
                        </a:rPr>
                        <a:t>Кол-во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4195" marR="4195" marT="419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3A6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4195" marR="4195" marT="4195" marB="0" anchor="ctr"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0496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Первая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линия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4195" marR="4195" marT="41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2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4195" marR="4195" marT="41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Специалист по мониторингу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4195" marR="4195" marT="419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l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24х7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4195" marR="4195" marT="419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4195" marR="4195" marT="419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2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4195" marR="4195" marT="41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Специалист по обслуживанию СЗИ ГосСОПКА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4195" marR="4195" marT="419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8х5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4195" marR="4195" marT="419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4195" marR="4195" marT="419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2576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Вторая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 линия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32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Специалист по ликвидации последствий КИ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8х5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25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Специалист по оценке защищенности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8х5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32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DevSecOps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/QA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-специалист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Субподряд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32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Пентестер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/</a:t>
                      </a:r>
                      <a:r>
                        <a:rPr 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Redteam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Субподряд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32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Специалист по расследованию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инцидентов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Субподряд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82576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Третья линия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6350" marR="6350" marT="6350" marB="0" anchor="ctr"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825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Технический эксперт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8х5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825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Аудитор ИБ/Методолог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8х5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32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Аналитик-архитектор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8х5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32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Руководитель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8х5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82576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stelecom Basis" panose="020B0503030604040103" pitchFamily="34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Rostelecom Basis" panose="020B0503030604040103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915600" y="1627200"/>
            <a:ext cx="1039659" cy="881246"/>
          </a:xfrm>
          <a:prstGeom prst="rect">
            <a:avLst/>
          </a:prstGeom>
          <a:solidFill>
            <a:srgbClr val="273A64"/>
          </a:solidFill>
          <a:ln>
            <a:solidFill>
              <a:srgbClr val="273A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003720" y="1628029"/>
            <a:ext cx="933548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Субподряд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915601" y="2557194"/>
            <a:ext cx="1039658" cy="881246"/>
          </a:xfrm>
          <a:prstGeom prst="rect">
            <a:avLst/>
          </a:prstGeom>
          <a:solidFill>
            <a:srgbClr val="FF8218"/>
          </a:solidFill>
          <a:ln>
            <a:solidFill>
              <a:srgbClr val="FF82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Rostelecom Basis" panose="020B0503030604040103" pitchFamily="34" charset="0"/>
              </a:rPr>
              <a:t>Персонал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933591" y="1628029"/>
            <a:ext cx="933548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Лицензии</a:t>
            </a:r>
          </a:p>
          <a:p>
            <a:r>
              <a:rPr lang="ru-RU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ФСТЭК и ФСБ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914281" y="697206"/>
            <a:ext cx="1039660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Тех</a:t>
            </a:r>
            <a:r>
              <a:rPr lang="en-US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.</a:t>
            </a:r>
            <a:endParaRPr lang="ru-RU" sz="1050" dirty="0">
              <a:solidFill>
                <a:schemeClr val="tx1"/>
              </a:solidFill>
              <a:latin typeface="Rostelecom Basis" panose="020B0503030604040103" pitchFamily="34" charset="0"/>
            </a:endParaRPr>
          </a:p>
          <a:p>
            <a:r>
              <a:rPr lang="ru-RU" sz="105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обеспечение </a:t>
            </a:r>
            <a:endParaRPr lang="ru-RU" sz="1050" dirty="0">
              <a:solidFill>
                <a:schemeClr val="tx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915600" y="3487188"/>
            <a:ext cx="1039659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>
                <a:solidFill>
                  <a:schemeClr val="tx1"/>
                </a:solidFill>
              </a:rPr>
              <a:t>Процессы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08399" y="1816342"/>
            <a:ext cx="101771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Центр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ГосСОПКА</a:t>
            </a:r>
            <a:endParaRPr lang="ru-RU" dirty="0">
              <a:solidFill>
                <a:schemeClr val="bg1"/>
              </a:solidFill>
              <a:latin typeface="Rostelecom Basis" panose="020B05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912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Функции Центра ГосСОПКА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04030" y="1190603"/>
            <a:ext cx="2682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0" dirty="0" smtClean="0">
                <a:latin typeface="Rostelecom Basis" panose="020B0503030604040103" pitchFamily="34" charset="0"/>
              </a:rPr>
              <a:t>Взаимодействие с НКЦКИ</a:t>
            </a:r>
            <a:endParaRPr lang="ru-RU" sz="1600" b="0" dirty="0">
              <a:latin typeface="Rostelecom Basis" panose="020B05030306040401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5895" y="3122911"/>
            <a:ext cx="2204450" cy="511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0" dirty="0">
                <a:solidFill>
                  <a:schemeClr val="tx1"/>
                </a:solidFill>
                <a:latin typeface="Rostelecom Basis" panose="020B05030306040401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</a:t>
            </a:r>
            <a:r>
              <a:rPr lang="ru-RU" sz="1600" b="0" dirty="0">
                <a:solidFill>
                  <a:srgbClr val="ED7D31"/>
                </a:solidFill>
                <a:latin typeface="Rostelecom Basis" panose="020B05030306040401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0" dirty="0">
                <a:solidFill>
                  <a:schemeClr val="tx1"/>
                </a:solidFill>
                <a:latin typeface="Rostelecom Basis" panose="020B05030306040401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центром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08544" y="2044636"/>
            <a:ext cx="2642070" cy="511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0" dirty="0">
                <a:solidFill>
                  <a:schemeClr val="tx1"/>
                </a:solidFill>
                <a:latin typeface="Rostelecom Basis" panose="020B05030306040401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</a:t>
            </a:r>
            <a:r>
              <a:rPr lang="ru-RU" sz="1600" b="0" dirty="0">
                <a:solidFill>
                  <a:srgbClr val="ED7D31"/>
                </a:solidFill>
                <a:latin typeface="Rostelecom Basis" panose="020B05030306040401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0" dirty="0">
                <a:solidFill>
                  <a:schemeClr val="tx1"/>
                </a:solidFill>
                <a:latin typeface="Rostelecom Basis" panose="020B05030306040401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инцидентами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65895" y="2044637"/>
            <a:ext cx="2584362" cy="511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0" dirty="0">
                <a:solidFill>
                  <a:schemeClr val="tx1"/>
                </a:solidFill>
                <a:latin typeface="Rostelecom Basis" panose="020B05030306040401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</a:t>
            </a:r>
            <a:r>
              <a:rPr lang="ru-RU" sz="1600" b="0" dirty="0">
                <a:solidFill>
                  <a:srgbClr val="ED7D31"/>
                </a:solidFill>
                <a:latin typeface="Rostelecom Basis" panose="020B05030306040401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0" dirty="0" smtClean="0">
                <a:solidFill>
                  <a:schemeClr val="tx1"/>
                </a:solidFill>
                <a:latin typeface="Rostelecom Basis" panose="020B05030306040401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защищенности</a:t>
            </a:r>
            <a:endParaRPr lang="ru-RU" sz="1600" b="0" dirty="0">
              <a:solidFill>
                <a:schemeClr val="tx1"/>
              </a:solidFill>
              <a:latin typeface="Rostelecom Basis" panose="020B05030306040401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308544" y="3122910"/>
            <a:ext cx="2605200" cy="511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0" dirty="0">
                <a:solidFill>
                  <a:schemeClr val="tx1"/>
                </a:solidFill>
                <a:latin typeface="Rostelecom Basis" panose="020B05030306040401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Противодействие атакам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555" y="1019829"/>
            <a:ext cx="564475" cy="6690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28" y="1981731"/>
            <a:ext cx="702216" cy="4681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729" y="1982854"/>
            <a:ext cx="541166" cy="5515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E30147B-F359-4B3C-85E7-DA0D76F3F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2612" y="3041088"/>
            <a:ext cx="529648" cy="5881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382" y="3024041"/>
            <a:ext cx="523371" cy="62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42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Функции Центра ГосСОПКА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5101" y="697500"/>
            <a:ext cx="855764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>
                <a:solidFill>
                  <a:srgbClr val="FF8218"/>
                </a:solidFill>
                <a:latin typeface="Rostelecom Basis" panose="020B0503030604040103" pitchFamily="34" charset="0"/>
              </a:rPr>
              <a:t>Взаимодействие с НКЦКИ</a:t>
            </a:r>
          </a:p>
          <a:p>
            <a:pPr marL="171450" indent="-171450" algn="l"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" panose="020B0503030604040103" pitchFamily="34" charset="0"/>
              </a:rPr>
              <a:t>предоставление сведений о компьютерных инцидентах в </a:t>
            </a:r>
            <a:r>
              <a:rPr lang="ru-RU" sz="1000" b="0" dirty="0" smtClean="0">
                <a:latin typeface="Rostelecom Basis" panose="020B0503030604040103" pitchFamily="34" charset="0"/>
              </a:rPr>
              <a:t>течение </a:t>
            </a:r>
            <a:r>
              <a:rPr lang="ru-RU" sz="1000" b="0" dirty="0">
                <a:latin typeface="Rostelecom Basis" panose="020B0503030604040103" pitchFamily="34" charset="0"/>
              </a:rPr>
              <a:t>24 </a:t>
            </a:r>
            <a:r>
              <a:rPr lang="ru-RU" sz="1000" b="0" dirty="0" smtClean="0">
                <a:latin typeface="Rostelecom Basis" panose="020B0503030604040103" pitchFamily="34" charset="0"/>
              </a:rPr>
              <a:t>часов</a:t>
            </a:r>
          </a:p>
          <a:p>
            <a:pPr marL="171450" indent="-171450" algn="l"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000" b="0" dirty="0" smtClean="0">
                <a:latin typeface="Rostelecom Basis" panose="020B0503030604040103" pitchFamily="34" charset="0"/>
              </a:rPr>
              <a:t>направление </a:t>
            </a:r>
            <a:r>
              <a:rPr lang="ru-RU" sz="1000" b="0" dirty="0">
                <a:latin typeface="Rostelecom Basis" panose="020B0503030604040103" pitchFamily="34" charset="0"/>
              </a:rPr>
              <a:t>результатов прогнозирования угроз </a:t>
            </a:r>
            <a:r>
              <a:rPr lang="ru-RU" sz="1000" b="0" dirty="0" smtClean="0">
                <a:latin typeface="Rostelecom Basis" panose="020B0503030604040103" pitchFamily="34" charset="0"/>
              </a:rPr>
              <a:t>ИБ </a:t>
            </a:r>
          </a:p>
          <a:p>
            <a:pPr marL="171450" indent="-171450" algn="l"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000" b="0" dirty="0" smtClean="0">
                <a:latin typeface="Rostelecom Basis" panose="020B0503030604040103" pitchFamily="34" charset="0"/>
              </a:rPr>
              <a:t>предоставление </a:t>
            </a:r>
            <a:r>
              <a:rPr lang="ru-RU" sz="1000" b="0" dirty="0">
                <a:latin typeface="Rostelecom Basis" panose="020B0503030604040103" pitchFamily="34" charset="0"/>
              </a:rPr>
              <a:t>сведений о состоянии </a:t>
            </a:r>
            <a:r>
              <a:rPr lang="ru-RU" sz="1000" b="0" dirty="0" smtClean="0">
                <a:latin typeface="Rostelecom Basis" panose="020B0503030604040103" pitchFamily="34" charset="0"/>
              </a:rPr>
              <a:t>защищенности</a:t>
            </a:r>
            <a:endParaRPr lang="ru-RU" sz="1000" b="0" dirty="0">
              <a:latin typeface="Rostelecom Basis" panose="020B0503030604040103" pitchFamily="34" charset="0"/>
            </a:endParaRPr>
          </a:p>
          <a:p>
            <a:pPr marL="171450" indent="-171450" algn="l"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" panose="020B0503030604040103" pitchFamily="34" charset="0"/>
              </a:rPr>
              <a:t>направление предложений по совершенствованию средств ГосСОПКА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5101" y="1665227"/>
            <a:ext cx="90114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 smtClean="0">
                <a:solidFill>
                  <a:srgbClr val="FF8218"/>
                </a:solidFill>
                <a:latin typeface="Rostelecom Basis" panose="020B0503030604040103" pitchFamily="34" charset="0"/>
              </a:rPr>
              <a:t>Управление </a:t>
            </a:r>
            <a:r>
              <a:rPr lang="ru-RU" sz="1200" dirty="0">
                <a:solidFill>
                  <a:srgbClr val="FF8218"/>
                </a:solidFill>
                <a:latin typeface="Rostelecom Basis" panose="020B0503030604040103" pitchFamily="34" charset="0"/>
              </a:rPr>
              <a:t>центром</a:t>
            </a:r>
          </a:p>
          <a:p>
            <a:pPr marL="171450" indent="-171450" algn="l"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" panose="020B0503030604040103" pitchFamily="34" charset="0"/>
              </a:rPr>
              <a:t>разработка документов, регламентирующих процессы работы Центра</a:t>
            </a:r>
          </a:p>
          <a:p>
            <a:pPr marL="171450" indent="-171450" algn="l"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" panose="020B0503030604040103" pitchFamily="34" charset="0"/>
              </a:rPr>
              <a:t>анализ угроз ИБ и прогнозирование их развития</a:t>
            </a:r>
          </a:p>
          <a:p>
            <a:pPr marL="171450" indent="-171450" algn="l"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" panose="020B0503030604040103" pitchFamily="34" charset="0"/>
              </a:rPr>
              <a:t>формирование предложений по повышению уровня защищенности информационных ресурсов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5101" y="2478774"/>
            <a:ext cx="386876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>
                <a:solidFill>
                  <a:srgbClr val="FF8218"/>
                </a:solidFill>
                <a:latin typeface="Rostelecom Basis" panose="020B0503030604040103" pitchFamily="34" charset="0"/>
              </a:rPr>
              <a:t>Управление инцидентами</a:t>
            </a:r>
          </a:p>
          <a:p>
            <a:pPr marL="171450" indent="-171450" algn="l"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" panose="020B0503030604040103" pitchFamily="34" charset="0"/>
              </a:rPr>
              <a:t>анализ событий информационной </a:t>
            </a:r>
            <a:r>
              <a:rPr lang="ru-RU" sz="1000" b="0" dirty="0" smtClean="0">
                <a:latin typeface="Rostelecom Basis" panose="020B0503030604040103" pitchFamily="34" charset="0"/>
              </a:rPr>
              <a:t>безопасности</a:t>
            </a:r>
            <a:endParaRPr lang="ru-RU" sz="1000" b="0" dirty="0">
              <a:latin typeface="Rostelecom Basis" panose="020B0503030604040103" pitchFamily="34" charset="0"/>
            </a:endParaRPr>
          </a:p>
          <a:p>
            <a:pPr marL="171450" indent="-171450" algn="l"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" panose="020B0503030604040103" pitchFamily="34" charset="0"/>
              </a:rPr>
              <a:t>регистрация компьютерных атак и компьютерных </a:t>
            </a:r>
            <a:r>
              <a:rPr lang="ru-RU" sz="1000" b="0" dirty="0" smtClean="0">
                <a:latin typeface="Rostelecom Basis" panose="020B0503030604040103" pitchFamily="34" charset="0"/>
              </a:rPr>
              <a:t>инцидентов </a:t>
            </a:r>
          </a:p>
          <a:p>
            <a:pPr marL="171450" indent="-171450" algn="l"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000" b="0" dirty="0" smtClean="0">
                <a:latin typeface="Rostelecom Basis" panose="020B0503030604040103" pitchFamily="34" charset="0"/>
              </a:rPr>
              <a:t>составление </a:t>
            </a:r>
            <a:r>
              <a:rPr lang="ru-RU" sz="1000" b="0" dirty="0">
                <a:latin typeface="Rostelecom Basis" panose="020B0503030604040103" pitchFamily="34" charset="0"/>
              </a:rPr>
              <a:t>перечня компьютерных инцидентов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93865" y="2481378"/>
            <a:ext cx="479964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>
                <a:solidFill>
                  <a:srgbClr val="FF8218"/>
                </a:solidFill>
                <a:latin typeface="Rostelecom Basis" panose="020B0503030604040103" pitchFamily="34" charset="0"/>
              </a:rPr>
              <a:t>Контроль </a:t>
            </a:r>
            <a:r>
              <a:rPr lang="ru-RU" sz="1200" dirty="0" smtClean="0">
                <a:solidFill>
                  <a:srgbClr val="FF8218"/>
                </a:solidFill>
                <a:latin typeface="Rostelecom Basis" panose="020B0503030604040103" pitchFamily="34" charset="0"/>
              </a:rPr>
              <a:t>защищенности</a:t>
            </a:r>
            <a:endParaRPr lang="ru-RU" sz="1200" dirty="0">
              <a:solidFill>
                <a:srgbClr val="FF8218"/>
              </a:solidFill>
              <a:latin typeface="Rostelecom Basis" panose="020B0503030604040103" pitchFamily="34" charset="0"/>
            </a:endParaRPr>
          </a:p>
          <a:p>
            <a:pPr marL="171450" indent="-171450" algn="l"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" panose="020B0503030604040103" pitchFamily="34" charset="0"/>
              </a:rPr>
              <a:t>инвентаризация информационных ресурсов</a:t>
            </a:r>
          </a:p>
          <a:p>
            <a:pPr marL="171450" indent="-171450" algn="l"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" panose="020B0503030604040103" pitchFamily="34" charset="0"/>
              </a:rPr>
              <a:t>выявление уязвимостей информационных ресурсов</a:t>
            </a:r>
          </a:p>
          <a:p>
            <a:pPr marL="171450" indent="-171450" algn="l"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" panose="020B0503030604040103" pitchFamily="34" charset="0"/>
              </a:rPr>
              <a:t>составление и актуализация перечня угроз </a:t>
            </a:r>
            <a:r>
              <a:rPr lang="ru-RU" sz="1000" b="0" dirty="0" smtClean="0">
                <a:latin typeface="Rostelecom Basis" panose="020B0503030604040103" pitchFamily="34" charset="0"/>
              </a:rPr>
              <a:t/>
            </a:r>
            <a:br>
              <a:rPr lang="ru-RU" sz="1000" b="0" dirty="0" smtClean="0">
                <a:latin typeface="Rostelecom Basis" panose="020B0503030604040103" pitchFamily="34" charset="0"/>
              </a:rPr>
            </a:br>
            <a:r>
              <a:rPr lang="ru-RU" sz="1000" b="0" dirty="0" smtClean="0">
                <a:latin typeface="Rostelecom Basis" panose="020B0503030604040103" pitchFamily="34" charset="0"/>
              </a:rPr>
              <a:t>информационной </a:t>
            </a:r>
            <a:r>
              <a:rPr lang="ru-RU" sz="1000" b="0" dirty="0">
                <a:latin typeface="Rostelecom Basis" panose="020B0503030604040103" pitchFamily="34" charset="0"/>
              </a:rPr>
              <a:t>безопасности для информационных ресурсов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5101" y="3414672"/>
            <a:ext cx="647986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 smtClean="0">
                <a:solidFill>
                  <a:srgbClr val="FF8218"/>
                </a:solidFill>
                <a:latin typeface="Rostelecom Basis" panose="020B0503030604040103" pitchFamily="34" charset="0"/>
              </a:rPr>
              <a:t>Противодействие </a:t>
            </a:r>
            <a:r>
              <a:rPr lang="ru-RU" sz="1200" dirty="0">
                <a:solidFill>
                  <a:srgbClr val="FF8218"/>
                </a:solidFill>
                <a:latin typeface="Rostelecom Basis" panose="020B0503030604040103" pitchFamily="34" charset="0"/>
              </a:rPr>
              <a:t>атакам</a:t>
            </a:r>
          </a:p>
          <a:p>
            <a:pPr marL="171450" indent="-171450" algn="l"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" panose="020B0503030604040103" pitchFamily="34" charset="0"/>
              </a:rPr>
              <a:t>анализ результатов ликвидации последствий инцидентов</a:t>
            </a:r>
          </a:p>
          <a:p>
            <a:pPr marL="171450" indent="-171450" algn="l"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000" b="0" dirty="0">
                <a:latin typeface="Rostelecom Basis" panose="020B0503030604040103" pitchFamily="34" charset="0"/>
              </a:rPr>
              <a:t>прием сообщений об инцидентах от пользователей информационных </a:t>
            </a:r>
            <a:r>
              <a:rPr lang="ru-RU" sz="1000" b="0" dirty="0" smtClean="0">
                <a:latin typeface="Rostelecom Basis" panose="020B0503030604040103" pitchFamily="34" charset="0"/>
              </a:rPr>
              <a:t>ресурсов</a:t>
            </a:r>
          </a:p>
          <a:p>
            <a:pPr marL="171450" indent="-171450" algn="l"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000" b="0" dirty="0" smtClean="0">
                <a:latin typeface="Rostelecom Basis" panose="020B0503030604040103" pitchFamily="34" charset="0"/>
              </a:rPr>
              <a:t>ликвидация </a:t>
            </a:r>
            <a:r>
              <a:rPr lang="ru-RU" sz="1000" b="0" dirty="0">
                <a:latin typeface="Rostelecom Basis" panose="020B0503030604040103" pitchFamily="34" charset="0"/>
              </a:rPr>
              <a:t>последствий компьютерных инцидентов</a:t>
            </a:r>
          </a:p>
          <a:p>
            <a:pPr marL="171450" indent="-171450" algn="l"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000" b="0" dirty="0" smtClean="0">
                <a:latin typeface="Rostelecom Basis" panose="020B0503030604040103" pitchFamily="34" charset="0"/>
              </a:rPr>
              <a:t>эксплуатация </a:t>
            </a:r>
            <a:r>
              <a:rPr lang="ru-RU" sz="1000" b="0" dirty="0">
                <a:latin typeface="Rostelecom Basis" panose="020B0503030604040103" pitchFamily="34" charset="0"/>
              </a:rPr>
              <a:t>средств ГосСОПКА</a:t>
            </a:r>
          </a:p>
          <a:p>
            <a:pPr marL="171450" indent="-171450" algn="l">
              <a:buClr>
                <a:srgbClr val="FF8218"/>
              </a:buClr>
              <a:buFont typeface="Arial" panose="020B0604020202020204" pitchFamily="34" charset="0"/>
              <a:buChar char="•"/>
            </a:pPr>
            <a:r>
              <a:rPr lang="ru-RU" sz="1000" b="0" dirty="0" smtClean="0">
                <a:latin typeface="Rostelecom Basis" panose="020B0503030604040103" pitchFamily="34" charset="0"/>
              </a:rPr>
              <a:t>установление </a:t>
            </a:r>
            <a:r>
              <a:rPr lang="ru-RU" sz="1000" b="0" dirty="0">
                <a:latin typeface="Rostelecom Basis" panose="020B0503030604040103" pitchFamily="34" charset="0"/>
              </a:rPr>
              <a:t>причин компьютерных инцидентов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5104" y="675568"/>
            <a:ext cx="8219998" cy="18000"/>
          </a:xfrm>
          <a:prstGeom prst="rect">
            <a:avLst/>
          </a:prstGeom>
          <a:solidFill>
            <a:srgbClr val="70747E"/>
          </a:solidFill>
          <a:ln>
            <a:solidFill>
              <a:srgbClr val="7074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35104" y="1621054"/>
            <a:ext cx="8219998" cy="18000"/>
          </a:xfrm>
          <a:prstGeom prst="rect">
            <a:avLst/>
          </a:prstGeom>
          <a:solidFill>
            <a:srgbClr val="70747E"/>
          </a:solidFill>
          <a:ln>
            <a:solidFill>
              <a:srgbClr val="7074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35104" y="2434910"/>
            <a:ext cx="8219998" cy="18000"/>
          </a:xfrm>
          <a:prstGeom prst="rect">
            <a:avLst/>
          </a:prstGeom>
          <a:solidFill>
            <a:srgbClr val="70747E"/>
          </a:solidFill>
          <a:ln>
            <a:solidFill>
              <a:srgbClr val="7074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35104" y="3405672"/>
            <a:ext cx="8219998" cy="18000"/>
          </a:xfrm>
          <a:prstGeom prst="rect">
            <a:avLst/>
          </a:prstGeom>
          <a:solidFill>
            <a:srgbClr val="70747E"/>
          </a:solidFill>
          <a:ln>
            <a:solidFill>
              <a:srgbClr val="7074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382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Выстраивание процессов работы центра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15600" y="1627200"/>
            <a:ext cx="1039659" cy="881246"/>
          </a:xfrm>
          <a:prstGeom prst="rect">
            <a:avLst/>
          </a:prstGeom>
          <a:solidFill>
            <a:srgbClr val="273A64"/>
          </a:solidFill>
          <a:ln>
            <a:solidFill>
              <a:srgbClr val="273A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003720" y="1628029"/>
            <a:ext cx="933548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Субподряд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15601" y="2557194"/>
            <a:ext cx="1039658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Rostelecom Basis" panose="020B0503030604040103" pitchFamily="34" charset="0"/>
              </a:rPr>
              <a:t>Персонал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33591" y="1628029"/>
            <a:ext cx="933548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Лицензии</a:t>
            </a:r>
          </a:p>
          <a:p>
            <a:r>
              <a:rPr lang="ru-RU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ФСТЭК и ФСБ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14281" y="697206"/>
            <a:ext cx="1039660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Тех</a:t>
            </a:r>
            <a:r>
              <a:rPr lang="en-US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.</a:t>
            </a:r>
            <a:endParaRPr lang="ru-RU" sz="1050" dirty="0">
              <a:solidFill>
                <a:schemeClr val="tx1"/>
              </a:solidFill>
              <a:latin typeface="Rostelecom Basis" panose="020B0503030604040103" pitchFamily="34" charset="0"/>
            </a:endParaRPr>
          </a:p>
          <a:p>
            <a:r>
              <a:rPr lang="ru-RU" sz="105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обеспечение </a:t>
            </a:r>
            <a:endParaRPr lang="ru-RU" sz="1050" dirty="0">
              <a:solidFill>
                <a:schemeClr val="tx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15600" y="3487188"/>
            <a:ext cx="1039659" cy="881246"/>
          </a:xfrm>
          <a:prstGeom prst="rect">
            <a:avLst/>
          </a:prstGeom>
          <a:solidFill>
            <a:srgbClr val="FF8218"/>
          </a:solidFill>
          <a:ln>
            <a:solidFill>
              <a:srgbClr val="FF82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Rostelecom Basis" panose="020B0503030604040103" pitchFamily="34" charset="0"/>
              </a:rPr>
              <a:t>Процессы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08399" y="1816342"/>
            <a:ext cx="101771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Центр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ГосСОПКА</a:t>
            </a:r>
            <a:endParaRPr lang="ru-RU" dirty="0">
              <a:solidFill>
                <a:schemeClr val="bg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104" y="888536"/>
            <a:ext cx="6255256" cy="2486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30000"/>
              </a:lnSpc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latin typeface="Rostelecom Basis" panose="020B0503030604040103" pitchFamily="34" charset="0"/>
              </a:rPr>
              <a:t>Средства ГосСОПКА не работают </a:t>
            </a:r>
            <a:r>
              <a:rPr lang="ru-RU" sz="1400" b="0" dirty="0" smtClean="0">
                <a:latin typeface="Rostelecom Basis" panose="020B0503030604040103" pitchFamily="34" charset="0"/>
              </a:rPr>
              <a:t>«</a:t>
            </a:r>
            <a:r>
              <a:rPr lang="ru-RU" sz="1400" b="0" dirty="0">
                <a:latin typeface="Rostelecom Basis" panose="020B0503030604040103" pitchFamily="34" charset="0"/>
              </a:rPr>
              <a:t>и</a:t>
            </a:r>
            <a:r>
              <a:rPr lang="ru-RU" sz="1400" b="0" dirty="0" smtClean="0">
                <a:latin typeface="Rostelecom Basis" panose="020B0503030604040103" pitchFamily="34" charset="0"/>
              </a:rPr>
              <a:t>з </a:t>
            </a:r>
            <a:r>
              <a:rPr lang="ru-RU" sz="1400" b="0" dirty="0">
                <a:latin typeface="Rostelecom Basis" panose="020B0503030604040103" pitchFamily="34" charset="0"/>
              </a:rPr>
              <a:t>коробки»</a:t>
            </a:r>
          </a:p>
          <a:p>
            <a:pPr marL="800100" lvl="1" indent="-342900" algn="l">
              <a:lnSpc>
                <a:spcPct val="130000"/>
              </a:lnSpc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latin typeface="Rostelecom Basis" panose="020B0503030604040103" pitchFamily="34" charset="0"/>
              </a:rPr>
              <a:t>Правила </a:t>
            </a:r>
            <a:r>
              <a:rPr lang="en-US" sz="1400" b="0" dirty="0">
                <a:latin typeface="Rostelecom Basis" panose="020B0503030604040103" pitchFamily="34" charset="0"/>
              </a:rPr>
              <a:t>SIEM</a:t>
            </a:r>
            <a:endParaRPr lang="ru-RU" sz="1400" b="0" dirty="0">
              <a:latin typeface="Rostelecom Basis" panose="020B0503030604040103" pitchFamily="34" charset="0"/>
            </a:endParaRPr>
          </a:p>
          <a:p>
            <a:pPr marL="800100" lvl="1" indent="-342900" algn="l">
              <a:lnSpc>
                <a:spcPct val="130000"/>
              </a:lnSpc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latin typeface="Rostelecom Basis" panose="020B0503030604040103" pitchFamily="34" charset="0"/>
              </a:rPr>
              <a:t>Внедрение </a:t>
            </a:r>
            <a:r>
              <a:rPr lang="en-US" sz="1400" b="0" dirty="0">
                <a:latin typeface="Rostelecom Basis" panose="020B0503030604040103" pitchFamily="34" charset="0"/>
              </a:rPr>
              <a:t>IRP</a:t>
            </a:r>
            <a:endParaRPr lang="ru-RU" sz="1400" b="0" dirty="0">
              <a:latin typeface="Rostelecom Basis" panose="020B0503030604040103" pitchFamily="34" charset="0"/>
            </a:endParaRPr>
          </a:p>
          <a:p>
            <a:pPr marL="800100" lvl="1" indent="-342900" algn="l">
              <a:lnSpc>
                <a:spcPct val="130000"/>
              </a:lnSpc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latin typeface="Rostelecom Basis" panose="020B0503030604040103" pitchFamily="34" charset="0"/>
              </a:rPr>
              <a:t>Работа с </a:t>
            </a:r>
            <a:r>
              <a:rPr lang="en-US" sz="1400" b="0" dirty="0">
                <a:latin typeface="Rostelecom Basis" panose="020B0503030604040103" pitchFamily="34" charset="0"/>
              </a:rPr>
              <a:t>Threat </a:t>
            </a:r>
            <a:r>
              <a:rPr lang="en-US" sz="1400" b="0" dirty="0" smtClean="0">
                <a:latin typeface="Rostelecom Basis" panose="020B0503030604040103" pitchFamily="34" charset="0"/>
              </a:rPr>
              <a:t>Intelligence</a:t>
            </a:r>
          </a:p>
          <a:p>
            <a:pPr marL="457200" lvl="1" indent="0" algn="l">
              <a:lnSpc>
                <a:spcPct val="130000"/>
              </a:lnSpc>
              <a:buClr>
                <a:srgbClr val="FF9933"/>
              </a:buClr>
            </a:pPr>
            <a:endParaRPr lang="ru-RU" sz="1400" b="0" dirty="0">
              <a:latin typeface="Rostelecom Basis" panose="020B0503030604040103" pitchFamily="34" charset="0"/>
            </a:endParaRPr>
          </a:p>
          <a:p>
            <a:pPr marL="342900" indent="-342900" algn="l">
              <a:lnSpc>
                <a:spcPct val="130000"/>
              </a:lnSpc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latin typeface="Rostelecom Basis" panose="020B0503030604040103" pitchFamily="34" charset="0"/>
              </a:rPr>
              <a:t>Разработка документов и </a:t>
            </a:r>
            <a:r>
              <a:rPr lang="ru-RU" sz="1400" b="0" dirty="0" smtClean="0">
                <a:latin typeface="Rostelecom Basis" panose="020B0503030604040103" pitchFamily="34" charset="0"/>
              </a:rPr>
              <a:t>регламентов</a:t>
            </a:r>
            <a:endParaRPr lang="ru-RU" sz="1400" b="0" dirty="0">
              <a:latin typeface="Rostelecom Basis" panose="020B0503030604040103" pitchFamily="34" charset="0"/>
            </a:endParaRPr>
          </a:p>
          <a:p>
            <a:pPr marL="914400" lvl="1" indent="-457200" algn="l">
              <a:lnSpc>
                <a:spcPct val="130000"/>
              </a:lnSpc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latin typeface="Rostelecom Basis" panose="020B0503030604040103" pitchFamily="34" charset="0"/>
              </a:rPr>
              <a:t>Политики</a:t>
            </a:r>
          </a:p>
          <a:p>
            <a:pPr marL="914400" lvl="1" indent="-457200" algn="l">
              <a:lnSpc>
                <a:spcPct val="130000"/>
              </a:lnSpc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latin typeface="Rostelecom Basis" panose="020B0503030604040103" pitchFamily="34" charset="0"/>
              </a:rPr>
              <a:t>Сценарии реагирования на КИ</a:t>
            </a:r>
            <a:r>
              <a:rPr lang="en-US" sz="1400" b="0" dirty="0">
                <a:latin typeface="Rostelecom Basis" panose="020B0503030604040103" pitchFamily="34" charset="0"/>
              </a:rPr>
              <a:t> </a:t>
            </a:r>
            <a:r>
              <a:rPr lang="en-US" sz="1400" b="0" dirty="0" smtClean="0">
                <a:latin typeface="Rostelecom Basis" panose="020B0503030604040103" pitchFamily="34" charset="0"/>
              </a:rPr>
              <a:t>(Playbook</a:t>
            </a:r>
            <a:r>
              <a:rPr lang="ru-RU" sz="1400" b="0" dirty="0">
                <a:latin typeface="Rostelecom Basis" panose="020B0503030604040103" pitchFamily="34" charset="0"/>
              </a:rPr>
              <a:t>)</a:t>
            </a:r>
            <a:endParaRPr lang="en-US" sz="1400" b="0" dirty="0">
              <a:latin typeface="Rostelecom Basis" panose="020B0503030604040103" pitchFamily="34" charset="0"/>
            </a:endParaRPr>
          </a:p>
          <a:p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545116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Делегирование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15600" y="1627200"/>
            <a:ext cx="1039659" cy="881246"/>
          </a:xfrm>
          <a:prstGeom prst="rect">
            <a:avLst/>
          </a:prstGeom>
          <a:solidFill>
            <a:srgbClr val="273A64"/>
          </a:solidFill>
          <a:ln>
            <a:solidFill>
              <a:srgbClr val="273A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003720" y="1628029"/>
            <a:ext cx="933548" cy="881246"/>
          </a:xfrm>
          <a:prstGeom prst="rect">
            <a:avLst/>
          </a:prstGeom>
          <a:solidFill>
            <a:srgbClr val="FF8218"/>
          </a:solidFill>
          <a:ln>
            <a:solidFill>
              <a:srgbClr val="FF82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Субподряд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15601" y="2557194"/>
            <a:ext cx="1039658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Rostelecom Basis" panose="020B0503030604040103" pitchFamily="34" charset="0"/>
              </a:rPr>
              <a:t>Персонал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33591" y="1628029"/>
            <a:ext cx="933548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Лицензии</a:t>
            </a:r>
          </a:p>
          <a:p>
            <a:r>
              <a:rPr lang="ru-RU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ФСТЭК и ФСБ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14281" y="697206"/>
            <a:ext cx="1039660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Тех</a:t>
            </a:r>
            <a:r>
              <a:rPr lang="en-US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.</a:t>
            </a:r>
            <a:endParaRPr lang="ru-RU" sz="1050" dirty="0">
              <a:solidFill>
                <a:schemeClr val="tx1"/>
              </a:solidFill>
              <a:latin typeface="Rostelecom Basis" panose="020B0503030604040103" pitchFamily="34" charset="0"/>
            </a:endParaRPr>
          </a:p>
          <a:p>
            <a:r>
              <a:rPr lang="ru-RU" sz="105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обеспечение </a:t>
            </a:r>
            <a:endParaRPr lang="ru-RU" sz="1050" dirty="0">
              <a:solidFill>
                <a:schemeClr val="tx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15600" y="3487188"/>
            <a:ext cx="1039659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Процессы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08399" y="1816342"/>
            <a:ext cx="101771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Центр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ГосСОПКА</a:t>
            </a:r>
            <a:endParaRPr lang="ru-RU" dirty="0">
              <a:solidFill>
                <a:schemeClr val="bg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1976" y="888536"/>
            <a:ext cx="4954315" cy="281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30000"/>
              </a:lnSpc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Проведение тестирования на проникновение </a:t>
            </a:r>
            <a:r>
              <a:rPr lang="ru-RU" sz="1400" b="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дважды </a:t>
            </a:r>
            <a:r>
              <a:rPr lang="ru-RU" sz="14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в год</a:t>
            </a:r>
          </a:p>
          <a:p>
            <a:pPr marL="342900" indent="-342900" algn="l">
              <a:lnSpc>
                <a:spcPct val="130000"/>
              </a:lnSpc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Услуги центров </a:t>
            </a:r>
            <a:r>
              <a:rPr lang="ru-RU" sz="1400" b="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компетенций и внешних </a:t>
            </a:r>
            <a:r>
              <a:rPr lang="ru-RU" sz="14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консультантов</a:t>
            </a:r>
          </a:p>
          <a:p>
            <a:pPr marL="342900" indent="-342900" algn="l">
              <a:lnSpc>
                <a:spcPct val="130000"/>
              </a:lnSpc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Поддержка </a:t>
            </a:r>
            <a:r>
              <a:rPr lang="ru-RU" sz="14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для </a:t>
            </a:r>
            <a:r>
              <a:rPr lang="ru-RU" sz="1400" b="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ПО</a:t>
            </a:r>
          </a:p>
          <a:p>
            <a:pPr marL="342900" indent="-342900" algn="l">
              <a:lnSpc>
                <a:spcPct val="130000"/>
              </a:lnSpc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Регулярное обучение сотрудников</a:t>
            </a:r>
          </a:p>
          <a:p>
            <a:pPr marL="342900" indent="-342900" algn="l">
              <a:lnSpc>
                <a:spcPct val="130000"/>
              </a:lnSpc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Поддержка </a:t>
            </a:r>
            <a:r>
              <a:rPr lang="ru-RU" sz="14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инфраструктуры (резервирование, обновление ПО, управление </a:t>
            </a:r>
            <a:r>
              <a:rPr lang="ru-RU" sz="1400" b="0" dirty="0" err="1">
                <a:solidFill>
                  <a:schemeClr val="tx1"/>
                </a:solidFill>
                <a:latin typeface="Rostelecom Basis" panose="020B0503030604040103" pitchFamily="34" charset="0"/>
              </a:rPr>
              <a:t>патчами</a:t>
            </a:r>
            <a:r>
              <a:rPr lang="ru-RU" sz="14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, защита и т.п</a:t>
            </a:r>
            <a:r>
              <a:rPr lang="ru-RU" sz="1400" b="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.)</a:t>
            </a:r>
          </a:p>
          <a:p>
            <a:pPr marL="342900" indent="-342900" algn="l">
              <a:lnSpc>
                <a:spcPct val="130000"/>
              </a:lnSpc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Подписка на источники </a:t>
            </a:r>
            <a:r>
              <a:rPr lang="ru-RU" sz="1400" b="0" dirty="0" err="1">
                <a:solidFill>
                  <a:schemeClr val="tx1"/>
                </a:solidFill>
                <a:latin typeface="Rostelecom Basis" panose="020B0503030604040103" pitchFamily="34" charset="0"/>
              </a:rPr>
              <a:t>Threat</a:t>
            </a:r>
            <a:r>
              <a:rPr lang="ru-RU" sz="14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 </a:t>
            </a:r>
            <a:r>
              <a:rPr lang="ru-RU" sz="1400" b="0" dirty="0" err="1">
                <a:solidFill>
                  <a:schemeClr val="tx1"/>
                </a:solidFill>
                <a:latin typeface="Rostelecom Basis" panose="020B0503030604040103" pitchFamily="34" charset="0"/>
              </a:rPr>
              <a:t>Intelligence</a:t>
            </a:r>
            <a:endParaRPr lang="ru-RU" sz="1400" b="0" dirty="0">
              <a:solidFill>
                <a:schemeClr val="tx1"/>
              </a:solidFill>
              <a:latin typeface="Rostelecom Basis" panose="020B0503030604040103" pitchFamily="34" charset="0"/>
            </a:endParaRPr>
          </a:p>
          <a:p>
            <a:pPr>
              <a:lnSpc>
                <a:spcPct val="130000"/>
              </a:lnSpc>
            </a:pPr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12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Затраты на построение и запуск центра ГосСОПКА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34940" y="1627200"/>
            <a:ext cx="1039659" cy="881246"/>
          </a:xfrm>
          <a:prstGeom prst="rect">
            <a:avLst/>
          </a:prstGeom>
          <a:solidFill>
            <a:srgbClr val="273A64"/>
          </a:solidFill>
          <a:ln>
            <a:solidFill>
              <a:srgbClr val="273A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723060" y="1628029"/>
            <a:ext cx="933548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Субподряд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34941" y="2557194"/>
            <a:ext cx="1039658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Rostelecom Basis" panose="020B0503030604040103" pitchFamily="34" charset="0"/>
              </a:rPr>
              <a:t>Персонал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2931" y="1628029"/>
            <a:ext cx="933548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Лицензии</a:t>
            </a:r>
          </a:p>
          <a:p>
            <a:r>
              <a:rPr lang="ru-RU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ФСТЭК и ФСБ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33621" y="697206"/>
            <a:ext cx="1039660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Тех</a:t>
            </a:r>
            <a:r>
              <a:rPr lang="en-US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.</a:t>
            </a:r>
            <a:endParaRPr lang="ru-RU" sz="1050" dirty="0">
              <a:solidFill>
                <a:schemeClr val="tx1"/>
              </a:solidFill>
              <a:latin typeface="Rostelecom Basis" panose="020B0503030604040103" pitchFamily="34" charset="0"/>
            </a:endParaRPr>
          </a:p>
          <a:p>
            <a:r>
              <a:rPr lang="ru-RU" sz="105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обеспечение </a:t>
            </a:r>
            <a:endParaRPr lang="ru-RU" sz="1050" dirty="0">
              <a:solidFill>
                <a:schemeClr val="tx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34940" y="3487188"/>
            <a:ext cx="1039659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Процессы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27739" y="1816342"/>
            <a:ext cx="101771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Центр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ГосСОПКА</a:t>
            </a:r>
            <a:endParaRPr lang="ru-RU" dirty="0">
              <a:solidFill>
                <a:schemeClr val="bg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3988063" y="1816342"/>
            <a:ext cx="2124000" cy="457608"/>
          </a:xfrm>
          <a:prstGeom prst="rightArrow">
            <a:avLst/>
          </a:prstGeom>
          <a:solidFill>
            <a:srgbClr val="273A64"/>
          </a:solidFill>
          <a:ln>
            <a:solidFill>
              <a:srgbClr val="4444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Куб 11"/>
          <p:cNvSpPr/>
          <p:nvPr/>
        </p:nvSpPr>
        <p:spPr>
          <a:xfrm rot="16200000">
            <a:off x="6415821" y="1338934"/>
            <a:ext cx="1397689" cy="1473354"/>
          </a:xfrm>
          <a:prstGeom prst="cube">
            <a:avLst/>
          </a:prstGeom>
          <a:solidFill>
            <a:srgbClr val="E3E8EC"/>
          </a:solidFill>
          <a:ln>
            <a:solidFill>
              <a:srgbClr val="001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731794" y="1728000"/>
            <a:ext cx="1119549" cy="1042209"/>
          </a:xfrm>
          <a:prstGeom prst="rect">
            <a:avLst/>
          </a:prstGeom>
          <a:solidFill>
            <a:srgbClr val="273A64"/>
          </a:solidFill>
          <a:ln>
            <a:solidFill>
              <a:srgbClr val="273A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795917" y="2015772"/>
            <a:ext cx="101771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Центр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ГосСОПКА</a:t>
            </a:r>
            <a:endParaRPr lang="ru-RU" dirty="0">
              <a:solidFill>
                <a:schemeClr val="bg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6952" y="1313833"/>
            <a:ext cx="950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≈ </a:t>
            </a:r>
            <a:r>
              <a:rPr lang="en-US" sz="1400" dirty="0" smtClean="0">
                <a:solidFill>
                  <a:srgbClr val="FF8218"/>
                </a:solidFill>
                <a:latin typeface="Rostelecom Basis" panose="020B0503030604040103" pitchFamily="34" charset="0"/>
              </a:rPr>
              <a:t>1</a:t>
            </a:r>
            <a:r>
              <a:rPr lang="ru-RU" sz="1400" dirty="0" smtClean="0">
                <a:solidFill>
                  <a:srgbClr val="FF8218"/>
                </a:solidFill>
                <a:latin typeface="Rostelecom Basis" panose="020B0503030604040103" pitchFamily="34" charset="0"/>
              </a:rPr>
              <a:t>5</a:t>
            </a:r>
            <a:r>
              <a:rPr lang="en-US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млн ₽ </a:t>
            </a:r>
            <a:endParaRPr lang="ru-RU" dirty="0">
              <a:solidFill>
                <a:schemeClr val="tx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42197" y="2249103"/>
            <a:ext cx="878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≈</a:t>
            </a:r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 </a:t>
            </a:r>
            <a:r>
              <a:rPr lang="ru-RU" sz="1400" dirty="0" smtClean="0">
                <a:solidFill>
                  <a:srgbClr val="FF8218"/>
                </a:solidFill>
                <a:latin typeface="Rostelecom Basis" panose="020B0503030604040103" pitchFamily="34" charset="0"/>
              </a:rPr>
              <a:t>3</a:t>
            </a:r>
            <a:r>
              <a:rPr lang="ru-RU" dirty="0" smtClean="0">
                <a:solidFill>
                  <a:srgbClr val="FF8218"/>
                </a:solidFill>
                <a:latin typeface="Rostelecom Basis" panose="020B0503030604040103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млн ₽</a:t>
            </a:r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 </a:t>
            </a:r>
            <a:endParaRPr lang="ru-RU" dirty="0">
              <a:solidFill>
                <a:schemeClr val="bg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6382" y="3163838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≈</a:t>
            </a:r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 </a:t>
            </a:r>
            <a:r>
              <a:rPr lang="ru-RU" sz="1400" dirty="0" smtClean="0">
                <a:solidFill>
                  <a:srgbClr val="FF8218"/>
                </a:solidFill>
                <a:latin typeface="Rostelecom Basis" panose="020B0503030604040103" pitchFamily="34" charset="0"/>
              </a:rPr>
              <a:t>25,8</a:t>
            </a:r>
            <a:r>
              <a:rPr lang="ru-RU" dirty="0" smtClean="0">
                <a:solidFill>
                  <a:srgbClr val="FF8218"/>
                </a:solidFill>
                <a:latin typeface="Rostelecom Basis" panose="020B0503030604040103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млн ₽ </a:t>
            </a:r>
            <a:endParaRPr lang="ru-RU" dirty="0">
              <a:solidFill>
                <a:schemeClr val="tx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7710" y="2249104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≈</a:t>
            </a:r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 </a:t>
            </a:r>
            <a:r>
              <a:rPr lang="en-US" sz="1400" dirty="0" smtClean="0">
                <a:solidFill>
                  <a:srgbClr val="FF8218"/>
                </a:solidFill>
                <a:latin typeface="Rostelecom Basis" panose="020B0503030604040103" pitchFamily="34" charset="0"/>
              </a:rPr>
              <a:t>1</a:t>
            </a:r>
            <a:r>
              <a:rPr lang="ru-RU" sz="1400" dirty="0" smtClean="0">
                <a:solidFill>
                  <a:srgbClr val="FF8218"/>
                </a:solidFill>
                <a:latin typeface="Rostelecom Basis" panose="020B0503030604040103" pitchFamily="34" charset="0"/>
              </a:rPr>
              <a:t>,6 </a:t>
            </a:r>
            <a:r>
              <a:rPr lang="ru-RU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млн ₽ </a:t>
            </a:r>
            <a:endParaRPr lang="ru-RU" dirty="0">
              <a:solidFill>
                <a:schemeClr val="tx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27408" y="4085759"/>
            <a:ext cx="889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≈</a:t>
            </a:r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 </a:t>
            </a:r>
            <a:r>
              <a:rPr lang="ru-RU" sz="1400" dirty="0" smtClean="0">
                <a:solidFill>
                  <a:srgbClr val="FF8218"/>
                </a:solidFill>
                <a:latin typeface="Rostelecom Basis" panose="020B0503030604040103" pitchFamily="34" charset="0"/>
              </a:rPr>
              <a:t>5 </a:t>
            </a:r>
            <a:r>
              <a:rPr lang="ru-RU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млн ₽</a:t>
            </a:r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 </a:t>
            </a:r>
            <a:endParaRPr lang="ru-RU" dirty="0">
              <a:solidFill>
                <a:schemeClr val="bg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69497" y="2997817"/>
            <a:ext cx="2470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8218"/>
                </a:solidFill>
                <a:latin typeface="Rostelecom Basis" panose="020B0503030604040103" pitchFamily="34" charset="0"/>
              </a:rPr>
              <a:t>≈ 50,4 </a:t>
            </a:r>
            <a:r>
              <a:rPr lang="ru-RU" sz="200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млн ₽ в год </a:t>
            </a:r>
            <a:endParaRPr lang="ru-RU" sz="2000" dirty="0">
              <a:solidFill>
                <a:schemeClr val="tx1"/>
              </a:solidFill>
              <a:latin typeface="Rostelecom Basis" panose="020B05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493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Способы создания Центра ГосСОПКА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35104" y="985628"/>
            <a:ext cx="7328020" cy="171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fontAlgn="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ru-RU" sz="1600" b="0" dirty="0">
                <a:solidFill>
                  <a:schemeClr val="tx1"/>
                </a:solidFill>
                <a:latin typeface="Rostelecom Basis" panose="020B0503030604040103" pitchFamily="34" charset="0"/>
                <a:ea typeface="Times New Roman" panose="02020603050405020304" pitchFamily="18" charset="0"/>
              </a:rPr>
              <a:t>Самостоятельно</a:t>
            </a:r>
          </a:p>
          <a:p>
            <a:pPr marL="457200" indent="-457200" algn="l" fontAlgn="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ru-RU" sz="1600" b="0" dirty="0" smtClean="0">
                <a:solidFill>
                  <a:schemeClr val="tx1"/>
                </a:solidFill>
                <a:latin typeface="Rostelecom Basis" panose="020B0503030604040103" pitchFamily="34" charset="0"/>
                <a:ea typeface="Times New Roman" panose="02020603050405020304" pitchFamily="18" charset="0"/>
              </a:rPr>
              <a:t>Организация</a:t>
            </a:r>
            <a:r>
              <a:rPr lang="ru-RU" sz="1600" b="0" dirty="0">
                <a:solidFill>
                  <a:schemeClr val="tx1"/>
                </a:solidFill>
                <a:latin typeface="Rostelecom Basis" panose="020B0503030604040103" pitchFamily="34" charset="0"/>
                <a:ea typeface="Times New Roman" panose="02020603050405020304" pitchFamily="18" charset="0"/>
              </a:rPr>
              <a:t>, принявшая решение о создании сегмента ГосСОПКА, </a:t>
            </a:r>
            <a:r>
              <a:rPr lang="ru-RU" sz="1600" b="0" dirty="0">
                <a:solidFill>
                  <a:srgbClr val="FF8218"/>
                </a:solidFill>
                <a:latin typeface="Rostelecom Basis" panose="020B0503030604040103" pitchFamily="34" charset="0"/>
                <a:ea typeface="Times New Roman" panose="02020603050405020304" pitchFamily="18" charset="0"/>
              </a:rPr>
              <a:t>может поручить </a:t>
            </a:r>
            <a:r>
              <a:rPr lang="ru-RU" sz="1600" b="0" dirty="0">
                <a:solidFill>
                  <a:schemeClr val="tx1"/>
                </a:solidFill>
                <a:latin typeface="Rostelecom Basis" panose="020B0503030604040103" pitchFamily="34" charset="0"/>
                <a:ea typeface="Times New Roman" panose="02020603050405020304" pitchFamily="18" charset="0"/>
              </a:rPr>
              <a:t>выполнение отдельных </a:t>
            </a:r>
            <a:r>
              <a:rPr lang="ru-RU" sz="1600" b="0" dirty="0" smtClean="0">
                <a:solidFill>
                  <a:schemeClr val="tx1"/>
                </a:solidFill>
                <a:latin typeface="Rostelecom Basis" panose="020B0503030604040103" pitchFamily="34" charset="0"/>
                <a:ea typeface="Times New Roman" panose="02020603050405020304" pitchFamily="18" charset="0"/>
              </a:rPr>
              <a:t>функций «организациям</a:t>
            </a:r>
            <a:r>
              <a:rPr lang="ru-RU" sz="1600" b="0" dirty="0">
                <a:solidFill>
                  <a:schemeClr val="tx1"/>
                </a:solidFill>
                <a:latin typeface="Rostelecom Basis" panose="020B0503030604040103" pitchFamily="34" charset="0"/>
                <a:ea typeface="Times New Roman" panose="02020603050405020304" pitchFamily="18" charset="0"/>
              </a:rPr>
              <a:t>, осуществляющим лицензируемую деятельность в области защиты информации</a:t>
            </a:r>
            <a:r>
              <a:rPr lang="ru-RU" sz="1600" b="0" dirty="0" smtClean="0">
                <a:solidFill>
                  <a:schemeClr val="tx1"/>
                </a:solidFill>
                <a:latin typeface="Rostelecom Basis" panose="020B0503030604040103" pitchFamily="34" charset="0"/>
                <a:ea typeface="Times New Roman" panose="02020603050405020304" pitchFamily="18" charset="0"/>
              </a:rPr>
              <a:t>...»*</a:t>
            </a:r>
            <a:endParaRPr lang="ru-RU" sz="11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90496" y="3995580"/>
            <a:ext cx="5156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0" dirty="0" smtClean="0">
                <a:solidFill>
                  <a:schemeClr val="tx1"/>
                </a:solidFill>
                <a:latin typeface="Rostelecom Basis" panose="020B0503030604040103" pitchFamily="34" charset="0"/>
                <a:ea typeface="Calibri" panose="020F0502020204030204" pitchFamily="34" charset="0"/>
              </a:rPr>
              <a:t>п. 2.2.7</a:t>
            </a:r>
            <a:r>
              <a:rPr lang="ru-RU" sz="1000" b="0" dirty="0">
                <a:solidFill>
                  <a:schemeClr val="tx1"/>
                </a:solidFill>
                <a:latin typeface="Rostelecom Basis" panose="020B0503030604040103" pitchFamily="34" charset="0"/>
                <a:ea typeface="Calibri" panose="020F0502020204030204" pitchFamily="34" charset="0"/>
              </a:rPr>
              <a:t>, п. 7.3.3 Методических рекомендаций по созданию центра </a:t>
            </a:r>
            <a:r>
              <a:rPr lang="ru-RU" sz="1000" b="0" dirty="0" smtClean="0">
                <a:solidFill>
                  <a:schemeClr val="tx1"/>
                </a:solidFill>
                <a:latin typeface="Rostelecom Basis" panose="020B0503030604040103" pitchFamily="34" charset="0"/>
                <a:ea typeface="Calibri" panose="020F0502020204030204" pitchFamily="34" charset="0"/>
              </a:rPr>
              <a:t>ГосСОПКА</a:t>
            </a:r>
            <a:endParaRPr lang="ru-RU" sz="1000" b="0" dirty="0">
              <a:solidFill>
                <a:schemeClr val="tx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7648" y="3936717"/>
            <a:ext cx="247184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Clr>
                <a:srgbClr val="FF9933"/>
              </a:buClr>
            </a:pPr>
            <a:r>
              <a:rPr lang="ru-RU" sz="1200" b="0" dirty="0">
                <a:solidFill>
                  <a:schemeClr val="tx1"/>
                </a:solidFill>
                <a:latin typeface="Rostelecom Basis" panose="020B0503030604040103" pitchFamily="34" charset="0"/>
                <a:ea typeface="Times New Roman" panose="02020603050405020304" pitchFamily="18" charset="0"/>
              </a:rPr>
              <a:t>*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416039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20"/>
          </p:nvPr>
        </p:nvSpPr>
        <p:spPr>
          <a:xfrm>
            <a:off x="1234409" y="3044972"/>
            <a:ext cx="2653673" cy="961400"/>
          </a:xfrm>
        </p:spPr>
        <p:txBody>
          <a:bodyPr/>
          <a:lstStyle/>
          <a:p>
            <a:pPr marL="0" indent="0">
              <a:buClr>
                <a:srgbClr val="FF8218"/>
              </a:buClr>
              <a:buNone/>
            </a:pPr>
            <a:r>
              <a:rPr lang="ru-RU" sz="1600" dirty="0"/>
              <a:t>Высокий уровень устойчивости к </a:t>
            </a:r>
            <a:r>
              <a:rPr lang="ru-RU" sz="1600" dirty="0" smtClean="0"/>
              <a:t>киберугрозам</a:t>
            </a:r>
            <a:endParaRPr lang="ru-RU" sz="1600" dirty="0"/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22"/>
          </p:nvPr>
        </p:nvSpPr>
        <p:spPr>
          <a:xfrm>
            <a:off x="1234409" y="1385317"/>
            <a:ext cx="2653673" cy="891645"/>
          </a:xfrm>
        </p:spPr>
        <p:txBody>
          <a:bodyPr/>
          <a:lstStyle/>
          <a:p>
            <a:pPr marL="0" indent="0">
              <a:buClr>
                <a:srgbClr val="FF8218"/>
              </a:buClr>
              <a:buNone/>
            </a:pPr>
            <a:r>
              <a:rPr lang="ru-RU" sz="1600" dirty="0"/>
              <a:t>Оптимизация затрат на ИБ за счет сервисной модели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5104" y="230066"/>
            <a:ext cx="8219998" cy="766364"/>
          </a:xfrm>
        </p:spPr>
        <p:txBody>
          <a:bodyPr/>
          <a:lstStyle/>
          <a:p>
            <a:r>
              <a:rPr lang="ru-RU" dirty="0" smtClean="0"/>
              <a:t>Преимущества сервисной модели подключения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ru-RU" dirty="0" smtClean="0"/>
              <a:t>к ГосСОПКА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23"/>
          </p:nvPr>
        </p:nvSpPr>
        <p:spPr>
          <a:xfrm>
            <a:off x="5603637" y="3044972"/>
            <a:ext cx="2653673" cy="961400"/>
          </a:xfrm>
        </p:spPr>
        <p:txBody>
          <a:bodyPr/>
          <a:lstStyle/>
          <a:p>
            <a:pPr marL="0" indent="0">
              <a:buClr>
                <a:srgbClr val="FF8218"/>
              </a:buClr>
              <a:buNone/>
            </a:pPr>
            <a:r>
              <a:rPr lang="ru-RU" sz="1600" dirty="0"/>
              <a:t>Качественный сервис вместо длительного интеграционного проекта</a:t>
            </a:r>
          </a:p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24"/>
          </p:nvPr>
        </p:nvSpPr>
        <p:spPr>
          <a:xfrm>
            <a:off x="5603637" y="1385317"/>
            <a:ext cx="3337785" cy="891645"/>
          </a:xfrm>
        </p:spPr>
        <p:txBody>
          <a:bodyPr/>
          <a:lstStyle/>
          <a:p>
            <a:pPr marL="0" indent="0">
              <a:buClr>
                <a:srgbClr val="FF8218"/>
              </a:buClr>
              <a:buNone/>
            </a:pPr>
            <a:r>
              <a:rPr lang="ru-RU" sz="1600" dirty="0"/>
              <a:t>Быстрый старт и масштабируемость</a:t>
            </a:r>
          </a:p>
          <a:p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312" y="3104611"/>
            <a:ext cx="672932" cy="52044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F5442616-00BA-4560-9559-80F0B58AC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89" y="1355846"/>
            <a:ext cx="612364" cy="58942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744" y="1344883"/>
            <a:ext cx="547500" cy="55072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26" y="3083508"/>
            <a:ext cx="550690" cy="6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11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Законодательные требования</a:t>
            </a:r>
            <a:endParaRPr lang="ru-RU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435104" y="2675241"/>
            <a:ext cx="8219998" cy="0"/>
          </a:xfrm>
          <a:prstGeom prst="straightConnector1">
            <a:avLst/>
          </a:prstGeom>
          <a:ln w="12700">
            <a:solidFill>
              <a:srgbClr val="27539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106590" y="1757161"/>
            <a:ext cx="2422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800" b="0" dirty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ФСБ России поручено создать </a:t>
            </a:r>
            <a:r>
              <a:rPr lang="ru-RU" sz="800" b="0" dirty="0" smtClean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систему </a:t>
            </a:r>
            <a:r>
              <a:rPr lang="ru-RU" sz="800" b="0" dirty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обнаружения, предупреждения и ликвидации последствий компьютерных атак на информационные ресурсы России (ГосСОПКА)</a:t>
            </a:r>
            <a:endParaRPr lang="en-US" sz="800" b="0" dirty="0">
              <a:solidFill>
                <a:schemeClr val="tx1"/>
              </a:solidFill>
              <a:latin typeface="Rostelecom Basis" panose="020B0503030604040103" pitchFamily="34" charset="0"/>
              <a:cs typeface="Segoe UI" panose="020B0502040204020203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ru-RU" sz="800" b="0" dirty="0">
              <a:latin typeface="Rostelecom Basis" panose="020B0503030604040103" pitchFamily="34" charset="0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1078088" y="1568930"/>
            <a:ext cx="56445" cy="1134534"/>
            <a:chOff x="1078088" y="1343378"/>
            <a:chExt cx="56445" cy="1134534"/>
          </a:xfrm>
        </p:grpSpPr>
        <p:cxnSp>
          <p:nvCxnSpPr>
            <p:cNvPr id="34" name="Прямая соединительная линия 33"/>
            <p:cNvCxnSpPr/>
            <p:nvPr/>
          </p:nvCxnSpPr>
          <p:spPr>
            <a:xfrm>
              <a:off x="1106310" y="1715911"/>
              <a:ext cx="0" cy="733778"/>
            </a:xfrm>
            <a:prstGeom prst="line">
              <a:avLst/>
            </a:prstGeom>
            <a:ln w="12700">
              <a:solidFill>
                <a:srgbClr val="2753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Овал 34"/>
            <p:cNvSpPr/>
            <p:nvPr/>
          </p:nvSpPr>
          <p:spPr>
            <a:xfrm>
              <a:off x="1078088" y="2421467"/>
              <a:ext cx="56445" cy="56445"/>
            </a:xfrm>
            <a:prstGeom prst="ellipse">
              <a:avLst/>
            </a:prstGeom>
            <a:solidFill>
              <a:srgbClr val="2753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083451" y="1343378"/>
              <a:ext cx="45719" cy="570089"/>
            </a:xfrm>
            <a:prstGeom prst="rect">
              <a:avLst/>
            </a:prstGeom>
            <a:solidFill>
              <a:srgbClr val="2753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106590" y="1510567"/>
            <a:ext cx="16501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000" dirty="0" smtClean="0">
                <a:latin typeface="Rostelecom Basis" panose="020B0503030604040103" pitchFamily="34" charset="0"/>
              </a:rPr>
              <a:t>Указ Президента №31с</a:t>
            </a:r>
            <a:endParaRPr lang="ru-RU" sz="1000" dirty="0">
              <a:latin typeface="Rostelecom Basis" panose="020B0503030604040103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35104" y="2571801"/>
            <a:ext cx="586540" cy="214489"/>
          </a:xfrm>
          <a:prstGeom prst="rect">
            <a:avLst/>
          </a:prstGeom>
          <a:solidFill>
            <a:srgbClr val="001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atin typeface="Rostelecom Basis" panose="020B0503030604040103" pitchFamily="34" charset="0"/>
              </a:rPr>
              <a:t>201</a:t>
            </a:r>
            <a:r>
              <a:rPr lang="ru-RU" sz="1000" dirty="0" smtClean="0">
                <a:latin typeface="Rostelecom Basis" panose="020B0503030604040103" pitchFamily="34" charset="0"/>
              </a:rPr>
              <a:t>3</a:t>
            </a:r>
            <a:endParaRPr lang="ru-RU" sz="1000" dirty="0">
              <a:latin typeface="Rostelecom Basis" panose="020B0503030604040103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371688" y="2578042"/>
            <a:ext cx="586540" cy="214489"/>
          </a:xfrm>
          <a:prstGeom prst="rect">
            <a:avLst/>
          </a:prstGeom>
          <a:solidFill>
            <a:srgbClr val="001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atin typeface="Rostelecom Basis" panose="020B0503030604040103" pitchFamily="34" charset="0"/>
              </a:rPr>
              <a:t>20</a:t>
            </a:r>
            <a:r>
              <a:rPr lang="ru-RU" sz="1000" dirty="0" smtClean="0">
                <a:latin typeface="Rostelecom Basis" panose="020B0503030604040103" pitchFamily="34" charset="0"/>
              </a:rPr>
              <a:t>19</a:t>
            </a:r>
            <a:endParaRPr lang="ru-RU" sz="1000" dirty="0">
              <a:latin typeface="Rostelecom Basis" panose="020B0503030604040103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18085" y="3401704"/>
            <a:ext cx="1317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800" b="0" dirty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Аудит безопасности (АУД</a:t>
            </a:r>
            <a:r>
              <a:rPr lang="ru-RU" sz="800" b="0" dirty="0" smtClean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)</a:t>
            </a:r>
            <a:r>
              <a:rPr lang="en-US" sz="800" b="0" dirty="0" smtClean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 </a:t>
            </a:r>
            <a:r>
              <a:rPr lang="ru-RU" sz="800" b="0" dirty="0" smtClean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и реагирование </a:t>
            </a:r>
            <a:r>
              <a:rPr lang="ru-RU" sz="800" b="0" dirty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на компьютерные инциденты (ИНЦ</a:t>
            </a:r>
            <a:r>
              <a:rPr lang="ru-RU" sz="800" b="0" dirty="0" smtClean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)</a:t>
            </a:r>
            <a:endParaRPr lang="ru-RU" sz="800" b="0" dirty="0">
              <a:solidFill>
                <a:schemeClr val="tx1"/>
              </a:solidFill>
              <a:latin typeface="Rostelecom Basis" panose="020B0503030604040103" pitchFamily="34" charset="0"/>
              <a:cs typeface="Segoe UI" panose="020B0502040204020203" pitchFamily="34" charset="0"/>
            </a:endParaRPr>
          </a:p>
          <a:p>
            <a:pPr algn="l"/>
            <a:endParaRPr lang="ru-RU" sz="800" b="0" dirty="0">
              <a:latin typeface="Rostelecom Basis" panose="020B0503030604040103" pitchFamily="34" charset="0"/>
            </a:endParaRPr>
          </a:p>
        </p:txBody>
      </p:sp>
      <p:grpSp>
        <p:nvGrpSpPr>
          <p:cNvPr id="44" name="Группа 43"/>
          <p:cNvGrpSpPr/>
          <p:nvPr/>
        </p:nvGrpSpPr>
        <p:grpSpPr>
          <a:xfrm rot="10800000">
            <a:off x="2361640" y="2647019"/>
            <a:ext cx="56445" cy="1134534"/>
            <a:chOff x="1078088" y="1343378"/>
            <a:chExt cx="56445" cy="1134534"/>
          </a:xfrm>
        </p:grpSpPr>
        <p:cxnSp>
          <p:nvCxnSpPr>
            <p:cNvPr id="45" name="Прямая соединительная линия 44"/>
            <p:cNvCxnSpPr/>
            <p:nvPr/>
          </p:nvCxnSpPr>
          <p:spPr>
            <a:xfrm>
              <a:off x="1106310" y="1715911"/>
              <a:ext cx="0" cy="733778"/>
            </a:xfrm>
            <a:prstGeom prst="line">
              <a:avLst/>
            </a:prstGeom>
            <a:ln w="12700">
              <a:solidFill>
                <a:srgbClr val="2753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Овал 45"/>
            <p:cNvSpPr/>
            <p:nvPr/>
          </p:nvSpPr>
          <p:spPr>
            <a:xfrm>
              <a:off x="1078088" y="2421467"/>
              <a:ext cx="56445" cy="56445"/>
            </a:xfrm>
            <a:prstGeom prst="ellipse">
              <a:avLst/>
            </a:prstGeom>
            <a:solidFill>
              <a:srgbClr val="2753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1083451" y="1343378"/>
              <a:ext cx="45719" cy="570089"/>
            </a:xfrm>
            <a:prstGeom prst="rect">
              <a:avLst/>
            </a:prstGeom>
            <a:solidFill>
              <a:srgbClr val="2753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418085" y="3174143"/>
            <a:ext cx="14901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000" dirty="0" smtClean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ФСТЭК №235 </a:t>
            </a:r>
            <a:r>
              <a:rPr lang="ru-RU" sz="1000" dirty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и 239</a:t>
            </a:r>
            <a:endParaRPr lang="en-US" sz="1000" dirty="0">
              <a:solidFill>
                <a:schemeClr val="tx1"/>
              </a:solidFill>
              <a:latin typeface="Rostelecom Basis" panose="020B05030306040401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593086" y="1757160"/>
            <a:ext cx="1310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800" b="0" dirty="0" smtClean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Ст. 9 ч.2 обязывает </a:t>
            </a:r>
            <a:r>
              <a:rPr lang="ru-RU" sz="800" b="0" dirty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все субъекты КИИ  незамедлительно информировать  НКЦКИ </a:t>
            </a:r>
            <a:r>
              <a:rPr lang="ru-RU" sz="800" b="0" dirty="0" smtClean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об инцидентах</a:t>
            </a:r>
            <a:endParaRPr lang="en-US" sz="800" b="0" dirty="0">
              <a:solidFill>
                <a:schemeClr val="tx1"/>
              </a:solidFill>
              <a:latin typeface="Rostelecom Basis" panose="020B0503030604040103" pitchFamily="34" charset="0"/>
              <a:cs typeface="Segoe UI" panose="020B0502040204020203" pitchFamily="34" charset="0"/>
            </a:endParaRPr>
          </a:p>
          <a:p>
            <a:pPr algn="l"/>
            <a:endParaRPr lang="ru-RU" sz="800" b="0" dirty="0">
              <a:latin typeface="Rostelecom Basis" panose="020B0503030604040103" pitchFamily="34" charset="0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3564584" y="1568930"/>
            <a:ext cx="56445" cy="1134534"/>
            <a:chOff x="1078088" y="1343378"/>
            <a:chExt cx="56445" cy="1134534"/>
          </a:xfrm>
        </p:grpSpPr>
        <p:cxnSp>
          <p:nvCxnSpPr>
            <p:cNvPr id="51" name="Прямая соединительная линия 50"/>
            <p:cNvCxnSpPr/>
            <p:nvPr/>
          </p:nvCxnSpPr>
          <p:spPr>
            <a:xfrm>
              <a:off x="1106310" y="1715911"/>
              <a:ext cx="0" cy="733778"/>
            </a:xfrm>
            <a:prstGeom prst="line">
              <a:avLst/>
            </a:prstGeom>
            <a:ln w="12700">
              <a:solidFill>
                <a:srgbClr val="2753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Овал 51"/>
            <p:cNvSpPr/>
            <p:nvPr/>
          </p:nvSpPr>
          <p:spPr>
            <a:xfrm>
              <a:off x="1078088" y="2421467"/>
              <a:ext cx="56445" cy="56445"/>
            </a:xfrm>
            <a:prstGeom prst="ellipse">
              <a:avLst/>
            </a:prstGeom>
            <a:solidFill>
              <a:srgbClr val="2753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1083451" y="1343378"/>
              <a:ext cx="45719" cy="570089"/>
            </a:xfrm>
            <a:prstGeom prst="rect">
              <a:avLst/>
            </a:prstGeom>
            <a:solidFill>
              <a:srgbClr val="2753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593086" y="1510567"/>
            <a:ext cx="948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000" dirty="0" smtClean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187-ФЗ</a:t>
            </a:r>
            <a:endParaRPr lang="en-US" sz="1000" dirty="0">
              <a:solidFill>
                <a:schemeClr val="tx1"/>
              </a:solidFill>
              <a:latin typeface="Rostelecom Basis" panose="020B05030306040401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686196" y="2570242"/>
            <a:ext cx="586540" cy="214489"/>
          </a:xfrm>
          <a:prstGeom prst="rect">
            <a:avLst/>
          </a:prstGeom>
          <a:solidFill>
            <a:srgbClr val="001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atin typeface="Rostelecom Basis" panose="020B0503030604040103" pitchFamily="34" charset="0"/>
              </a:rPr>
              <a:t>201</a:t>
            </a:r>
            <a:r>
              <a:rPr lang="ru-RU" sz="1000" dirty="0" smtClean="0">
                <a:latin typeface="Rostelecom Basis" panose="020B0503030604040103" pitchFamily="34" charset="0"/>
              </a:rPr>
              <a:t>7</a:t>
            </a:r>
            <a:endParaRPr lang="ru-RU" sz="1000" dirty="0">
              <a:latin typeface="Rostelecom Basis" panose="020B05030306040401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54133" y="3401602"/>
            <a:ext cx="1317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800" b="0" dirty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До 10 лет лишения свободы</a:t>
            </a:r>
            <a:endParaRPr lang="en-US" sz="800" b="0" dirty="0">
              <a:solidFill>
                <a:schemeClr val="tx1"/>
              </a:solidFill>
              <a:latin typeface="Rostelecom Basis" panose="020B0503030604040103" pitchFamily="34" charset="0"/>
              <a:cs typeface="Segoe UI" panose="020B0502040204020203" pitchFamily="34" charset="0"/>
            </a:endParaRPr>
          </a:p>
          <a:p>
            <a:pPr algn="l"/>
            <a:endParaRPr lang="ru-RU" sz="800" b="0" dirty="0">
              <a:latin typeface="Rostelecom Basis" panose="020B0503030604040103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 rot="10800000">
            <a:off x="4197688" y="2646917"/>
            <a:ext cx="56445" cy="1134534"/>
            <a:chOff x="1078088" y="1343378"/>
            <a:chExt cx="56445" cy="1134534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>
              <a:off x="1106310" y="1715911"/>
              <a:ext cx="0" cy="733778"/>
            </a:xfrm>
            <a:prstGeom prst="line">
              <a:avLst/>
            </a:prstGeom>
            <a:ln w="12700">
              <a:solidFill>
                <a:srgbClr val="2753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Овал 28"/>
            <p:cNvSpPr/>
            <p:nvPr/>
          </p:nvSpPr>
          <p:spPr>
            <a:xfrm>
              <a:off x="1078088" y="2421467"/>
              <a:ext cx="56445" cy="56445"/>
            </a:xfrm>
            <a:prstGeom prst="ellipse">
              <a:avLst/>
            </a:prstGeom>
            <a:solidFill>
              <a:srgbClr val="2753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083451" y="1343378"/>
              <a:ext cx="45719" cy="570089"/>
            </a:xfrm>
            <a:prstGeom prst="rect">
              <a:avLst/>
            </a:prstGeom>
            <a:solidFill>
              <a:srgbClr val="2753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254133" y="3174041"/>
            <a:ext cx="14901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000" dirty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УК РФ 274.1</a:t>
            </a:r>
            <a:endParaRPr lang="en-US" sz="1000" dirty="0">
              <a:solidFill>
                <a:schemeClr val="tx1"/>
              </a:solidFill>
              <a:latin typeface="Rostelecom Basis" panose="020B05030306040401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264008" y="2573403"/>
            <a:ext cx="586540" cy="214489"/>
          </a:xfrm>
          <a:prstGeom prst="rect">
            <a:avLst/>
          </a:prstGeom>
          <a:solidFill>
            <a:srgbClr val="001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atin typeface="Rostelecom Basis" panose="020B0503030604040103" pitchFamily="34" charset="0"/>
              </a:rPr>
              <a:t>201</a:t>
            </a:r>
            <a:r>
              <a:rPr lang="ru-RU" sz="1000" dirty="0">
                <a:latin typeface="Rostelecom Basis" panose="020B0503030604040103" pitchFamily="34" charset="0"/>
              </a:rPr>
              <a:t>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960883" y="1753819"/>
            <a:ext cx="1604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800" b="0" dirty="0" smtClean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Обязывает субъекты КИИ направлять информацию об инциденте в НКЦКИ </a:t>
            </a:r>
            <a:r>
              <a:rPr lang="ru-RU" sz="800" b="0" dirty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не позднее 24 часов с момента </a:t>
            </a:r>
            <a:r>
              <a:rPr lang="ru-RU" sz="800" b="0" dirty="0" smtClean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обнаружения</a:t>
            </a:r>
            <a:endParaRPr lang="en-US" sz="800" b="0" dirty="0">
              <a:solidFill>
                <a:schemeClr val="tx1"/>
              </a:solidFill>
              <a:latin typeface="Rostelecom Basis" panose="020B0503030604040103" pitchFamily="34" charset="0"/>
              <a:cs typeface="Segoe UI" panose="020B0502040204020203" pitchFamily="34" charset="0"/>
            </a:endParaRPr>
          </a:p>
          <a:p>
            <a:pPr algn="l"/>
            <a:endParaRPr lang="ru-RU" sz="800" b="0" dirty="0">
              <a:latin typeface="Rostelecom Basis" panose="020B0503030604040103" pitchFamily="34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5932381" y="1565589"/>
            <a:ext cx="56445" cy="1134534"/>
            <a:chOff x="1078088" y="1343378"/>
            <a:chExt cx="56445" cy="1134534"/>
          </a:xfrm>
        </p:grpSpPr>
        <p:cxnSp>
          <p:nvCxnSpPr>
            <p:cNvPr id="55" name="Прямая соединительная линия 54"/>
            <p:cNvCxnSpPr/>
            <p:nvPr/>
          </p:nvCxnSpPr>
          <p:spPr>
            <a:xfrm>
              <a:off x="1106310" y="1715911"/>
              <a:ext cx="0" cy="733778"/>
            </a:xfrm>
            <a:prstGeom prst="line">
              <a:avLst/>
            </a:prstGeom>
            <a:ln w="12700">
              <a:solidFill>
                <a:srgbClr val="2753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Овал 55"/>
            <p:cNvSpPr/>
            <p:nvPr/>
          </p:nvSpPr>
          <p:spPr>
            <a:xfrm>
              <a:off x="1078088" y="2421467"/>
              <a:ext cx="56445" cy="56445"/>
            </a:xfrm>
            <a:prstGeom prst="ellipse">
              <a:avLst/>
            </a:prstGeom>
            <a:solidFill>
              <a:srgbClr val="2753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1083451" y="1343378"/>
              <a:ext cx="45719" cy="570089"/>
            </a:xfrm>
            <a:prstGeom prst="rect">
              <a:avLst/>
            </a:prstGeom>
            <a:solidFill>
              <a:srgbClr val="2753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960883" y="1507226"/>
            <a:ext cx="948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000" dirty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ФСБ №367</a:t>
            </a:r>
            <a:endParaRPr lang="en-US" sz="1000" dirty="0">
              <a:solidFill>
                <a:schemeClr val="tx1"/>
              </a:solidFill>
              <a:latin typeface="Rostelecom Basis" panose="020B05030306040401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103855" y="3401704"/>
            <a:ext cx="1317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800" b="0" dirty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Требования к средствам ГосСОПКА, ТУ по их установке, </a:t>
            </a:r>
            <a:r>
              <a:rPr lang="ru-RU" sz="800" b="0" dirty="0" smtClean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порядок </a:t>
            </a:r>
            <a:r>
              <a:rPr lang="ru-RU" sz="800" b="0" dirty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реагирования</a:t>
            </a:r>
            <a:endParaRPr lang="en-US" sz="800" b="0" dirty="0">
              <a:solidFill>
                <a:schemeClr val="tx1"/>
              </a:solidFill>
              <a:latin typeface="Rostelecom Basis" panose="020B0503030604040103" pitchFamily="34" charset="0"/>
              <a:cs typeface="Segoe UI" panose="020B0502040204020203" pitchFamily="34" charset="0"/>
            </a:endParaRPr>
          </a:p>
          <a:p>
            <a:pPr algn="l"/>
            <a:endParaRPr lang="ru-RU" sz="800" b="0" dirty="0">
              <a:latin typeface="Rostelecom Basis" panose="020B0503030604040103" pitchFamily="34" charset="0"/>
            </a:endParaRPr>
          </a:p>
        </p:txBody>
      </p:sp>
      <p:grpSp>
        <p:nvGrpSpPr>
          <p:cNvPr id="60" name="Группа 59"/>
          <p:cNvGrpSpPr/>
          <p:nvPr/>
        </p:nvGrpSpPr>
        <p:grpSpPr>
          <a:xfrm rot="10800000">
            <a:off x="7047410" y="2647019"/>
            <a:ext cx="56445" cy="1134534"/>
            <a:chOff x="1078088" y="1343378"/>
            <a:chExt cx="56445" cy="1134534"/>
          </a:xfrm>
        </p:grpSpPr>
        <p:cxnSp>
          <p:nvCxnSpPr>
            <p:cNvPr id="61" name="Прямая соединительная линия 60"/>
            <p:cNvCxnSpPr/>
            <p:nvPr/>
          </p:nvCxnSpPr>
          <p:spPr>
            <a:xfrm>
              <a:off x="1106310" y="1715911"/>
              <a:ext cx="0" cy="733778"/>
            </a:xfrm>
            <a:prstGeom prst="line">
              <a:avLst/>
            </a:prstGeom>
            <a:ln w="12700">
              <a:solidFill>
                <a:srgbClr val="2753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Овал 61"/>
            <p:cNvSpPr/>
            <p:nvPr/>
          </p:nvSpPr>
          <p:spPr>
            <a:xfrm>
              <a:off x="1078088" y="2421467"/>
              <a:ext cx="56445" cy="56445"/>
            </a:xfrm>
            <a:prstGeom prst="ellipse">
              <a:avLst/>
            </a:prstGeom>
            <a:solidFill>
              <a:srgbClr val="2753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1083451" y="1343378"/>
              <a:ext cx="45719" cy="570089"/>
            </a:xfrm>
            <a:prstGeom prst="rect">
              <a:avLst/>
            </a:prstGeom>
            <a:solidFill>
              <a:srgbClr val="2753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7103855" y="3174143"/>
            <a:ext cx="14901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000" dirty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ФСБ №</a:t>
            </a:r>
            <a:r>
              <a:rPr lang="ru-RU" sz="1000" dirty="0" smtClean="0">
                <a:solidFill>
                  <a:schemeClr val="tx1"/>
                </a:solidFill>
                <a:latin typeface="Rostelecom Basis" panose="020B0503030604040103" pitchFamily="34" charset="0"/>
                <a:cs typeface="Segoe UI" panose="020B0502040204020203" pitchFamily="34" charset="0"/>
              </a:rPr>
              <a:t>196, 281, 282 </a:t>
            </a:r>
            <a:endParaRPr lang="en-US" sz="1000" dirty="0">
              <a:solidFill>
                <a:schemeClr val="tx1"/>
              </a:solidFill>
              <a:latin typeface="Rostelecom Basis" panose="020B05030306040401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87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56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ГосСОПКА</a:t>
            </a:r>
            <a:endParaRPr lang="ru-RU" dirty="0"/>
          </a:p>
        </p:txBody>
      </p:sp>
      <p:sp>
        <p:nvSpPr>
          <p:cNvPr id="67" name="TextBox 66"/>
          <p:cNvSpPr txBox="1"/>
          <p:nvPr/>
        </p:nvSpPr>
        <p:spPr>
          <a:xfrm>
            <a:off x="1548084" y="366485"/>
            <a:ext cx="514157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solidFill>
                  <a:schemeClr val="bg1"/>
                </a:solidFill>
                <a:latin typeface="Segoe" panose="020B0502040504020203" pitchFamily="34" charset="0"/>
              </a:rPr>
              <a:t>Силы и средства для подключения к ГосСОПКА</a:t>
            </a:r>
            <a:endParaRPr lang="en-US" sz="600" dirty="0">
              <a:solidFill>
                <a:schemeClr val="bg1"/>
              </a:solidFill>
              <a:latin typeface="Segoe" panose="020B0502040504020203"/>
            </a:endParaRPr>
          </a:p>
        </p:txBody>
      </p:sp>
      <p:sp>
        <p:nvSpPr>
          <p:cNvPr id="227" name="Прямоугольник 226"/>
          <p:cNvSpPr/>
          <p:nvPr/>
        </p:nvSpPr>
        <p:spPr>
          <a:xfrm>
            <a:off x="293489" y="3968031"/>
            <a:ext cx="8361613" cy="355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07000"/>
              </a:lnSpc>
            </a:pPr>
            <a:r>
              <a:rPr lang="ru-RU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Rostelecom Basis" panose="020B0503030604040103" pitchFamily="34" charset="0"/>
                <a:ea typeface="+mj-ea"/>
                <a:cs typeface="+mj-cs"/>
              </a:rPr>
              <a:t>ГосСОПКА - единый территориально распределенный комплекс, включающий силы и программно-технические средства обнаружения, предупреждения и ликвидации последствий компьютерных атак.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940" y="551151"/>
            <a:ext cx="6792753" cy="304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1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20"/>
          </p:nvPr>
        </p:nvSpPr>
        <p:spPr>
          <a:xfrm>
            <a:off x="205527" y="1694434"/>
            <a:ext cx="2787067" cy="1563590"/>
          </a:xfrm>
        </p:spPr>
        <p:txBody>
          <a:bodyPr/>
          <a:lstStyle/>
          <a:p>
            <a:pPr lvl="0">
              <a:buClr>
                <a:srgbClr val="FF8218"/>
              </a:buClr>
            </a:pPr>
            <a:r>
              <a:rPr lang="ru-RU" sz="1050" dirty="0" smtClean="0"/>
              <a:t>Ст. 9</a:t>
            </a:r>
            <a:r>
              <a:rPr lang="ru-RU" sz="1050" dirty="0"/>
              <a:t>, </a:t>
            </a:r>
            <a:r>
              <a:rPr lang="ru-RU" sz="1050" dirty="0" smtClean="0"/>
              <a:t>ч. 2: уведомление </a:t>
            </a:r>
            <a:r>
              <a:rPr lang="ru-RU" sz="1050" dirty="0"/>
              <a:t>о компьютерных инцидентах в НКЦКИ</a:t>
            </a:r>
          </a:p>
          <a:p>
            <a:pPr lvl="0">
              <a:buClr>
                <a:srgbClr val="FF8218"/>
              </a:buClr>
            </a:pPr>
            <a:r>
              <a:rPr lang="ru-RU" sz="1050" dirty="0"/>
              <a:t>Ст</a:t>
            </a:r>
            <a:r>
              <a:rPr lang="ru-RU" sz="1050" dirty="0" smtClean="0"/>
              <a:t>. 9</a:t>
            </a:r>
            <a:r>
              <a:rPr lang="ru-RU" sz="1050" dirty="0"/>
              <a:t>, ч</a:t>
            </a:r>
            <a:r>
              <a:rPr lang="ru-RU" sz="1050" dirty="0" smtClean="0"/>
              <a:t>. 3 п. 1: создание систем </a:t>
            </a:r>
            <a:r>
              <a:rPr lang="ru-RU" sz="1050" dirty="0"/>
              <a:t>защиты информации в соответствии </a:t>
            </a: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ru-RU" sz="1050" dirty="0" smtClean="0"/>
              <a:t>с </a:t>
            </a:r>
            <a:r>
              <a:rPr lang="ru-RU" sz="1050" dirty="0"/>
              <a:t>Приказами ФСТЭК 235 и </a:t>
            </a:r>
            <a:r>
              <a:rPr lang="ru-RU" sz="1050" dirty="0" smtClean="0"/>
              <a:t>239</a:t>
            </a:r>
            <a:endParaRPr lang="ru-RU" sz="1050" dirty="0"/>
          </a:p>
          <a:p>
            <a:pPr lvl="0">
              <a:buClr>
                <a:srgbClr val="FF8218"/>
              </a:buClr>
            </a:pPr>
            <a:r>
              <a:rPr lang="ru-RU" sz="1050" dirty="0"/>
              <a:t>Ст</a:t>
            </a:r>
            <a:r>
              <a:rPr lang="ru-RU" sz="1050" dirty="0" smtClean="0"/>
              <a:t>. 9</a:t>
            </a:r>
            <a:r>
              <a:rPr lang="ru-RU" sz="1050" dirty="0"/>
              <a:t>, ч</a:t>
            </a:r>
            <a:r>
              <a:rPr lang="ru-RU" sz="1050" dirty="0" smtClean="0"/>
              <a:t>. 3 п. 3: реагирование </a:t>
            </a:r>
            <a:r>
              <a:rPr lang="ru-RU" sz="1050" dirty="0"/>
              <a:t>на инциденты в порядке</a:t>
            </a:r>
            <a:r>
              <a:rPr lang="ru-RU" sz="1050" dirty="0" smtClean="0"/>
              <a:t>, </a:t>
            </a: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ru-RU" sz="1050" dirty="0" smtClean="0"/>
              <a:t>утвержденном НКЦКИ</a:t>
            </a:r>
            <a:endParaRPr lang="ru-RU" sz="1050" dirty="0"/>
          </a:p>
          <a:p>
            <a:pPr lvl="0">
              <a:buClr>
                <a:srgbClr val="FF8218"/>
              </a:buClr>
            </a:pPr>
            <a:r>
              <a:rPr lang="ru-RU" sz="1050" dirty="0" smtClean="0"/>
              <a:t>Ст. 10 ч. 4: обеспечение непрерывного взаимодействия </a:t>
            </a:r>
            <a:r>
              <a:rPr lang="ru-RU" sz="1050" dirty="0"/>
              <a:t>с ГосСОПКА</a:t>
            </a:r>
          </a:p>
          <a:p>
            <a:pPr marL="0" indent="0" algn="ctr">
              <a:buClr>
                <a:srgbClr val="FF8218"/>
              </a:buClr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1"/>
          </p:nvPr>
        </p:nvSpPr>
        <p:spPr>
          <a:xfrm>
            <a:off x="3101937" y="1520222"/>
            <a:ext cx="2439781" cy="1563590"/>
          </a:xfrm>
        </p:spPr>
        <p:txBody>
          <a:bodyPr/>
          <a:lstStyle/>
          <a:p>
            <a:pPr marL="0" indent="0">
              <a:buNone/>
            </a:pPr>
            <a:endParaRPr lang="ru-RU" sz="1400" b="1" dirty="0" smtClean="0"/>
          </a:p>
          <a:p>
            <a:pPr lvl="0">
              <a:buClr>
                <a:srgbClr val="FF8218"/>
              </a:buClr>
            </a:pPr>
            <a:r>
              <a:rPr lang="ru-RU" sz="1050" dirty="0" smtClean="0"/>
              <a:t>ФЗ-187 </a:t>
            </a:r>
            <a:r>
              <a:rPr lang="ru-RU" sz="1050" dirty="0"/>
              <a:t>Ст. 5 ч</a:t>
            </a:r>
            <a:r>
              <a:rPr lang="ru-RU" sz="1050" dirty="0" smtClean="0"/>
              <a:t>. 2 </a:t>
            </a:r>
            <a:r>
              <a:rPr lang="ru-RU" sz="1050" dirty="0"/>
              <a:t>п. </a:t>
            </a:r>
            <a:r>
              <a:rPr lang="ru-RU" sz="1050" dirty="0" smtClean="0"/>
              <a:t>3: к </a:t>
            </a:r>
            <a:r>
              <a:rPr lang="ru-RU" sz="1050" dirty="0"/>
              <a:t>силам ГосСОПКА </a:t>
            </a:r>
            <a:r>
              <a:rPr lang="ru-RU" sz="1050" dirty="0" smtClean="0"/>
              <a:t>относятся «подразделения </a:t>
            </a:r>
            <a:r>
              <a:rPr lang="ru-RU" sz="1050" dirty="0"/>
              <a:t>и должностные лица </a:t>
            </a:r>
            <a:r>
              <a:rPr lang="ru-RU" sz="1050" dirty="0" smtClean="0"/>
              <a:t>СКИИ»</a:t>
            </a:r>
            <a:endParaRPr lang="ru-RU" sz="1050" dirty="0"/>
          </a:p>
          <a:p>
            <a:pPr lvl="0">
              <a:buClr>
                <a:srgbClr val="FF8218"/>
              </a:buClr>
            </a:pPr>
            <a:r>
              <a:rPr lang="ru-RU" sz="1050" dirty="0"/>
              <a:t>СКИИ должны выполнять «Требования к подразделениям и должностным лицам</a:t>
            </a:r>
            <a:r>
              <a:rPr lang="en-US" sz="1050" dirty="0"/>
              <a:t> </a:t>
            </a:r>
            <a:r>
              <a:rPr lang="ru-RU" sz="1050" dirty="0"/>
              <a:t>субъектов</a:t>
            </a:r>
            <a:r>
              <a:rPr lang="en-US" sz="1050" dirty="0"/>
              <a:t> </a:t>
            </a:r>
            <a:r>
              <a:rPr lang="ru-RU" sz="1050" dirty="0"/>
              <a:t>ГосСОПКА</a:t>
            </a:r>
            <a:r>
              <a:rPr lang="ru-RU" sz="1050" dirty="0" smtClean="0"/>
              <a:t>», т. е. создавать свой </a:t>
            </a:r>
            <a:r>
              <a:rPr lang="ru-RU" sz="1050" dirty="0"/>
              <a:t>Центр ГосСОПКА или подключаться к </a:t>
            </a:r>
            <a:r>
              <a:rPr lang="ru-RU" sz="1050" dirty="0" smtClean="0"/>
              <a:t>существующему</a:t>
            </a:r>
            <a:endParaRPr lang="ru-RU" sz="1050" dirty="0"/>
          </a:p>
          <a:p>
            <a:pPr>
              <a:buClr>
                <a:srgbClr val="FF8218"/>
              </a:buClr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22"/>
          </p:nvPr>
        </p:nvSpPr>
        <p:spPr>
          <a:xfrm>
            <a:off x="6154805" y="1520222"/>
            <a:ext cx="2439780" cy="1563590"/>
          </a:xfrm>
        </p:spPr>
        <p:txBody>
          <a:bodyPr/>
          <a:lstStyle/>
          <a:p>
            <a:pPr marL="0" indent="0">
              <a:buNone/>
            </a:pPr>
            <a:endParaRPr lang="ru-RU" sz="1400" b="1" dirty="0" smtClean="0"/>
          </a:p>
          <a:p>
            <a:pPr lvl="0">
              <a:buClr>
                <a:srgbClr val="FF8218"/>
              </a:buClr>
            </a:pPr>
            <a:r>
              <a:rPr lang="ru-RU" sz="1100" dirty="0"/>
              <a:t>Меры безопасности из приказа </a:t>
            </a:r>
            <a:r>
              <a:rPr lang="ru-RU" sz="1100" dirty="0" smtClean="0"/>
              <a:t>ФСТЭК №239</a:t>
            </a:r>
            <a:endParaRPr lang="ru-RU" sz="1100" dirty="0"/>
          </a:p>
          <a:p>
            <a:pPr lvl="0">
              <a:buClr>
                <a:srgbClr val="FF8218"/>
              </a:buClr>
            </a:pPr>
            <a:r>
              <a:rPr lang="ru-RU" sz="1100" dirty="0"/>
              <a:t>Приказ ФСБ </a:t>
            </a:r>
            <a:r>
              <a:rPr lang="ru-RU" sz="1100" dirty="0" smtClean="0"/>
              <a:t>№367: 24 </a:t>
            </a:r>
            <a:r>
              <a:rPr lang="ru-RU" sz="1100" dirty="0"/>
              <a:t>часа для передачи сведений об инциденте в НКЦКИ</a:t>
            </a:r>
          </a:p>
          <a:p>
            <a:pPr lvl="0">
              <a:buClr>
                <a:srgbClr val="FF8218"/>
              </a:buClr>
            </a:pPr>
            <a:r>
              <a:rPr lang="ru-RU" sz="1100" dirty="0"/>
              <a:t>Приказ </a:t>
            </a:r>
            <a:r>
              <a:rPr lang="ru-RU" sz="1100" dirty="0" smtClean="0"/>
              <a:t>ФСБ №282: 3 </a:t>
            </a:r>
            <a:r>
              <a:rPr lang="ru-RU" sz="1100" dirty="0"/>
              <a:t>часа для СКИИ, владельцев </a:t>
            </a:r>
            <a:r>
              <a:rPr lang="ru-RU" sz="1100" dirty="0" smtClean="0"/>
              <a:t>ЗОКИИ</a:t>
            </a:r>
            <a:endParaRPr lang="ru-RU" sz="11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Обязательные требования для субъектов КИИ</a:t>
            </a:r>
            <a:endParaRPr lang="ru-RU" dirty="0"/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434538" y="1319917"/>
            <a:ext cx="2320536" cy="40061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2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rgbClr val="FF8218"/>
                </a:solidFill>
              </a:rPr>
              <a:t>Федеральный </a:t>
            </a:r>
            <a:r>
              <a:rPr lang="ru-RU" sz="1400" dirty="0" smtClean="0">
                <a:solidFill>
                  <a:srgbClr val="FF8218"/>
                </a:solidFill>
              </a:rPr>
              <a:t>закон </a:t>
            </a:r>
            <a:r>
              <a:rPr lang="ru-RU" sz="1400" dirty="0">
                <a:solidFill>
                  <a:srgbClr val="FF8218"/>
                </a:solidFill>
              </a:rPr>
              <a:t>№187</a:t>
            </a:r>
            <a:r>
              <a:rPr lang="en-US" sz="1400" b="1" dirty="0"/>
              <a:t/>
            </a:r>
            <a:br>
              <a:rPr lang="en-US" sz="1400" b="1" dirty="0"/>
            </a:br>
            <a:endParaRPr lang="ru-RU" sz="1400" b="1" dirty="0"/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3308182" y="1319917"/>
            <a:ext cx="2320536" cy="40061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2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rgbClr val="FF8218"/>
                </a:solidFill>
              </a:rPr>
              <a:t>Требования к персоналу </a:t>
            </a:r>
            <a:r>
              <a:rPr lang="en-US" sz="1400" dirty="0">
                <a:solidFill>
                  <a:srgbClr val="FF8218"/>
                </a:solidFill>
              </a:rPr>
              <a:t/>
            </a:r>
            <a:br>
              <a:rPr lang="en-US" sz="1400" dirty="0">
                <a:solidFill>
                  <a:srgbClr val="FF8218"/>
                </a:solidFill>
              </a:rPr>
            </a:br>
            <a:r>
              <a:rPr lang="ru-RU" sz="1400" dirty="0">
                <a:solidFill>
                  <a:srgbClr val="FF8218"/>
                </a:solidFill>
              </a:rPr>
              <a:t>и должностным лицам</a:t>
            </a:r>
            <a:endParaRPr lang="ru-RU" sz="1400" b="1" dirty="0"/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6157129" y="1319917"/>
            <a:ext cx="2320536" cy="40061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2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rgbClr val="FF8218"/>
                </a:solidFill>
              </a:rPr>
              <a:t>Приказы ФСТЭК </a:t>
            </a:r>
            <a:r>
              <a:rPr lang="en-US" sz="1400" dirty="0">
                <a:solidFill>
                  <a:srgbClr val="FF8218"/>
                </a:solidFill>
              </a:rPr>
              <a:t/>
            </a:r>
            <a:br>
              <a:rPr lang="en-US" sz="1400" dirty="0">
                <a:solidFill>
                  <a:srgbClr val="FF8218"/>
                </a:solidFill>
              </a:rPr>
            </a:br>
            <a:r>
              <a:rPr lang="ru-RU" sz="1400" dirty="0">
                <a:solidFill>
                  <a:srgbClr val="FF8218"/>
                </a:solidFill>
              </a:rPr>
              <a:t>и ФСБ России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50958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Реальная безопасность</a:t>
            </a:r>
            <a:endParaRPr lang="ru-RU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4480274" y="689905"/>
            <a:ext cx="4174828" cy="4077480"/>
            <a:chOff x="3818715" y="1400116"/>
            <a:chExt cx="5030983" cy="4935847"/>
          </a:xfrm>
        </p:grpSpPr>
        <p:sp>
          <p:nvSpPr>
            <p:cNvPr id="21" name="Овал 20"/>
            <p:cNvSpPr/>
            <p:nvPr/>
          </p:nvSpPr>
          <p:spPr>
            <a:xfrm>
              <a:off x="3818715" y="1431437"/>
              <a:ext cx="5030983" cy="4899291"/>
            </a:xfrm>
            <a:prstGeom prst="ellipse">
              <a:avLst/>
            </a:prstGeom>
            <a:solidFill>
              <a:srgbClr val="FF8218"/>
            </a:solidFill>
            <a:ln w="12700" cmpd="sng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Овал 21"/>
            <p:cNvSpPr/>
            <p:nvPr/>
          </p:nvSpPr>
          <p:spPr>
            <a:xfrm>
              <a:off x="4037835" y="1858159"/>
              <a:ext cx="4598165" cy="4477802"/>
            </a:xfrm>
            <a:prstGeom prst="ellipse">
              <a:avLst/>
            </a:prstGeom>
            <a:solidFill>
              <a:srgbClr val="D33706"/>
            </a:solidFill>
            <a:ln w="12700" cmpd="sng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23" name="Группа 22"/>
            <p:cNvGrpSpPr/>
            <p:nvPr/>
          </p:nvGrpSpPr>
          <p:grpSpPr>
            <a:xfrm>
              <a:off x="4332828" y="2360069"/>
              <a:ext cx="3975894" cy="3975894"/>
              <a:chOff x="1558131" y="3339306"/>
              <a:chExt cx="2998788" cy="2998788"/>
            </a:xfrm>
          </p:grpSpPr>
          <p:grpSp>
            <p:nvGrpSpPr>
              <p:cNvPr id="26" name="Группа 25"/>
              <p:cNvGrpSpPr/>
              <p:nvPr/>
            </p:nvGrpSpPr>
            <p:grpSpPr>
              <a:xfrm>
                <a:off x="1558131" y="3339306"/>
                <a:ext cx="2998788" cy="2998788"/>
                <a:chOff x="431005" y="0"/>
                <a:chExt cx="2998788" cy="2998788"/>
              </a:xfrm>
            </p:grpSpPr>
            <p:sp>
              <p:nvSpPr>
                <p:cNvPr id="36" name="Овал 35"/>
                <p:cNvSpPr/>
                <p:nvPr/>
              </p:nvSpPr>
              <p:spPr>
                <a:xfrm>
                  <a:off x="431005" y="0"/>
                  <a:ext cx="2998788" cy="2998788"/>
                </a:xfrm>
                <a:prstGeom prst="ellipse">
                  <a:avLst/>
                </a:prstGeom>
                <a:solidFill>
                  <a:srgbClr val="275392"/>
                </a:solidFill>
                <a:ln w="12700" cmpd="sng"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7" name="Овал 4"/>
                <p:cNvSpPr/>
                <p:nvPr/>
              </p:nvSpPr>
              <p:spPr>
                <a:xfrm>
                  <a:off x="1372362" y="61333"/>
                  <a:ext cx="1116072" cy="44981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85344" tIns="85344" rIns="85344" bIns="85344" numCol="1" spcCol="1270" anchor="ctr" anchorCtr="0">
                  <a:noAutofit/>
                </a:bodyPr>
                <a:lstStyle/>
                <a:p>
                  <a:pPr lvl="0" algn="ctr" defTabSz="533400">
                    <a:lnSpc>
                      <a:spcPts val="1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050" b="0" i="0" kern="1200" dirty="0" smtClean="0">
                      <a:solidFill>
                        <a:srgbClr val="FFFFFF"/>
                      </a:solidFill>
                      <a:latin typeface="Rostelecom Basis" panose="020B0503030604040103" pitchFamily="34" charset="0"/>
                      <a:cs typeface="Gotham Light"/>
                    </a:rPr>
                    <a:t>3 Определенный</a:t>
                  </a:r>
                  <a:endParaRPr lang="en-US" sz="1050" b="0" i="0" kern="1200" dirty="0">
                    <a:solidFill>
                      <a:srgbClr val="FFFFFF"/>
                    </a:solidFill>
                    <a:latin typeface="Rostelecom Basis" panose="020B0503030604040103" pitchFamily="34" charset="0"/>
                    <a:cs typeface="Gotham Light"/>
                  </a:endParaRPr>
                </a:p>
              </p:txBody>
            </p:sp>
          </p:grpSp>
          <p:grpSp>
            <p:nvGrpSpPr>
              <p:cNvPr id="27" name="Группа 26"/>
              <p:cNvGrpSpPr/>
              <p:nvPr/>
            </p:nvGrpSpPr>
            <p:grpSpPr>
              <a:xfrm>
                <a:off x="1858010" y="3939063"/>
                <a:ext cx="2399030" cy="2399030"/>
                <a:chOff x="730884" y="599757"/>
                <a:chExt cx="2399030" cy="2399030"/>
              </a:xfrm>
            </p:grpSpPr>
            <p:sp>
              <p:nvSpPr>
                <p:cNvPr id="34" name="Овал 33"/>
                <p:cNvSpPr/>
                <p:nvPr/>
              </p:nvSpPr>
              <p:spPr>
                <a:xfrm>
                  <a:off x="730884" y="599757"/>
                  <a:ext cx="2399030" cy="2399030"/>
                </a:xfrm>
                <a:prstGeom prst="ellipse">
                  <a:avLst/>
                </a:prstGeom>
                <a:solidFill>
                  <a:srgbClr val="70747E"/>
                </a:solidFill>
                <a:ln w="12700" cmpd="sng">
                  <a:noFill/>
                </a:ln>
              </p:spPr>
              <p:style>
                <a:lnRef idx="2">
                  <a:scrgbClr r="0" g="0" b="0"/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5" name="Овал 6"/>
                <p:cNvSpPr/>
                <p:nvPr/>
              </p:nvSpPr>
              <p:spPr>
                <a:xfrm>
                  <a:off x="1420903" y="656734"/>
                  <a:ext cx="1018989" cy="43182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85344" tIns="85344" rIns="85344" bIns="85344" numCol="1" spcCol="1270" anchor="ctr" anchorCtr="0">
                  <a:noAutofit/>
                </a:bodyPr>
                <a:lstStyle/>
                <a:p>
                  <a:pPr lvl="0" algn="ctr" defTabSz="533400">
                    <a:lnSpc>
                      <a:spcPts val="1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050" b="0" i="0" kern="1200" dirty="0" smtClean="0">
                      <a:solidFill>
                        <a:srgbClr val="FFFFFF"/>
                      </a:solidFill>
                      <a:latin typeface="Rostelecom Basis" panose="020B0503030604040103" pitchFamily="34" charset="0"/>
                      <a:cs typeface="Gotham Light"/>
                    </a:rPr>
                    <a:t>2 Повторяемый</a:t>
                  </a:r>
                  <a:endParaRPr lang="en-US" sz="1050" b="0" i="0" kern="1200" dirty="0">
                    <a:solidFill>
                      <a:srgbClr val="FFFFFF"/>
                    </a:solidFill>
                    <a:latin typeface="Rostelecom Basis" panose="020B0503030604040103" pitchFamily="34" charset="0"/>
                    <a:cs typeface="Gotham Light"/>
                  </a:endParaRPr>
                </a:p>
              </p:txBody>
            </p:sp>
          </p:grpSp>
          <p:grpSp>
            <p:nvGrpSpPr>
              <p:cNvPr id="28" name="Группа 27"/>
              <p:cNvGrpSpPr/>
              <p:nvPr/>
            </p:nvGrpSpPr>
            <p:grpSpPr>
              <a:xfrm>
                <a:off x="2157889" y="4538821"/>
                <a:ext cx="1799272" cy="1799272"/>
                <a:chOff x="1030763" y="1199515"/>
                <a:chExt cx="1799272" cy="1799272"/>
              </a:xfrm>
            </p:grpSpPr>
            <p:sp>
              <p:nvSpPr>
                <p:cNvPr id="32" name="Овал 31"/>
                <p:cNvSpPr/>
                <p:nvPr/>
              </p:nvSpPr>
              <p:spPr>
                <a:xfrm>
                  <a:off x="1030763" y="1199515"/>
                  <a:ext cx="1799272" cy="1799272"/>
                </a:xfrm>
                <a:prstGeom prst="ellipse">
                  <a:avLst/>
                </a:prstGeom>
                <a:solidFill>
                  <a:schemeClr val="bg1"/>
                </a:solidFill>
                <a:ln w="12700" cmpd="sng"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3" name="Овал 8"/>
                <p:cNvSpPr/>
                <p:nvPr/>
              </p:nvSpPr>
              <p:spPr>
                <a:xfrm>
                  <a:off x="1506307" y="1296357"/>
                  <a:ext cx="838461" cy="404836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85344" tIns="85344" rIns="85344" bIns="85344" numCol="1" spcCol="1270" anchor="ctr" anchorCtr="0">
                  <a:noAutofit/>
                </a:bodyPr>
                <a:lstStyle/>
                <a:p>
                  <a:pPr lvl="0" algn="ctr" defTabSz="533400">
                    <a:lnSpc>
                      <a:spcPts val="1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050" b="0" i="0" kern="1200" dirty="0" smtClean="0">
                      <a:solidFill>
                        <a:schemeClr val="tx1"/>
                      </a:solidFill>
                      <a:latin typeface="Rostelecom Basis" panose="020B0503030604040103" pitchFamily="34" charset="0"/>
                      <a:cs typeface="Gotham Light"/>
                    </a:rPr>
                    <a:t>1 </a:t>
                  </a:r>
                </a:p>
                <a:p>
                  <a:pPr lvl="0" algn="ctr" defTabSz="533400">
                    <a:lnSpc>
                      <a:spcPts val="1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050" b="0" i="0" kern="1200" dirty="0" smtClean="0">
                      <a:solidFill>
                        <a:schemeClr val="tx1"/>
                      </a:solidFill>
                      <a:latin typeface="Rostelecom Basis" panose="020B0503030604040103" pitchFamily="34" charset="0"/>
                      <a:cs typeface="Gotham Light"/>
                    </a:rPr>
                    <a:t>Начальный</a:t>
                  </a:r>
                  <a:endParaRPr lang="en-US" sz="1050" b="0" i="0" kern="1200" dirty="0">
                    <a:solidFill>
                      <a:schemeClr val="tx1"/>
                    </a:solidFill>
                    <a:latin typeface="Rostelecom Basis" panose="020B0503030604040103" pitchFamily="34" charset="0"/>
                    <a:cs typeface="Gotham Light"/>
                  </a:endParaRPr>
                </a:p>
              </p:txBody>
            </p:sp>
          </p:grpSp>
          <p:grpSp>
            <p:nvGrpSpPr>
              <p:cNvPr id="29" name="Группа 28"/>
              <p:cNvGrpSpPr/>
              <p:nvPr/>
            </p:nvGrpSpPr>
            <p:grpSpPr>
              <a:xfrm>
                <a:off x="2457768" y="5138578"/>
                <a:ext cx="1199515" cy="1199515"/>
                <a:chOff x="1330642" y="1799272"/>
                <a:chExt cx="1199515" cy="1199515"/>
              </a:xfrm>
            </p:grpSpPr>
            <p:sp>
              <p:nvSpPr>
                <p:cNvPr id="30" name="Овал 29"/>
                <p:cNvSpPr/>
                <p:nvPr/>
              </p:nvSpPr>
              <p:spPr>
                <a:xfrm>
                  <a:off x="1330642" y="1799272"/>
                  <a:ext cx="1199515" cy="1199515"/>
                </a:xfrm>
                <a:prstGeom prst="ellipse">
                  <a:avLst/>
                </a:prstGeom>
                <a:solidFill>
                  <a:srgbClr val="404653"/>
                </a:solidFill>
                <a:ln w="12700" cmpd="sng"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1" name="Овал 10"/>
                <p:cNvSpPr/>
                <p:nvPr/>
              </p:nvSpPr>
              <p:spPr>
                <a:xfrm>
                  <a:off x="1385858" y="2023046"/>
                  <a:ext cx="1109341" cy="59975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85344" tIns="85344" rIns="85344" bIns="85344" numCol="1" spcCol="1270" anchor="ctr" anchorCtr="0">
                  <a:noAutofit/>
                </a:bodyPr>
                <a:lstStyle/>
                <a:p>
                  <a:pPr lvl="0" algn="ctr" defTabSz="533400">
                    <a:lnSpc>
                      <a:spcPts val="1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050" b="0" dirty="0" smtClean="0">
                      <a:solidFill>
                        <a:schemeClr val="bg1"/>
                      </a:solidFill>
                      <a:latin typeface="Rostelecom Basis" panose="020B0503030604040103" pitchFamily="34" charset="0"/>
                      <a:cs typeface="Gotham Light"/>
                    </a:rPr>
                    <a:t>0 </a:t>
                  </a:r>
                </a:p>
                <a:p>
                  <a:pPr lvl="0" algn="ctr" defTabSz="533400">
                    <a:lnSpc>
                      <a:spcPts val="1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050" b="0" dirty="0" smtClean="0">
                      <a:solidFill>
                        <a:schemeClr val="bg1"/>
                      </a:solidFill>
                      <a:latin typeface="Rostelecom Basis" panose="020B0503030604040103" pitchFamily="34" charset="0"/>
                      <a:cs typeface="Gotham Light"/>
                    </a:rPr>
                    <a:t>Отсутствующий</a:t>
                  </a:r>
                  <a:endParaRPr lang="en-US" sz="1050" b="0" i="0" kern="1200" dirty="0">
                    <a:solidFill>
                      <a:schemeClr val="bg1"/>
                    </a:solidFill>
                    <a:latin typeface="Rostelecom Basis" panose="020B0503030604040103" pitchFamily="34" charset="0"/>
                    <a:cs typeface="Gotham Light"/>
                  </a:endParaRPr>
                </a:p>
              </p:txBody>
            </p:sp>
          </p:grpSp>
        </p:grpSp>
        <p:sp>
          <p:nvSpPr>
            <p:cNvPr id="24" name="TextBox 23"/>
            <p:cNvSpPr txBox="1"/>
            <p:nvPr/>
          </p:nvSpPr>
          <p:spPr>
            <a:xfrm>
              <a:off x="5697594" y="1880464"/>
              <a:ext cx="1246358" cy="446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33400">
                <a:lnSpc>
                  <a:spcPts val="1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50" b="0" dirty="0" smtClean="0">
                  <a:solidFill>
                    <a:srgbClr val="FFFFFF"/>
                  </a:solidFill>
                  <a:latin typeface="Rostelecom Basis" panose="020B0503030604040103" pitchFamily="34" charset="0"/>
                  <a:cs typeface="Gotham Light"/>
                </a:rPr>
                <a:t>4</a:t>
              </a:r>
            </a:p>
            <a:p>
              <a:pPr algn="ctr" defTabSz="533400">
                <a:lnSpc>
                  <a:spcPts val="1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50" b="0" dirty="0" smtClean="0">
                  <a:solidFill>
                    <a:srgbClr val="FFFFFF"/>
                  </a:solidFill>
                  <a:latin typeface="Rostelecom Basis" panose="020B0503030604040103" pitchFamily="34" charset="0"/>
                  <a:cs typeface="Gotham Light"/>
                </a:rPr>
                <a:t>Управляемый</a:t>
              </a:r>
              <a:endParaRPr lang="ru-RU" sz="1050" b="0" dirty="0">
                <a:solidFill>
                  <a:srgbClr val="FFFFFF"/>
                </a:solidFill>
                <a:latin typeface="Rostelecom Basis" panose="020B0503030604040103" pitchFamily="34" charset="0"/>
                <a:cs typeface="Gotham Ligh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72457" y="1400116"/>
              <a:ext cx="1723498" cy="490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33400">
                <a:lnSpc>
                  <a:spcPts val="1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50" b="0" dirty="0" smtClean="0">
                  <a:solidFill>
                    <a:srgbClr val="FFFFFF"/>
                  </a:solidFill>
                  <a:latin typeface="Rostelecom Basis" panose="020B0503030604040103" pitchFamily="34" charset="0"/>
                  <a:cs typeface="Gotham Light"/>
                </a:rPr>
                <a:t>5</a:t>
              </a:r>
            </a:p>
            <a:p>
              <a:pPr algn="ctr" defTabSz="533400">
                <a:lnSpc>
                  <a:spcPts val="1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50" b="0" dirty="0" smtClean="0">
                  <a:solidFill>
                    <a:srgbClr val="FFFFFF"/>
                  </a:solidFill>
                  <a:latin typeface="Rostelecom Basis" panose="020B0503030604040103" pitchFamily="34" charset="0"/>
                  <a:cs typeface="Gotham Light"/>
                </a:rPr>
                <a:t>Оптимизированный</a:t>
              </a:r>
              <a:endParaRPr lang="ru-RU" sz="1200" b="0" dirty="0">
                <a:solidFill>
                  <a:srgbClr val="FFFFFF"/>
                </a:solidFill>
                <a:latin typeface="Rostelecom Basis" panose="020B0503030604040103" pitchFamily="34" charset="0"/>
                <a:cs typeface="Gotham Light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07198" y="939737"/>
            <a:ext cx="413461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FF9933"/>
              </a:buClr>
              <a:buFont typeface="Arial" panose="020B0604020202020204" pitchFamily="34" charset="0"/>
              <a:buChar char="•"/>
            </a:pPr>
            <a:endParaRPr lang="ru-RU" sz="1600" b="0" dirty="0">
              <a:solidFill>
                <a:schemeClr val="tx1"/>
              </a:solidFill>
              <a:latin typeface="Rostelecom Basis" panose="020B0503030604040103" pitchFamily="34" charset="0"/>
            </a:endParaRPr>
          </a:p>
          <a:p>
            <a:pPr marL="342900" indent="-342900" algn="l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ru-RU" sz="16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Усиление мер защиты </a:t>
            </a:r>
            <a:r>
              <a:rPr lang="ru-RU" sz="1600" b="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приказа №239</a:t>
            </a:r>
          </a:p>
          <a:p>
            <a:pPr algn="l">
              <a:buClr>
                <a:srgbClr val="FF9933"/>
              </a:buClr>
            </a:pPr>
            <a:endParaRPr lang="ru-RU" sz="1600" b="0" dirty="0" smtClean="0">
              <a:solidFill>
                <a:schemeClr val="tx1"/>
              </a:solidFill>
              <a:latin typeface="Rostelecom Basis" panose="020B0503030604040103" pitchFamily="34" charset="0"/>
            </a:endParaRPr>
          </a:p>
          <a:p>
            <a:pPr marL="342900" indent="-342900" algn="l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ru-RU" sz="1600" b="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Повышение </a:t>
            </a:r>
            <a:r>
              <a:rPr lang="ru-RU" sz="16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управляемости</a:t>
            </a:r>
          </a:p>
          <a:p>
            <a:pPr marL="342900" indent="-342900" algn="l">
              <a:buClr>
                <a:srgbClr val="FF9933"/>
              </a:buClr>
              <a:buFont typeface="Arial" panose="020B0604020202020204" pitchFamily="34" charset="0"/>
              <a:buChar char="•"/>
            </a:pPr>
            <a:endParaRPr lang="ru-RU" sz="1600" b="0" dirty="0">
              <a:solidFill>
                <a:schemeClr val="tx1"/>
              </a:solidFill>
              <a:latin typeface="Rostelecom Basis" panose="020B0503030604040103" pitchFamily="34" charset="0"/>
            </a:endParaRPr>
          </a:p>
          <a:p>
            <a:pPr marL="342900" indent="-342900" algn="l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ru-RU" sz="16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Развитие </a:t>
            </a:r>
            <a:r>
              <a:rPr lang="ru-RU" sz="1600" b="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компетенций</a:t>
            </a:r>
          </a:p>
          <a:p>
            <a:pPr marL="342900" indent="-342900" algn="l">
              <a:buClr>
                <a:srgbClr val="FF9933"/>
              </a:buClr>
              <a:buFont typeface="Arial" panose="020B0604020202020204" pitchFamily="34" charset="0"/>
              <a:buChar char="•"/>
            </a:pPr>
            <a:endParaRPr lang="ru-RU" sz="1600" b="0" dirty="0">
              <a:solidFill>
                <a:schemeClr val="tx1"/>
              </a:solidFill>
              <a:latin typeface="Rostelecom Basis" panose="020B0503030604040103" pitchFamily="34" charset="0"/>
            </a:endParaRPr>
          </a:p>
          <a:p>
            <a:pPr marL="342900" indent="-342900" algn="l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ru-RU" sz="1600" b="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Повышение </a:t>
            </a:r>
            <a:r>
              <a:rPr lang="ru-RU" sz="16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уровня зрелости </a:t>
            </a:r>
            <a:r>
              <a:rPr lang="ru-RU" sz="1600" b="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/>
            </a:r>
            <a:br>
              <a:rPr lang="ru-RU" sz="1600" b="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</a:br>
            <a:r>
              <a:rPr lang="ru-RU" sz="1600" b="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службы </a:t>
            </a:r>
            <a:r>
              <a:rPr lang="ru-RU" sz="16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ИБ</a:t>
            </a:r>
          </a:p>
          <a:p>
            <a:pPr marL="342900" indent="-342900" algn="l">
              <a:buClr>
                <a:srgbClr val="FF9933"/>
              </a:buClr>
              <a:buFont typeface="Wingdings" panose="05000000000000000000" pitchFamily="2" charset="2"/>
              <a:buChar char="v"/>
            </a:pPr>
            <a:endParaRPr lang="ru-RU" sz="1600" b="0" dirty="0">
              <a:solidFill>
                <a:schemeClr val="tx1"/>
              </a:solidFill>
              <a:latin typeface="Rostelecom Basis" panose="020B0503030604040103" pitchFamily="34" charset="0"/>
            </a:endParaRPr>
          </a:p>
          <a:p>
            <a:pPr algn="l"/>
            <a:endParaRPr lang="ru-RU" sz="1400" b="0" dirty="0">
              <a:solidFill>
                <a:schemeClr val="tx1"/>
              </a:solidFill>
              <a:latin typeface="Rostelecom Basis" panose="020B05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041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9480" y="934263"/>
            <a:ext cx="4536219" cy="707886"/>
          </a:xfrm>
        </p:spPr>
        <p:txBody>
          <a:bodyPr/>
          <a:lstStyle/>
          <a:p>
            <a:r>
              <a:rPr lang="ru-RU" dirty="0" smtClean="0">
                <a:solidFill>
                  <a:srgbClr val="001C45"/>
                </a:solidFill>
              </a:rPr>
              <a:t>Центр ГосСОПКА</a:t>
            </a:r>
            <a:endParaRPr lang="ru-RU" dirty="0">
              <a:solidFill>
                <a:srgbClr val="001C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54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ГосСОПКА</a:t>
            </a:r>
            <a:endParaRPr lang="ru-RU" dirty="0"/>
          </a:p>
        </p:txBody>
      </p:sp>
      <p:sp>
        <p:nvSpPr>
          <p:cNvPr id="6" name="Куб 5"/>
          <p:cNvSpPr/>
          <p:nvPr/>
        </p:nvSpPr>
        <p:spPr>
          <a:xfrm rot="16200000">
            <a:off x="1653320" y="1121673"/>
            <a:ext cx="1397689" cy="1473354"/>
          </a:xfrm>
          <a:prstGeom prst="cube">
            <a:avLst/>
          </a:prstGeom>
          <a:solidFill>
            <a:srgbClr val="FFFFFF"/>
          </a:solidFill>
          <a:ln>
            <a:solidFill>
              <a:srgbClr val="4444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3473958" y="1806829"/>
            <a:ext cx="2142289" cy="457608"/>
          </a:xfrm>
          <a:prstGeom prst="rightArrow">
            <a:avLst/>
          </a:prstGeom>
          <a:solidFill>
            <a:srgbClr val="273A64"/>
          </a:solidFill>
          <a:ln>
            <a:solidFill>
              <a:srgbClr val="4444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974057" y="1514986"/>
            <a:ext cx="1114786" cy="1042209"/>
          </a:xfrm>
          <a:prstGeom prst="rect">
            <a:avLst/>
          </a:prstGeom>
          <a:solidFill>
            <a:srgbClr val="273A64"/>
          </a:solidFill>
          <a:ln>
            <a:solidFill>
              <a:srgbClr val="273A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034820" y="1800275"/>
            <a:ext cx="101771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Центр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ГосСОПКА</a:t>
            </a:r>
            <a:endParaRPr lang="ru-RU" dirty="0">
              <a:solidFill>
                <a:schemeClr val="bg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15600" y="1627200"/>
            <a:ext cx="1039659" cy="881246"/>
          </a:xfrm>
          <a:prstGeom prst="rect">
            <a:avLst/>
          </a:prstGeom>
          <a:solidFill>
            <a:srgbClr val="273A64"/>
          </a:solidFill>
          <a:ln>
            <a:solidFill>
              <a:srgbClr val="273A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003720" y="1628029"/>
            <a:ext cx="933548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Субподряд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915601" y="2557194"/>
            <a:ext cx="1039658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Rostelecom Basis" panose="020B0503030604040103" pitchFamily="34" charset="0"/>
              </a:rPr>
              <a:t>Персонал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933591" y="1628029"/>
            <a:ext cx="933548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Лицензии</a:t>
            </a:r>
          </a:p>
          <a:p>
            <a:r>
              <a:rPr lang="ru-RU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ФСТЭК и ФСБ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914281" y="697206"/>
            <a:ext cx="1039660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Тех</a:t>
            </a:r>
            <a:r>
              <a:rPr lang="en-US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.</a:t>
            </a:r>
            <a:endParaRPr lang="ru-RU" sz="1050" dirty="0">
              <a:solidFill>
                <a:schemeClr val="tx1"/>
              </a:solidFill>
              <a:latin typeface="Rostelecom Basis" panose="020B0503030604040103" pitchFamily="34" charset="0"/>
            </a:endParaRPr>
          </a:p>
          <a:p>
            <a:r>
              <a:rPr lang="ru-RU" sz="105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обеспечение </a:t>
            </a:r>
            <a:endParaRPr lang="ru-RU" sz="1050" dirty="0">
              <a:solidFill>
                <a:schemeClr val="tx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915600" y="3487188"/>
            <a:ext cx="1039659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>
                <a:solidFill>
                  <a:schemeClr val="tx1"/>
                </a:solidFill>
              </a:rPr>
              <a:t>Процессы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08399" y="1816342"/>
            <a:ext cx="101771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Центр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ГосСОПКА</a:t>
            </a:r>
            <a:endParaRPr lang="ru-RU" dirty="0">
              <a:solidFill>
                <a:schemeClr val="bg1"/>
              </a:solidFill>
              <a:latin typeface="Rostelecom Basis" panose="020B05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53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Средства Центра ГосСОПКА</a:t>
            </a:r>
            <a:endParaRPr lang="en-US" dirty="0"/>
          </a:p>
        </p:txBody>
      </p:sp>
      <p:graphicFrame>
        <p:nvGraphicFramePr>
          <p:cNvPr id="4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365150"/>
              </p:ext>
            </p:extLst>
          </p:nvPr>
        </p:nvGraphicFramePr>
        <p:xfrm>
          <a:off x="435103" y="777946"/>
          <a:ext cx="5541066" cy="295656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4756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654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Rostelecom Basis" panose="020B0503030604040103" pitchFamily="34" charset="0"/>
                        </a:rPr>
                        <a:t>Средства ГосСОПКА</a:t>
                      </a:r>
                    </a:p>
                  </a:txBody>
                  <a:tcPr anchor="ctr">
                    <a:solidFill>
                      <a:srgbClr val="273A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Rostelecom Basis" panose="020B0503030604040103" pitchFamily="34" charset="0"/>
                        </a:rPr>
                        <a:t>Обеспечение</a:t>
                      </a:r>
                      <a:endParaRPr lang="ru-RU" b="0" dirty="0">
                        <a:latin typeface="Rostelecom Basis" panose="020B0503030604040103" pitchFamily="34" charset="0"/>
                      </a:endParaRPr>
                    </a:p>
                  </a:txBody>
                  <a:tcPr anchor="ctr">
                    <a:solidFill>
                      <a:srgbClr val="273A6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Rostelecom Basis" panose="020B0503030604040103" pitchFamily="34" charset="0"/>
                        </a:rPr>
                        <a:t>Обнаружение </a:t>
                      </a:r>
                      <a:r>
                        <a:rPr lang="en-US" sz="1400" dirty="0" smtClean="0">
                          <a:latin typeface="Rostelecom Basis" panose="020B0503030604040103" pitchFamily="34" charset="0"/>
                        </a:rPr>
                        <a:t>(SIEM)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Rostelecom Basi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9388" indent="-179388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u="none" dirty="0" smtClean="0">
                          <a:latin typeface="Rostelecom Basis" panose="020B0503030604040103" pitchFamily="34" charset="0"/>
                        </a:rPr>
                        <a:t>Помещение</a:t>
                      </a:r>
                    </a:p>
                    <a:p>
                      <a:pPr marL="179388" indent="-179388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u="none" dirty="0" smtClean="0">
                          <a:latin typeface="Rostelecom Basis" panose="020B0503030604040103" pitchFamily="34" charset="0"/>
                        </a:rPr>
                        <a:t>Панели/видеостены/дашборды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Rostelecom Basis" panose="020B0503030604040103" pitchFamily="34" charset="0"/>
                        </a:rPr>
                        <a:t>Предупреждение (сканер уязвимостей)</a:t>
                      </a:r>
                      <a:endParaRPr lang="ru-RU" sz="1400" dirty="0">
                        <a:latin typeface="Rostelecom Basis" panose="020B05030306040401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latin typeface="Rostelecom Basis" panose="020B0503030604040103" pitchFamily="34" charset="0"/>
                        </a:rPr>
                        <a:t>Телефония/ВКС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latin typeface="Rostelecom Basis" panose="020B0503030604040103" pitchFamily="34" charset="0"/>
                        </a:rPr>
                        <a:t>Электричество</a:t>
                      </a:r>
                      <a:endParaRPr lang="ru-RU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Rostelecom Basis" panose="020B0503030604040103" pitchFamily="34" charset="0"/>
                        </a:rPr>
                        <a:t>Ликвидация последствий</a:t>
                      </a:r>
                      <a:r>
                        <a:rPr lang="ru-RU" sz="1400" baseline="0" dirty="0" smtClean="0">
                          <a:latin typeface="Rostelecom Basis" panose="020B0503030604040103" pitchFamily="34" charset="0"/>
                        </a:rPr>
                        <a:t> (</a:t>
                      </a:r>
                      <a:r>
                        <a:rPr lang="en-US" sz="1400" baseline="0" dirty="0" smtClean="0">
                          <a:latin typeface="Rostelecom Basis" panose="020B0503030604040103" pitchFamily="34" charset="0"/>
                        </a:rPr>
                        <a:t>IRP)</a:t>
                      </a:r>
                      <a:endParaRPr lang="ru-RU" sz="1400" dirty="0">
                        <a:latin typeface="Rostelecom Basis" panose="020B05030306040401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latin typeface="Rostelecom Basis" panose="020B0503030604040103" pitchFamily="34" charset="0"/>
                        </a:rPr>
                        <a:t>Аренда</a:t>
                      </a:r>
                      <a:r>
                        <a:rPr lang="ru-RU" sz="1400" baseline="0" dirty="0" smtClean="0">
                          <a:latin typeface="Rostelecom Basis" panose="020B0503030604040103" pitchFamily="34" charset="0"/>
                        </a:rPr>
                        <a:t> помещения</a:t>
                      </a:r>
                    </a:p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 smtClean="0">
                          <a:latin typeface="Rostelecom Basis" panose="020B0503030604040103" pitchFamily="34" charset="0"/>
                        </a:rPr>
                        <a:t>Услуги связи</a:t>
                      </a:r>
                      <a:r>
                        <a:rPr lang="ru-RU" sz="1400" kern="1200" dirty="0" smtClean="0">
                          <a:effectLst/>
                          <a:latin typeface="Rostelecom Basis" panose="020B0604020202020204" charset="0"/>
                        </a:rPr>
                        <a:t> </a:t>
                      </a:r>
                      <a:endParaRPr lang="ru-RU" sz="1400" b="0" dirty="0" smtClean="0">
                        <a:latin typeface="Rostelecom Basi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Rostelecom Basis" panose="020B0503030604040103" pitchFamily="34" charset="0"/>
                        </a:rPr>
                        <a:t>Криптографическая</a:t>
                      </a:r>
                      <a:r>
                        <a:rPr lang="ru-RU" sz="1400" baseline="0" dirty="0" smtClean="0">
                          <a:latin typeface="Rostelecom Basis" panose="020B0503030604040103" pitchFamily="34" charset="0"/>
                        </a:rPr>
                        <a:t> защита информации</a:t>
                      </a:r>
                      <a:endParaRPr lang="ru-RU" sz="1400" dirty="0">
                        <a:latin typeface="Rostelecom Basis" panose="020B05030306040401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latin typeface="Rostelecom Basis" panose="020B0503030604040103" pitchFamily="34" charset="0"/>
                        </a:rPr>
                        <a:t>Резервный канал связи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latin typeface="Rostelecom Basis" panose="020B0503030604040103" pitchFamily="34" charset="0"/>
                        </a:rPr>
                        <a:t>Физическая безопасность</a:t>
                      </a:r>
                      <a:endParaRPr lang="ru-RU" sz="1400" dirty="0">
                        <a:latin typeface="Rostelecom Basis" panose="020B0503030604040103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Rostelecom Basis" panose="020B0503030604040103" pitchFamily="34" charset="0"/>
                        </a:rPr>
                        <a:t>Поиск признаков</a:t>
                      </a:r>
                      <a:r>
                        <a:rPr lang="ru-RU" sz="1400" baseline="0" dirty="0" smtClean="0">
                          <a:latin typeface="Rostelecom Basis" panose="020B0503030604040103" pitchFamily="34" charset="0"/>
                        </a:rPr>
                        <a:t> атак в сетях электросвязи</a:t>
                      </a:r>
                      <a:endParaRPr lang="ru-RU" sz="1400" dirty="0">
                        <a:latin typeface="Rostelecom Basis" panose="020B05030306040401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latin typeface="Rostelecom Basis" panose="020B0503030604040103" pitchFamily="34" charset="0"/>
                        </a:rPr>
                        <a:t>Другие</a:t>
                      </a:r>
                      <a:r>
                        <a:rPr lang="ru-RU" sz="1400" baseline="0" dirty="0" smtClean="0">
                          <a:latin typeface="Rostelecom Basis" panose="020B0503030604040103" pitchFamily="34" charset="0"/>
                        </a:rPr>
                        <a:t> накладные расходы</a:t>
                      </a:r>
                      <a:endParaRPr lang="ru-RU" sz="1400" dirty="0">
                        <a:latin typeface="Rostelecom Basis" panose="020B05030306040401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Прямоугольник 3"/>
          <p:cNvSpPr/>
          <p:nvPr/>
        </p:nvSpPr>
        <p:spPr>
          <a:xfrm>
            <a:off x="7006639" y="1720326"/>
            <a:ext cx="1039659" cy="881246"/>
          </a:xfrm>
          <a:prstGeom prst="rect">
            <a:avLst/>
          </a:prstGeom>
          <a:solidFill>
            <a:srgbClr val="273A64"/>
          </a:solidFill>
          <a:ln>
            <a:solidFill>
              <a:srgbClr val="273A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4"/>
          <p:cNvSpPr/>
          <p:nvPr/>
        </p:nvSpPr>
        <p:spPr>
          <a:xfrm>
            <a:off x="8094759" y="1721155"/>
            <a:ext cx="933548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Субподряд</a:t>
            </a:r>
          </a:p>
        </p:txBody>
      </p:sp>
      <p:sp>
        <p:nvSpPr>
          <p:cNvPr id="7" name="Прямоугольник 5"/>
          <p:cNvSpPr/>
          <p:nvPr/>
        </p:nvSpPr>
        <p:spPr>
          <a:xfrm>
            <a:off x="7006640" y="2650320"/>
            <a:ext cx="1039658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Rostelecom Basis" panose="020B0503030604040103" pitchFamily="34" charset="0"/>
              </a:rPr>
              <a:t>Персонал</a:t>
            </a:r>
          </a:p>
        </p:txBody>
      </p:sp>
      <p:sp>
        <p:nvSpPr>
          <p:cNvPr id="8" name="Прямоугольник 6"/>
          <p:cNvSpPr/>
          <p:nvPr/>
        </p:nvSpPr>
        <p:spPr>
          <a:xfrm>
            <a:off x="6024630" y="1721155"/>
            <a:ext cx="933548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Лицензии</a:t>
            </a:r>
          </a:p>
          <a:p>
            <a:r>
              <a:rPr lang="ru-RU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ФСТЭК и ФСБ</a:t>
            </a:r>
          </a:p>
        </p:txBody>
      </p:sp>
      <p:sp>
        <p:nvSpPr>
          <p:cNvPr id="9" name="Прямоугольник 7"/>
          <p:cNvSpPr/>
          <p:nvPr/>
        </p:nvSpPr>
        <p:spPr>
          <a:xfrm>
            <a:off x="7005320" y="790332"/>
            <a:ext cx="1039660" cy="881246"/>
          </a:xfrm>
          <a:prstGeom prst="rect">
            <a:avLst/>
          </a:prstGeom>
          <a:solidFill>
            <a:srgbClr val="FF8218"/>
          </a:solidFill>
          <a:ln>
            <a:solidFill>
              <a:srgbClr val="FF82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Тех</a:t>
            </a:r>
            <a:r>
              <a:rPr lang="en-US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.</a:t>
            </a:r>
            <a:endParaRPr lang="ru-RU" sz="1050" dirty="0">
              <a:solidFill>
                <a:schemeClr val="tx1"/>
              </a:solidFill>
              <a:latin typeface="Rostelecom Basis" panose="020B0503030604040103" pitchFamily="34" charset="0"/>
            </a:endParaRPr>
          </a:p>
          <a:p>
            <a:r>
              <a:rPr lang="ru-RU" sz="105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обеспечение</a:t>
            </a:r>
            <a:r>
              <a:rPr lang="ru-RU" sz="1050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 </a:t>
            </a:r>
            <a:endParaRPr lang="ru-RU" sz="1050" dirty="0">
              <a:solidFill>
                <a:schemeClr val="bg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10" name="Прямоугольник 8"/>
          <p:cNvSpPr/>
          <p:nvPr/>
        </p:nvSpPr>
        <p:spPr>
          <a:xfrm>
            <a:off x="7006639" y="3580314"/>
            <a:ext cx="1039659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>
                <a:solidFill>
                  <a:schemeClr val="tx1"/>
                </a:solidFill>
              </a:rPr>
              <a:t>Процессы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9438" y="1909468"/>
            <a:ext cx="101771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Центр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ГосСОПКА</a:t>
            </a:r>
            <a:endParaRPr lang="ru-RU" dirty="0">
              <a:solidFill>
                <a:schemeClr val="bg1"/>
              </a:solidFill>
              <a:latin typeface="Rostelecom Basis" panose="020B05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23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Необходимые лицензии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65404" y="859057"/>
            <a:ext cx="2824448" cy="1203657"/>
          </a:xfrm>
          <a:prstGeom prst="rect">
            <a:avLst/>
          </a:prstGeom>
          <a:solidFill>
            <a:schemeClr val="bg1"/>
          </a:solidFill>
          <a:ln>
            <a:solidFill>
              <a:srgbClr val="273A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Лицензия ФСТЭК России на деятельность по «мониторингу информационной безопасности средств и систем информатизации»</a:t>
            </a:r>
            <a:endParaRPr lang="en-US" sz="1200" b="0" dirty="0">
              <a:solidFill>
                <a:schemeClr val="tx1"/>
              </a:solidFill>
              <a:latin typeface="Rostelecom Basis" panose="020B0503030604040103" pitchFamily="34" charset="0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98506" y="2237976"/>
            <a:ext cx="369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0" dirty="0" smtClean="0">
                <a:latin typeface="Rostelecom Basis" panose="020B0503030604040103" pitchFamily="34" charset="0"/>
              </a:rPr>
              <a:t>+</a:t>
            </a:r>
            <a:endParaRPr lang="ru-RU" sz="2800" b="0" dirty="0">
              <a:latin typeface="Rostelecom Basis" panose="020B05030306040401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5433" y="3040613"/>
            <a:ext cx="2599660" cy="1203657"/>
          </a:xfrm>
          <a:prstGeom prst="rect">
            <a:avLst/>
          </a:prstGeom>
          <a:solidFill>
            <a:schemeClr val="bg1"/>
          </a:solidFill>
          <a:ln>
            <a:solidFill>
              <a:srgbClr val="273A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Лицензия на осуществление </a:t>
            </a:r>
            <a:r>
              <a:rPr lang="ru-RU" sz="11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работ, связанных с созданием средств защиты информации, содержащей сведения, составляющие государственную тайну</a:t>
            </a:r>
            <a:endParaRPr lang="en-US" sz="1100" b="0" dirty="0">
              <a:solidFill>
                <a:schemeClr val="tx1"/>
              </a:solidFill>
              <a:latin typeface="Rostelecom Basis" panose="020B0503030604040103" pitchFamily="34" charset="0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90931" y="3040613"/>
            <a:ext cx="2599660" cy="1203657"/>
          </a:xfrm>
          <a:prstGeom prst="rect">
            <a:avLst/>
          </a:prstGeom>
          <a:solidFill>
            <a:schemeClr val="bg1"/>
          </a:solidFill>
          <a:ln>
            <a:solidFill>
              <a:srgbClr val="273A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FF9933"/>
              </a:buClr>
            </a:pPr>
            <a:r>
              <a:rPr lang="ru-RU" sz="1100" b="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Лицензия на деятельность </a:t>
            </a:r>
            <a:r>
              <a:rPr lang="ru-RU" sz="1100" b="0" dirty="0">
                <a:solidFill>
                  <a:schemeClr val="tx1"/>
                </a:solidFill>
                <a:latin typeface="Rostelecom Basis" panose="020B0503030604040103" pitchFamily="34" charset="0"/>
              </a:rPr>
              <a:t>по разработке, производству, распространению шифровальных (криптографических) </a:t>
            </a:r>
            <a:r>
              <a:rPr lang="ru-RU" sz="1100" b="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средств</a:t>
            </a:r>
            <a:endParaRPr lang="ru-RU" sz="1100" b="0" dirty="0">
              <a:solidFill>
                <a:schemeClr val="tx1"/>
              </a:solidFill>
              <a:latin typeface="Rostelecom Basis" panose="020B0503030604040103" pitchFamily="34" charset="0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17821" y="2761196"/>
            <a:ext cx="514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FF8218"/>
                </a:solidFill>
                <a:latin typeface="Rostelecom Basis" panose="020B0503030604040103" pitchFamily="34" charset="0"/>
              </a:rPr>
              <a:t>ИЛИ</a:t>
            </a:r>
            <a:endParaRPr lang="ru-RU" sz="1200" dirty="0">
              <a:solidFill>
                <a:srgbClr val="FF8218"/>
              </a:solidFill>
              <a:latin typeface="Rostelecom Basis" panose="020B05030306040401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33318" y="2763614"/>
            <a:ext cx="514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FF8218"/>
                </a:solidFill>
                <a:latin typeface="Rostelecom Basis" panose="020B0503030604040103" pitchFamily="34" charset="0"/>
              </a:rPr>
              <a:t>ИЛИ</a:t>
            </a:r>
            <a:endParaRPr lang="ru-RU" sz="1200" dirty="0">
              <a:solidFill>
                <a:srgbClr val="FF8218"/>
              </a:solidFill>
              <a:latin typeface="Rostelecom Basis" panose="020B0503030604040103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915600" y="1627200"/>
            <a:ext cx="1039659" cy="881246"/>
          </a:xfrm>
          <a:prstGeom prst="rect">
            <a:avLst/>
          </a:prstGeom>
          <a:solidFill>
            <a:srgbClr val="273A64"/>
          </a:solidFill>
          <a:ln>
            <a:solidFill>
              <a:srgbClr val="273A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003720" y="1628029"/>
            <a:ext cx="933548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Субподряд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915601" y="2557194"/>
            <a:ext cx="1039658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Rostelecom Basis" panose="020B0503030604040103" pitchFamily="34" charset="0"/>
              </a:rPr>
              <a:t>Персонал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933591" y="1628029"/>
            <a:ext cx="933548" cy="881246"/>
          </a:xfrm>
          <a:prstGeom prst="rect">
            <a:avLst/>
          </a:prstGeom>
          <a:solidFill>
            <a:srgbClr val="FF8218"/>
          </a:solidFill>
          <a:ln>
            <a:solidFill>
              <a:srgbClr val="FF82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Лицензии</a:t>
            </a:r>
          </a:p>
          <a:p>
            <a:r>
              <a:rPr lang="ru-RU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ФСТЭК и ФСБ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914281" y="697206"/>
            <a:ext cx="1039660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Тех</a:t>
            </a:r>
            <a:r>
              <a:rPr lang="en-US" sz="1050" dirty="0">
                <a:solidFill>
                  <a:schemeClr val="tx1"/>
                </a:solidFill>
                <a:latin typeface="Rostelecom Basis" panose="020B0503030604040103" pitchFamily="34" charset="0"/>
              </a:rPr>
              <a:t>.</a:t>
            </a:r>
            <a:endParaRPr lang="ru-RU" sz="1050" dirty="0">
              <a:solidFill>
                <a:schemeClr val="tx1"/>
              </a:solidFill>
              <a:latin typeface="Rostelecom Basis" panose="020B0503030604040103" pitchFamily="34" charset="0"/>
            </a:endParaRPr>
          </a:p>
          <a:p>
            <a:r>
              <a:rPr lang="ru-RU" sz="1050" dirty="0" smtClean="0">
                <a:solidFill>
                  <a:schemeClr val="tx1"/>
                </a:solidFill>
                <a:latin typeface="Rostelecom Basis" panose="020B0503030604040103" pitchFamily="34" charset="0"/>
              </a:rPr>
              <a:t>обеспечение </a:t>
            </a:r>
            <a:endParaRPr lang="ru-RU" sz="1050" dirty="0">
              <a:solidFill>
                <a:schemeClr val="tx1"/>
              </a:solidFill>
              <a:latin typeface="Rostelecom Basis" panose="020B0503030604040103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915600" y="3487188"/>
            <a:ext cx="1039659" cy="881246"/>
          </a:xfrm>
          <a:prstGeom prst="rect">
            <a:avLst/>
          </a:prstGeom>
          <a:solidFill>
            <a:srgbClr val="E3E8EC"/>
          </a:solidFill>
          <a:ln>
            <a:solidFill>
              <a:srgbClr val="E3E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Rostelecom Basis" panose="020B0503030604040103" pitchFamily="34" charset="0"/>
              </a:rPr>
              <a:t>Процессы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08399" y="1816342"/>
            <a:ext cx="101771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Центр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Rostelecom Basis" panose="020B0503030604040103" pitchFamily="34" charset="0"/>
              </a:rPr>
              <a:t>ГосСОПКА</a:t>
            </a:r>
            <a:endParaRPr lang="ru-RU" dirty="0">
              <a:solidFill>
                <a:schemeClr val="bg1"/>
              </a:solidFill>
              <a:latin typeface="Rostelecom Basis" panose="020B0503030604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502687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 презентаций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пример" id="{A6CBC3D4-1F4B-448F-B2F6-509575117A74}" vid="{B8ED14AB-B908-499F-8249-6D68D52965C6}"/>
    </a:ext>
  </a:extLst>
</a:theme>
</file>

<file path=ppt/theme/theme2.xml><?xml version="1.0" encoding="utf-8"?>
<a:theme xmlns:a="http://schemas.openxmlformats.org/drawingml/2006/main" name="Темы и обложки разделов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имер" id="{A6CBC3D4-1F4B-448F-B2F6-509575117A74}" vid="{61A6F4A2-8E1F-465E-B446-77F29F271F04}"/>
    </a:ext>
  </a:extLst>
</a:theme>
</file>

<file path=ppt/theme/theme3.xml><?xml version="1.0" encoding="utf-8"?>
<a:theme xmlns:a="http://schemas.openxmlformats.org/drawingml/2006/main" name="Тезисы и цитаты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Ins="90000" rtlCol="0">
        <a:spAutoFit/>
      </a:bodyPr>
      <a:lstStyle>
        <a:defPPr algn="l">
          <a:lnSpc>
            <a:spcPct val="130000"/>
          </a:lnSpc>
          <a:defRPr sz="1800" b="0" dirty="0">
            <a:solidFill>
              <a:schemeClr val="bg1"/>
            </a:solidFill>
            <a:latin typeface="Basis Grotesque Pro" panose="0200050303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пример" id="{A6CBC3D4-1F4B-448F-B2F6-509575117A74}" vid="{F84F21FF-FA20-4F81-8CAE-0E4EE5B18367}"/>
    </a:ext>
  </a:extLst>
</a:theme>
</file>

<file path=ppt/theme/theme4.xml><?xml version="1.0" encoding="utf-8"?>
<a:theme xmlns:a="http://schemas.openxmlformats.org/drawingml/2006/main" name="Основные типы страницы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имер" id="{A6CBC3D4-1F4B-448F-B2F6-509575117A74}" vid="{6FB9068A-9D31-4872-B35A-1091B1577EE0}"/>
    </a:ext>
  </a:extLst>
</a:theme>
</file>

<file path=ppt/theme/theme5.xml><?xml version="1.0" encoding="utf-8"?>
<a:theme xmlns:a="http://schemas.openxmlformats.org/drawingml/2006/main" name="Инфографика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имер" id="{A6CBC3D4-1F4B-448F-B2F6-509575117A74}" vid="{03B17460-27D6-4F73-8EF9-3CB1E99E4DE1}"/>
    </a:ext>
  </a:extLst>
</a:theme>
</file>

<file path=ppt/theme/theme6.xml><?xml version="1.0" encoding="utf-8"?>
<a:theme xmlns:a="http://schemas.openxmlformats.org/drawingml/2006/main" name="Таблицы и графики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имер" id="{A6CBC3D4-1F4B-448F-B2F6-509575117A74}" vid="{C9C646AE-174D-4F7E-A164-16E85BE3D56E}"/>
    </a:ext>
  </a:extLst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Ростелеком-Солар</Template>
  <TotalTime>2040</TotalTime>
  <Words>1021</Words>
  <Application>Microsoft Office PowerPoint</Application>
  <PresentationFormat>Экран (16:9)</PresentationFormat>
  <Paragraphs>298</Paragraphs>
  <Slides>20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20</vt:i4>
      </vt:variant>
    </vt:vector>
  </HeadingPairs>
  <TitlesOfParts>
    <vt:vector size="41" baseType="lpstr">
      <vt:lpstr>Basis Grotesque Pro</vt:lpstr>
      <vt:lpstr>Segoe UI</vt:lpstr>
      <vt:lpstr>Rostelecom Basis Medium</vt:lpstr>
      <vt:lpstr>Wingdings</vt:lpstr>
      <vt:lpstr>Chevin Pro Medium</vt:lpstr>
      <vt:lpstr>Helvetica Neue Medium</vt:lpstr>
      <vt:lpstr>Calibri</vt:lpstr>
      <vt:lpstr>Basis Grotesque Pro Medium</vt:lpstr>
      <vt:lpstr>Helvetica Neue</vt:lpstr>
      <vt:lpstr>Arial</vt:lpstr>
      <vt:lpstr>Times New Roman</vt:lpstr>
      <vt:lpstr>Gotham Light</vt:lpstr>
      <vt:lpstr>Arial Regular</vt:lpstr>
      <vt:lpstr>Rostelecom Basis</vt:lpstr>
      <vt:lpstr>Segoe</vt:lpstr>
      <vt:lpstr>Обложки презентаций</vt:lpstr>
      <vt:lpstr>Темы и обложки разделов</vt:lpstr>
      <vt:lpstr>Тезисы и цитаты</vt:lpstr>
      <vt:lpstr>Основные типы страницы</vt:lpstr>
      <vt:lpstr>Инфографика</vt:lpstr>
      <vt:lpstr>Таблицы и графики</vt:lpstr>
      <vt:lpstr>Структура, силы и средства для Центра ГосСОПКА  класса «А» </vt:lpstr>
      <vt:lpstr>Законодательные требования</vt:lpstr>
      <vt:lpstr>ГосСОПКА</vt:lpstr>
      <vt:lpstr>Обязательные требования для субъектов КИИ</vt:lpstr>
      <vt:lpstr>Реальная безопасность</vt:lpstr>
      <vt:lpstr>Центр ГосСОПКА</vt:lpstr>
      <vt:lpstr>Центр ГосСОПКА</vt:lpstr>
      <vt:lpstr>Средства Центра ГосСОПКА</vt:lpstr>
      <vt:lpstr>Необходимые лицензии</vt:lpstr>
      <vt:lpstr>Категории и типы инцидентов, выявляемые Центром ГосСОПКА</vt:lpstr>
      <vt:lpstr>Категории и типы инцидентов, выявляемые Центром ГосСОПКА</vt:lpstr>
      <vt:lpstr>Силы Центра ГосСОПКА</vt:lpstr>
      <vt:lpstr>Функции Центра ГосСОПКА</vt:lpstr>
      <vt:lpstr>Функции Центра ГосСОПКА</vt:lpstr>
      <vt:lpstr>Выстраивание процессов работы центра</vt:lpstr>
      <vt:lpstr>Делегирование</vt:lpstr>
      <vt:lpstr>Затраты на построение и запуск центра ГосСОПКА</vt:lpstr>
      <vt:lpstr>Способы создания Центра ГосСОПКА</vt:lpstr>
      <vt:lpstr>Преимущества сервисной модели подключения  к ГосСОПКА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Прямов Кирилл</dc:creator>
  <cp:lastModifiedBy>Гончаров Павел Игоревич</cp:lastModifiedBy>
  <cp:revision>118</cp:revision>
  <dcterms:created xsi:type="dcterms:W3CDTF">2019-07-16T09:32:56Z</dcterms:created>
  <dcterms:modified xsi:type="dcterms:W3CDTF">2019-09-06T07:21:48Z</dcterms:modified>
</cp:coreProperties>
</file>