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9" r:id="rId2"/>
    <p:sldId id="296" r:id="rId3"/>
    <p:sldId id="298" r:id="rId4"/>
    <p:sldId id="299" r:id="rId5"/>
    <p:sldId id="301" r:id="rId6"/>
    <p:sldId id="302" r:id="rId7"/>
    <p:sldId id="300" r:id="rId8"/>
    <p:sldId id="303" r:id="rId9"/>
    <p:sldId id="273" r:id="rId10"/>
    <p:sldId id="279" r:id="rId11"/>
    <p:sldId id="282" r:id="rId12"/>
    <p:sldId id="270" r:id="rId13"/>
    <p:sldId id="283" r:id="rId14"/>
    <p:sldId id="284" r:id="rId15"/>
    <p:sldId id="271" r:id="rId16"/>
    <p:sldId id="289" r:id="rId17"/>
    <p:sldId id="290" r:id="rId18"/>
    <p:sldId id="274" r:id="rId19"/>
    <p:sldId id="294" r:id="rId20"/>
    <p:sldId id="295" r:id="rId21"/>
    <p:sldId id="276" r:id="rId22"/>
    <p:sldId id="291" r:id="rId23"/>
    <p:sldId id="292" r:id="rId24"/>
    <p:sldId id="304" r:id="rId25"/>
    <p:sldId id="305" r:id="rId26"/>
    <p:sldId id="306" r:id="rId27"/>
    <p:sldId id="307" r:id="rId28"/>
    <p:sldId id="308" r:id="rId29"/>
    <p:sldId id="309" r:id="rId30"/>
    <p:sldId id="257" r:id="rId31"/>
    <p:sldId id="280" r:id="rId32"/>
    <p:sldId id="281" r:id="rId33"/>
    <p:sldId id="272" r:id="rId34"/>
    <p:sldId id="285" r:id="rId35"/>
    <p:sldId id="286" r:id="rId36"/>
    <p:sldId id="297" r:id="rId37"/>
    <p:sldId id="27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70" autoAdjust="0"/>
  </p:normalViewPr>
  <p:slideViewPr>
    <p:cSldViewPr snapToGrid="0">
      <p:cViewPr varScale="1">
        <p:scale>
          <a:sx n="69" d="100"/>
          <a:sy n="69" d="100"/>
        </p:scale>
        <p:origin x="12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55B50-206A-4969-8C91-FA11E34A28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9F8DA-E7C7-4508-8CD3-A124F98F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5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Доверенная загрузка может быть как односторонней – пользователь может убедиться что загружаемая система не подменена, так и двухсторонней – тогда и система может убедиться, что пользователь действительно тот, за кого себя выдает. Системы, в которых требуется доверенная загрузка – обычно содержат очень чувствительные данные, попадание которых в руки злоумышленникам крайне нежелательно. Поэтому такие системы не могут доверять слабой парольной защите.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79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Доверенная загрузка может быть как односторонней – пользователь может убедиться что загружаемая система не подменена, так и двухсторонней – тогда и система может убедиться, что пользователь действительно тот, за кого себя выдает. Системы, в которых требуется доверенная загрузка – обычно содержат очень чувствительные данные, попадание которых в руки злоумышленникам крайне нежелательно. Поэтому такие системы не могут доверять слабой парольной защите.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5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Средство защиты информации от несанкционированного доступа должно защищать информацию от тех кому она не предназначена, но не препятствовать доступу к ней доверенных лиц. Без двухфакторной авторизации по смарт-карте или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токену</a:t>
            </a:r>
            <a:r>
              <a:rPr lang="ru-RU" sz="1200" dirty="0" smtClean="0">
                <a:solidFill>
                  <a:srgbClr val="FF0000"/>
                </a:solidFill>
              </a:rPr>
              <a:t> – защита доступа сводится к однофакторной слабой парольной защите</a:t>
            </a:r>
            <a:endParaRPr lang="ru-RU" sz="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01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Средство защиты информации от несанкционированного доступа должно защищать информацию от тех кому она не предназначена, но не препятствовать доступу к ней доверенных лиц. Без двухфакторной авторизации по смарт-карте или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токену</a:t>
            </a:r>
            <a:r>
              <a:rPr lang="ru-RU" sz="1200" dirty="0" smtClean="0">
                <a:solidFill>
                  <a:srgbClr val="FF0000"/>
                </a:solidFill>
              </a:rPr>
              <a:t> – защита доступа сводится к однофакторной слабой парольной защите</a:t>
            </a:r>
            <a:endParaRPr lang="ru-RU" sz="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76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Средство защиты информации от несанкционированного доступа должно защищать информацию от тех кому она не предназначена, но не препятствовать доступу к ней доверенных лиц. Без двухфакторной авторизации по смарт-карте или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токену</a:t>
            </a:r>
            <a:r>
              <a:rPr lang="ru-RU" sz="1200" dirty="0" smtClean="0">
                <a:solidFill>
                  <a:srgbClr val="FF0000"/>
                </a:solidFill>
              </a:rPr>
              <a:t> – защита доступа сводится к однофакторной слабой парольной защите</a:t>
            </a:r>
            <a:endParaRPr lang="ru-RU" sz="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89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Виртуальные частные сети строятся по архитектуре точка-точка. Обычно это клиент-сервер. Для того чтобы соединение было зашифровано обе стороны должны владеть разделяемым секретом или вырабатывать общий ключ по протоколу </a:t>
            </a:r>
            <a:r>
              <a:rPr lang="ru-RU" sz="1200" dirty="0" err="1" smtClean="0">
                <a:solidFill>
                  <a:srgbClr val="FF0000"/>
                </a:solidFill>
              </a:rPr>
              <a:t>Диффи-Хеллмана</a:t>
            </a:r>
            <a:r>
              <a:rPr lang="ru-RU" sz="1200" dirty="0" smtClean="0">
                <a:solidFill>
                  <a:srgbClr val="FF0000"/>
                </a:solidFill>
              </a:rPr>
              <a:t>. Безопасность доступа к виртуальной частной сети основывается на безопасности хранения разделяемого секрета или закрытого ключа. Смарт-карты 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токены</a:t>
            </a:r>
            <a:r>
              <a:rPr lang="ru-RU" sz="1200" dirty="0" smtClean="0">
                <a:solidFill>
                  <a:srgbClr val="FF0000"/>
                </a:solidFill>
              </a:rPr>
              <a:t> гарантированно предотвращают скрытное похищение ключевой информации и предоставляют возможность 2х факторной аутентификации, в отличии от однофакторной «логин-пароль».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72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Виртуальные частные сети строятся по архитектуре точка-точка. Обычно это клиент-сервер. Для того чтобы соединение было зашифровано обе стороны должны владеть разделяемым секретом или вырабатывать общий ключ по протоколу </a:t>
            </a:r>
            <a:r>
              <a:rPr lang="ru-RU" sz="1200" dirty="0" err="1" smtClean="0">
                <a:solidFill>
                  <a:srgbClr val="FF0000"/>
                </a:solidFill>
              </a:rPr>
              <a:t>Диффи-Хеллмана</a:t>
            </a:r>
            <a:r>
              <a:rPr lang="ru-RU" sz="1200" dirty="0" smtClean="0">
                <a:solidFill>
                  <a:srgbClr val="FF0000"/>
                </a:solidFill>
              </a:rPr>
              <a:t>. Безопасность доступа к виртуальной частной сети основывается на безопасности хранения разделяемого секрета или закрытого ключа. Смарт-карты 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токены</a:t>
            </a:r>
            <a:r>
              <a:rPr lang="ru-RU" sz="1200" dirty="0" smtClean="0">
                <a:solidFill>
                  <a:srgbClr val="FF0000"/>
                </a:solidFill>
              </a:rPr>
              <a:t> гарантированно предотвращают скрытное похищение ключевой информации и предоставляют возможность 2х факторной аутентификации, в отличии от однофакторной «логин-пароль».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4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Виртуальные частные сети строятся по архитектуре точка-точка. Обычно это клиент-сервер. Для того чтобы соединение было зашифровано обе стороны должны владеть разделяемым секретом или вырабатывать общий ключ по протоколу </a:t>
            </a:r>
            <a:r>
              <a:rPr lang="ru-RU" sz="1200" dirty="0" err="1" smtClean="0">
                <a:solidFill>
                  <a:srgbClr val="FF0000"/>
                </a:solidFill>
              </a:rPr>
              <a:t>Диффи-Хеллмана</a:t>
            </a:r>
            <a:r>
              <a:rPr lang="ru-RU" sz="1200" dirty="0" smtClean="0">
                <a:solidFill>
                  <a:srgbClr val="FF0000"/>
                </a:solidFill>
              </a:rPr>
              <a:t>. Безопасность доступа к виртуальной частной сети основывается на безопасности хранения разделяемого секрета или закрытого ключа. Смарт-карты 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токены</a:t>
            </a:r>
            <a:r>
              <a:rPr lang="ru-RU" sz="1200" dirty="0" smtClean="0">
                <a:solidFill>
                  <a:srgbClr val="FF0000"/>
                </a:solidFill>
              </a:rPr>
              <a:t> гарантированно предотвращают скрытное похищение ключевой информации и предоставляют возможность 2х факторной аутентификации, в отличии от однофакторной «логин-пароль».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64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Банковская сфера как никакая другая нуждается в доступных, удобных и безопасных решениях. Все больше и больше банки начинают осознавать преимущества электронной подписи на носителях с </a:t>
            </a:r>
            <a:r>
              <a:rPr lang="ru-RU" sz="1200" dirty="0" err="1" smtClean="0">
                <a:solidFill>
                  <a:srgbClr val="FF0000"/>
                </a:solidFill>
              </a:rPr>
              <a:t>неизвлекаемыми</a:t>
            </a:r>
            <a:r>
              <a:rPr lang="ru-RU" sz="1200" dirty="0" smtClean="0">
                <a:solidFill>
                  <a:srgbClr val="FF0000"/>
                </a:solidFill>
              </a:rPr>
              <a:t> ключами перед другими все еще используемыми в некоторых местах другими видами подписи: </a:t>
            </a:r>
            <a:r>
              <a:rPr lang="en-US" sz="1200" dirty="0" smtClean="0">
                <a:solidFill>
                  <a:srgbClr val="FF0000"/>
                </a:solidFill>
              </a:rPr>
              <a:t>SMS, OTP </a:t>
            </a:r>
            <a:r>
              <a:rPr lang="ru-RU" sz="1200" dirty="0" smtClean="0">
                <a:solidFill>
                  <a:srgbClr val="FF0000"/>
                </a:solidFill>
              </a:rPr>
              <a:t>и другими. Банки очень хорошо умеют считать деньги и оценивать риски. Их выбор заслуживает уважения и может быть хорошим примером и для других систем.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70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Банковская сфера как никакая другая нуждается в доступных, удобных и безопасных решениях. Все больше и больше банки начинают осознавать преимущества электронной подписи на носителях с </a:t>
            </a:r>
            <a:r>
              <a:rPr lang="ru-RU" sz="1200" dirty="0" err="1" smtClean="0">
                <a:solidFill>
                  <a:srgbClr val="FF0000"/>
                </a:solidFill>
              </a:rPr>
              <a:t>неизвлекаемыми</a:t>
            </a:r>
            <a:r>
              <a:rPr lang="ru-RU" sz="1200" dirty="0" smtClean="0">
                <a:solidFill>
                  <a:srgbClr val="FF0000"/>
                </a:solidFill>
              </a:rPr>
              <a:t> ключами перед другими все еще используемыми в некоторых местах другими видами подписи: </a:t>
            </a:r>
            <a:r>
              <a:rPr lang="en-US" sz="1200" dirty="0" smtClean="0">
                <a:solidFill>
                  <a:srgbClr val="FF0000"/>
                </a:solidFill>
              </a:rPr>
              <a:t>SMS, OTP </a:t>
            </a:r>
            <a:r>
              <a:rPr lang="ru-RU" sz="1200" dirty="0" smtClean="0">
                <a:solidFill>
                  <a:srgbClr val="FF0000"/>
                </a:solidFill>
              </a:rPr>
              <a:t>и другими. Банки очень хорошо умеют считать деньги и оценивать риски. Их выбор заслуживает уважения и может быть хорошим примером и для других систем.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2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32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Банковская сфера как никакая другая нуждается в доступных, удобных и безопасных решениях. Все больше и больше банки начинают осознавать преимущества электронной подписи на носителях с </a:t>
            </a:r>
            <a:r>
              <a:rPr lang="ru-RU" sz="1200" dirty="0" err="1" smtClean="0">
                <a:solidFill>
                  <a:srgbClr val="FF0000"/>
                </a:solidFill>
              </a:rPr>
              <a:t>неизвлекаемыми</a:t>
            </a:r>
            <a:r>
              <a:rPr lang="ru-RU" sz="1200" dirty="0" smtClean="0">
                <a:solidFill>
                  <a:srgbClr val="FF0000"/>
                </a:solidFill>
              </a:rPr>
              <a:t> ключами перед другими все еще используемыми в некоторых местах другими видами подписи: </a:t>
            </a:r>
            <a:r>
              <a:rPr lang="en-US" sz="1200" dirty="0" smtClean="0">
                <a:solidFill>
                  <a:srgbClr val="FF0000"/>
                </a:solidFill>
              </a:rPr>
              <a:t>SMS, OTP </a:t>
            </a:r>
            <a:r>
              <a:rPr lang="ru-RU" sz="1200" dirty="0" smtClean="0">
                <a:solidFill>
                  <a:srgbClr val="FF0000"/>
                </a:solidFill>
              </a:rPr>
              <a:t>и другими. Банки очень хорошо умеют считать деньги и оценивать риски. Их выбор заслуживает уважения и может быть хорошим примером и для других систем.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57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90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66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98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46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839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051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Провайдер с ключами хранящимися на жестком диске, дискете, </a:t>
            </a:r>
            <a:r>
              <a:rPr lang="ru-RU" sz="1200" dirty="0" err="1" smtClean="0">
                <a:solidFill>
                  <a:srgbClr val="FF0000"/>
                </a:solidFill>
              </a:rPr>
              <a:t>флешке</a:t>
            </a:r>
            <a:r>
              <a:rPr lang="ru-RU" sz="1200" dirty="0" smtClean="0">
                <a:solidFill>
                  <a:srgbClr val="FF0000"/>
                </a:solidFill>
              </a:rPr>
              <a:t> – просто провайдер, а не средство криптографической защиты информации – самое слабое звено всей системы, защита закрытого ключа. Без </a:t>
            </a:r>
            <a:r>
              <a:rPr lang="ru-RU" sz="1200" dirty="0" err="1" smtClean="0">
                <a:solidFill>
                  <a:srgbClr val="FF0000"/>
                </a:solidFill>
              </a:rPr>
              <a:t>токена</a:t>
            </a:r>
            <a:r>
              <a:rPr lang="ru-RU" sz="1200" dirty="0" smtClean="0">
                <a:solidFill>
                  <a:srgbClr val="FF0000"/>
                </a:solidFill>
              </a:rPr>
              <a:t> – сводится к слабой защите или отсутствию защиты</a:t>
            </a:r>
            <a:endParaRPr lang="ru-RU" sz="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72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Провайдер с ключами хранящимися на жестком диске, дискете, </a:t>
            </a:r>
            <a:r>
              <a:rPr lang="ru-RU" sz="1200" dirty="0" err="1" smtClean="0">
                <a:solidFill>
                  <a:srgbClr val="FF0000"/>
                </a:solidFill>
              </a:rPr>
              <a:t>флешке</a:t>
            </a:r>
            <a:r>
              <a:rPr lang="ru-RU" sz="1200" dirty="0" smtClean="0">
                <a:solidFill>
                  <a:srgbClr val="FF0000"/>
                </a:solidFill>
              </a:rPr>
              <a:t> – просто провайдер, а не средство криптографической защиты информации – самое слабое звено всей системы, защита закрытого ключа. Без </a:t>
            </a:r>
            <a:r>
              <a:rPr lang="ru-RU" sz="1200" dirty="0" err="1" smtClean="0">
                <a:solidFill>
                  <a:srgbClr val="FF0000"/>
                </a:solidFill>
              </a:rPr>
              <a:t>токена</a:t>
            </a:r>
            <a:r>
              <a:rPr lang="ru-RU" sz="1200" dirty="0" smtClean="0">
                <a:solidFill>
                  <a:srgbClr val="FF0000"/>
                </a:solidFill>
              </a:rPr>
              <a:t> – сводится к слабой защите или отсутствию защиты</a:t>
            </a:r>
            <a:endParaRPr lang="ru-RU" sz="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13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Провайдер с ключами хранящимися на жестком диске, дискете, </a:t>
            </a:r>
            <a:r>
              <a:rPr lang="ru-RU" sz="1200" dirty="0" err="1" smtClean="0">
                <a:solidFill>
                  <a:srgbClr val="FF0000"/>
                </a:solidFill>
              </a:rPr>
              <a:t>флешке</a:t>
            </a:r>
            <a:r>
              <a:rPr lang="ru-RU" sz="1200" dirty="0" smtClean="0">
                <a:solidFill>
                  <a:srgbClr val="FF0000"/>
                </a:solidFill>
              </a:rPr>
              <a:t> – просто провайдер, а не средство криптографической защиты информации – самое слабое звено всей системы, защита закрытого ключа. Без </a:t>
            </a:r>
            <a:r>
              <a:rPr lang="ru-RU" sz="1200" dirty="0" err="1" smtClean="0">
                <a:solidFill>
                  <a:srgbClr val="FF0000"/>
                </a:solidFill>
              </a:rPr>
              <a:t>токена</a:t>
            </a:r>
            <a:r>
              <a:rPr lang="ru-RU" sz="1200" dirty="0" smtClean="0">
                <a:solidFill>
                  <a:srgbClr val="FF0000"/>
                </a:solidFill>
              </a:rPr>
              <a:t> – сводится к слабой защите или отсутствию защиты</a:t>
            </a:r>
            <a:endParaRPr lang="ru-RU" sz="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6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49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Когда есть электронные документы и есть какой-то оборот этих документов логично что и подпись на этих документах тоже должна быть электронной. Смарт-карты 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токены</a:t>
            </a:r>
            <a:r>
              <a:rPr lang="ru-RU" sz="1200" dirty="0" smtClean="0">
                <a:solidFill>
                  <a:srgbClr val="FF0000"/>
                </a:solidFill>
              </a:rPr>
              <a:t> – лучший способ хранения и использования электронной подписи. А почему хранить подпись где-то кроме смарт-карт 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токенов</a:t>
            </a:r>
            <a:r>
              <a:rPr lang="ru-RU" sz="1200" dirty="0" smtClean="0">
                <a:solidFill>
                  <a:srgbClr val="FF0000"/>
                </a:solidFill>
              </a:rPr>
              <a:t>, мы уже говорили.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02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Когда есть электронные документы и есть какой-то оборот этих документов логично что и подпись на этих документах тоже должна быть электронной. Смарт-карты 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токены</a:t>
            </a:r>
            <a:r>
              <a:rPr lang="ru-RU" sz="1200" dirty="0" smtClean="0">
                <a:solidFill>
                  <a:srgbClr val="FF0000"/>
                </a:solidFill>
              </a:rPr>
              <a:t> – лучший способ хранения и использования электронной подписи. А почему хранить подпись где-то кроме смарт-карт 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токенов</a:t>
            </a:r>
            <a:r>
              <a:rPr lang="ru-RU" sz="1200" dirty="0" smtClean="0">
                <a:solidFill>
                  <a:srgbClr val="FF0000"/>
                </a:solidFill>
              </a:rPr>
              <a:t>, мы уже говорили.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11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Когда есть электронные документы и есть какой-то оборот этих документов логично что и подпись на этих документах тоже должна быть электронной. Смарт-карты 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токены</a:t>
            </a:r>
            <a:r>
              <a:rPr lang="ru-RU" sz="1200" dirty="0" smtClean="0">
                <a:solidFill>
                  <a:srgbClr val="FF0000"/>
                </a:solidFill>
              </a:rPr>
              <a:t> – лучший способ хранения и использования электронной подписи. А почему хранить подпись где-то кроме смарт-карт и </a:t>
            </a:r>
            <a:r>
              <a:rPr lang="ru-RU" sz="1200" dirty="0" err="1" smtClean="0">
                <a:solidFill>
                  <a:srgbClr val="FF0000"/>
                </a:solidFill>
              </a:rPr>
              <a:t>токенов</a:t>
            </a:r>
            <a:r>
              <a:rPr lang="ru-RU" sz="1200" dirty="0" smtClean="0">
                <a:solidFill>
                  <a:srgbClr val="FF0000"/>
                </a:solidFill>
              </a:rPr>
              <a:t>, мы уже говорили.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8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2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1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Доверенная загрузка может быть как односторонней – пользователь может убедиться что загружаемая система не подменена, так и двухсторонней – тогда и система может убедиться, что пользователь действительно тот, за кого себя выдает. Системы, в которых требуется доверенная загрузка – обычно содержат очень чувствительные данные, попадание которых в руки злоумышленникам крайне нежелательно. Поэтому такие системы не могут доверять слабой парольной защите.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F8DA-E7C7-4508-8CD3-A124F98F7D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1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3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9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3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 hasCustomPrompt="1"/>
          </p:nvPr>
        </p:nvSpPr>
        <p:spPr>
          <a:xfrm>
            <a:off x="972000" y="720000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 sz="3600" b="1" i="0" u="none" strike="noStrike" cap="none">
                <a:solidFill>
                  <a:srgbClr val="D91E2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pPr lvl="0"/>
            <a:r>
              <a:rPr lang="ru-RU" sz="4000" dirty="0" smtClean="0">
                <a:solidFill>
                  <a:srgbClr val="D91E26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проблемы?</a:t>
            </a:r>
            <a:br>
              <a:rPr lang="ru-RU" sz="4000" dirty="0" smtClean="0">
                <a:solidFill>
                  <a:srgbClr val="D91E26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039446" y="1536633"/>
            <a:ext cx="10736954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22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/>
            </a:lvl1pPr>
          </a:lstStyle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 smtClean="0"/>
              <a:pPr>
                <a:buClr>
                  <a:srgbClr val="000000"/>
                </a:buClr>
                <a:buSzPct val="25000"/>
              </a:pPr>
              <a:t>‹#›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1136123" y="2376861"/>
            <a:ext cx="7416824" cy="7200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endParaRPr lang="ru-RU" sz="4000" dirty="0">
              <a:solidFill>
                <a:srgbClr val="D91E26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1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8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4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4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0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6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9DF2-4CB2-4C46-BF9B-E1EA6ADD47B7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3CCA-307C-4CE9-91B6-A13A4AD949A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494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73466"/>
            <a:ext cx="12192000" cy="4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hotline@rutoken.ru" TargetMode="External"/><Relationship Id="rId2" Type="http://schemas.openxmlformats.org/officeDocument/2006/relationships/hyperlink" Target="mailto:info@rutoke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1859"/>
            <a:ext cx="12192000" cy="943005"/>
          </a:xfrm>
          <a:prstGeom prst="rect">
            <a:avLst/>
          </a:prstGeom>
          <a:solidFill>
            <a:srgbClr val="008F9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64442" y="1270216"/>
            <a:ext cx="10956211" cy="934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II </a:t>
            </a:r>
            <a:r>
              <a:rPr lang="ru-RU" sz="2200" b="1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Всероссийская конференция </a:t>
            </a:r>
            <a:r>
              <a:rPr lang="ru-RU" sz="2200" b="1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200" b="1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ИНФОРМАЦИОННАЯ БЕЗОПАСНОСТЬ И ИМПОРТОЗАМЕЩЕНИЕ. НОВЫЕ ТЕНДЕНЦИИ РАЗВИТИЯ ЭЛЕКТРОННОГО ДОКУМЕНТООБОРОТА</a:t>
            </a:r>
            <a:r>
              <a:rPr lang="ru-RU" sz="2200" b="1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2200" b="1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4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28-29 СЕНТЯБРЯ 2017 РОСТОВ-НА-ДОНУ</a:t>
            </a:r>
            <a:r>
              <a:rPr lang="ru-RU" sz="14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400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108" y="3030306"/>
            <a:ext cx="11586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DD2233"/>
                </a:solidFill>
              </a:rPr>
              <a:t>Аутентификация и электронная подпись. Экосистема и решения: отечественная специфика</a:t>
            </a:r>
            <a:r>
              <a:rPr lang="ru-RU" sz="4000" b="1" dirty="0">
                <a:solidFill>
                  <a:srgbClr val="DD2233"/>
                </a:solidFill>
              </a:rPr>
              <a:t/>
            </a:r>
            <a:br>
              <a:rPr lang="ru-RU" sz="4000" b="1" dirty="0">
                <a:solidFill>
                  <a:srgbClr val="DD2233"/>
                </a:solidFill>
              </a:rPr>
            </a:br>
            <a:endParaRPr lang="ru-RU" sz="4000" b="1" dirty="0">
              <a:solidFill>
                <a:srgbClr val="DD22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4443" y="50404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Владимир Иванов</a:t>
            </a:r>
            <a:endParaRPr lang="ru-RU" b="1" dirty="0"/>
          </a:p>
          <a:p>
            <a:r>
              <a:rPr lang="ru-RU" dirty="0"/>
              <a:t>Д</a:t>
            </a:r>
            <a:r>
              <a:rPr lang="ru-RU" dirty="0" smtClean="0"/>
              <a:t>иректор по развитию</a:t>
            </a:r>
          </a:p>
          <a:p>
            <a:r>
              <a:rPr lang="ru-RU" dirty="0" smtClean="0"/>
              <a:t>К</a:t>
            </a:r>
            <a:r>
              <a:rPr lang="ru-RU" dirty="0" smtClean="0"/>
              <a:t>омпания </a:t>
            </a:r>
            <a:r>
              <a:rPr lang="ru-RU" dirty="0"/>
              <a:t>«Актив»</a:t>
            </a:r>
          </a:p>
        </p:txBody>
      </p:sp>
      <p:pic>
        <p:nvPicPr>
          <p:cNvPr id="1026" name="Picture 2" descr="http://rostovsecuritydays.ru/design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53" y="4682955"/>
            <a:ext cx="45339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Средства доверенной загрузки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3" y="1120387"/>
            <a:ext cx="1732500" cy="5197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658" y="946011"/>
            <a:ext cx="3656250" cy="5546251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972000" y="1356703"/>
            <a:ext cx="5284355" cy="37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 </a:t>
            </a:r>
            <a:r>
              <a:rPr lang="ru-RU" sz="2600" dirty="0" smtClean="0"/>
              <a:t>АНКАД – КРИПТОН-ЗАМОК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 </a:t>
            </a:r>
            <a:r>
              <a:rPr lang="en-US" sz="2600" dirty="0" err="1"/>
              <a:t>Kraftway</a:t>
            </a:r>
            <a:r>
              <a:rPr lang="en-US" sz="2600" dirty="0"/>
              <a:t> </a:t>
            </a:r>
            <a:r>
              <a:rPr lang="ru-RU" sz="2600" dirty="0"/>
              <a:t>–</a:t>
            </a:r>
            <a:r>
              <a:rPr lang="en-US" sz="2600" dirty="0" smtClean="0"/>
              <a:t> </a:t>
            </a:r>
            <a:r>
              <a:rPr lang="ru-RU" sz="2600" dirty="0"/>
              <a:t>Витязь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</a:t>
            </a:r>
            <a:r>
              <a:rPr lang="ru-RU" sz="2600" dirty="0" err="1"/>
              <a:t>АльтЭль</a:t>
            </a:r>
            <a:r>
              <a:rPr lang="ru-RU" sz="2600" dirty="0"/>
              <a:t> – </a:t>
            </a:r>
            <a:r>
              <a:rPr lang="en-US" sz="2600" dirty="0"/>
              <a:t>ALTELL TRUST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 </a:t>
            </a:r>
            <a:r>
              <a:rPr lang="ru-RU" sz="2600" dirty="0"/>
              <a:t>ЭЛВИС-ПЛЮС –</a:t>
            </a:r>
            <a:r>
              <a:rPr lang="ru-RU" sz="2600" dirty="0" smtClean="0"/>
              <a:t> </a:t>
            </a:r>
            <a:r>
              <a:rPr lang="ru-RU" sz="2600" dirty="0"/>
              <a:t>БДМ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Код безопасности –</a:t>
            </a:r>
            <a:r>
              <a:rPr lang="ru-RU" sz="2600" dirty="0" smtClean="0"/>
              <a:t> </a:t>
            </a:r>
            <a:r>
              <a:rPr lang="ru-RU" sz="2600" dirty="0"/>
              <a:t>Соболь 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ОКБ САПР –</a:t>
            </a:r>
            <a:r>
              <a:rPr lang="ru-RU" sz="2600" dirty="0" smtClean="0"/>
              <a:t> Аккорд</a:t>
            </a: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Средства доверенной загрузки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408" y="1120385"/>
            <a:ext cx="2418750" cy="5197501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972000" y="1356703"/>
            <a:ext cx="5284355" cy="3748086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 </a:t>
            </a:r>
            <a:r>
              <a:rPr lang="ru-RU" sz="2600" dirty="0"/>
              <a:t>АНКАД – КРИПТОН-ЗАМОК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</a:t>
            </a:r>
            <a:r>
              <a:rPr lang="en-US" sz="2600" dirty="0" err="1"/>
              <a:t>Kraftway</a:t>
            </a:r>
            <a:r>
              <a:rPr lang="en-US" sz="2600" dirty="0"/>
              <a:t> </a:t>
            </a:r>
            <a:r>
              <a:rPr lang="ru-RU" sz="2600" dirty="0"/>
              <a:t>–</a:t>
            </a:r>
            <a:r>
              <a:rPr lang="en-US" sz="2600" dirty="0" smtClean="0"/>
              <a:t> </a:t>
            </a:r>
            <a:r>
              <a:rPr lang="ru-RU" sz="2600" dirty="0"/>
              <a:t>Витязь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</a:t>
            </a:r>
            <a:r>
              <a:rPr lang="ru-RU" sz="2600" dirty="0" err="1"/>
              <a:t>АльтЭль</a:t>
            </a:r>
            <a:r>
              <a:rPr lang="ru-RU" sz="2600" dirty="0"/>
              <a:t> – </a:t>
            </a:r>
            <a:r>
              <a:rPr lang="en-US" sz="2600" dirty="0"/>
              <a:t>ALTELL TRUST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 </a:t>
            </a:r>
            <a:r>
              <a:rPr lang="ru-RU" sz="2600" dirty="0"/>
              <a:t>ЭЛВИС-ПЛЮС –</a:t>
            </a:r>
            <a:r>
              <a:rPr lang="ru-RU" sz="2600" dirty="0" smtClean="0"/>
              <a:t> </a:t>
            </a:r>
            <a:r>
              <a:rPr lang="ru-RU" sz="2600" dirty="0"/>
              <a:t>БДМ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Код безопасности –</a:t>
            </a:r>
            <a:r>
              <a:rPr lang="ru-RU" sz="2600" dirty="0" smtClean="0"/>
              <a:t> </a:t>
            </a:r>
            <a:r>
              <a:rPr lang="ru-RU" sz="2600" dirty="0"/>
              <a:t>Соболь 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ОКБ САПР –</a:t>
            </a:r>
            <a:r>
              <a:rPr lang="ru-RU" sz="2600" dirty="0" smtClean="0"/>
              <a:t> Аккорд</a:t>
            </a: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72000" y="1897716"/>
            <a:ext cx="4369955" cy="2230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Код Безопасности </a:t>
            </a:r>
            <a:r>
              <a:rPr lang="ru-RU" sz="2600" dirty="0" smtClean="0"/>
              <a:t>– </a:t>
            </a:r>
            <a:r>
              <a:rPr lang="en-US" sz="2600" dirty="0"/>
              <a:t>Secret Net Studio 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Конфидент </a:t>
            </a:r>
            <a:r>
              <a:rPr lang="ru-RU" sz="2600" dirty="0" smtClean="0"/>
              <a:t>– </a:t>
            </a:r>
            <a:r>
              <a:rPr lang="en-US" sz="2600" dirty="0"/>
              <a:t>Dallas Lock 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НПЦ Модуль </a:t>
            </a:r>
            <a:r>
              <a:rPr lang="ru-RU" sz="2600" dirty="0" smtClean="0"/>
              <a:t>– </a:t>
            </a:r>
            <a:r>
              <a:rPr lang="ru-RU" sz="2600" dirty="0"/>
              <a:t>Страж </a:t>
            </a:r>
            <a:r>
              <a:rPr lang="en-US" sz="2600" dirty="0" smtClean="0"/>
              <a:t>NT</a:t>
            </a:r>
            <a:endParaRPr lang="en-US" sz="2600" dirty="0"/>
          </a:p>
          <a:p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СЗИ от НСД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07" y="1130115"/>
            <a:ext cx="5253751" cy="51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СЗИ от НСД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07" y="1130115"/>
            <a:ext cx="5253751" cy="5175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658" y="946011"/>
            <a:ext cx="3656250" cy="5546251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972000" y="1897716"/>
            <a:ext cx="4369955" cy="2230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Код Безопасности </a:t>
            </a:r>
            <a:r>
              <a:rPr lang="ru-RU" sz="2600" dirty="0" smtClean="0"/>
              <a:t>– </a:t>
            </a:r>
            <a:r>
              <a:rPr lang="en-US" sz="2600" dirty="0"/>
              <a:t>Secret Net Studio 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Конфидент </a:t>
            </a:r>
            <a:r>
              <a:rPr lang="ru-RU" sz="2600" dirty="0" smtClean="0"/>
              <a:t>– </a:t>
            </a:r>
            <a:r>
              <a:rPr lang="en-US" sz="2600" dirty="0"/>
              <a:t>Dallas Lock 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НПЦ Модуль </a:t>
            </a:r>
            <a:r>
              <a:rPr lang="ru-RU" sz="2600" dirty="0" smtClean="0"/>
              <a:t>– </a:t>
            </a:r>
            <a:r>
              <a:rPr lang="ru-RU" sz="2600" dirty="0"/>
              <a:t>Страж </a:t>
            </a:r>
            <a:r>
              <a:rPr lang="en-US" sz="2600" dirty="0" smtClean="0"/>
              <a:t>NT</a:t>
            </a:r>
            <a:endParaRPr lang="en-US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7421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05" y="1130114"/>
            <a:ext cx="5253751" cy="5175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СЗИ от НСД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2000" y="1897716"/>
            <a:ext cx="4369955" cy="2230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Код Безопасности </a:t>
            </a:r>
            <a:r>
              <a:rPr lang="ru-RU" sz="2600" dirty="0" smtClean="0"/>
              <a:t>– </a:t>
            </a:r>
            <a:r>
              <a:rPr lang="en-US" sz="2600" dirty="0"/>
              <a:t>Secret Net Studio 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Конфидент </a:t>
            </a:r>
            <a:r>
              <a:rPr lang="ru-RU" sz="2600" dirty="0" smtClean="0"/>
              <a:t>– </a:t>
            </a:r>
            <a:r>
              <a:rPr lang="en-US" sz="2600" dirty="0"/>
              <a:t>Dallas Lock 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НПЦ Модуль </a:t>
            </a:r>
            <a:r>
              <a:rPr lang="ru-RU" sz="2600" dirty="0" smtClean="0"/>
              <a:t>– </a:t>
            </a:r>
            <a:r>
              <a:rPr lang="ru-RU" sz="2600" dirty="0"/>
              <a:t>Страж </a:t>
            </a:r>
            <a:r>
              <a:rPr lang="en-US" sz="2600" dirty="0" smtClean="0"/>
              <a:t>NT</a:t>
            </a:r>
            <a:endParaRPr lang="en-US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934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00" y="1740233"/>
            <a:ext cx="5400733" cy="190401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6000" dirty="0" smtClean="0"/>
              <a:t> </a:t>
            </a:r>
            <a:r>
              <a:rPr lang="ru-RU" sz="6500" dirty="0" err="1"/>
              <a:t>ИнфоТеКС</a:t>
            </a:r>
            <a:r>
              <a:rPr lang="ru-RU" sz="6500" dirty="0"/>
              <a:t> </a:t>
            </a:r>
            <a:r>
              <a:rPr lang="ru-RU" sz="6500" dirty="0" smtClean="0"/>
              <a:t>– </a:t>
            </a:r>
            <a:r>
              <a:rPr lang="en-US" sz="6500" dirty="0" err="1"/>
              <a:t>ViPNet</a:t>
            </a:r>
            <a:r>
              <a:rPr lang="en-US" sz="6500" dirty="0"/>
              <a:t> Coordinator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6500" dirty="0"/>
              <a:t> </a:t>
            </a:r>
            <a:r>
              <a:rPr lang="ru-RU" sz="6500" dirty="0"/>
              <a:t>Код безопасности </a:t>
            </a:r>
            <a:r>
              <a:rPr lang="ru-RU" sz="6500" dirty="0" smtClean="0"/>
              <a:t>– </a:t>
            </a:r>
            <a:r>
              <a:rPr lang="ru-RU" sz="6500" dirty="0"/>
              <a:t>Континент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6500" dirty="0"/>
              <a:t> С-Терра </a:t>
            </a:r>
            <a:r>
              <a:rPr lang="ru-RU" sz="6500" dirty="0" err="1"/>
              <a:t>СиЭсПи</a:t>
            </a:r>
            <a:r>
              <a:rPr lang="ru-RU" sz="6500" dirty="0"/>
              <a:t> </a:t>
            </a:r>
            <a:r>
              <a:rPr lang="ru-RU" sz="6500" dirty="0" smtClean="0"/>
              <a:t>– </a:t>
            </a:r>
            <a:r>
              <a:rPr lang="ru-RU" sz="6500" dirty="0"/>
              <a:t>С-</a:t>
            </a:r>
            <a:r>
              <a:rPr lang="ru-RU" sz="6500" dirty="0" err="1"/>
              <a:t>терра</a:t>
            </a:r>
            <a:r>
              <a:rPr lang="ru-RU" sz="6500" dirty="0"/>
              <a:t> Шлюз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6500" dirty="0"/>
              <a:t> </a:t>
            </a:r>
            <a:r>
              <a:rPr lang="ru-RU" sz="6500" dirty="0" err="1"/>
              <a:t>АльтЭль</a:t>
            </a:r>
            <a:r>
              <a:rPr lang="ru-RU" sz="6500" dirty="0"/>
              <a:t> </a:t>
            </a:r>
            <a:r>
              <a:rPr lang="ru-RU" sz="6500" dirty="0" smtClean="0"/>
              <a:t>– </a:t>
            </a:r>
            <a:r>
              <a:rPr lang="en-US" sz="6500" dirty="0"/>
              <a:t>ALTELL NEO</a:t>
            </a:r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Защита сетевых соединений. </a:t>
            </a:r>
            <a:r>
              <a:rPr lang="ru-RU" sz="3200" b="1" dirty="0" err="1">
                <a:solidFill>
                  <a:srgbClr val="008F9D"/>
                </a:solidFill>
              </a:rPr>
              <a:t>Криптошлюз</a:t>
            </a:r>
            <a:endParaRPr lang="ru-RU" sz="3200" b="1" dirty="0">
              <a:solidFill>
                <a:srgbClr val="008F9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044" y="1740233"/>
            <a:ext cx="5902716" cy="40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044" y="1740233"/>
            <a:ext cx="5902716" cy="4019228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Защита сетевых соединений. </a:t>
            </a:r>
            <a:r>
              <a:rPr lang="ru-RU" sz="3200" b="1" dirty="0" err="1">
                <a:solidFill>
                  <a:srgbClr val="008F9D"/>
                </a:solidFill>
              </a:rPr>
              <a:t>Криптошлюз</a:t>
            </a:r>
            <a:endParaRPr lang="ru-RU" sz="3200" b="1" dirty="0">
              <a:solidFill>
                <a:srgbClr val="008F9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35826" y="1005489"/>
            <a:ext cx="3656250" cy="5546251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972000" y="1740233"/>
            <a:ext cx="5400733" cy="190401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6000" dirty="0" smtClean="0"/>
              <a:t> </a:t>
            </a:r>
            <a:r>
              <a:rPr lang="ru-RU" sz="6500" dirty="0" err="1"/>
              <a:t>ИнфоТеКС</a:t>
            </a:r>
            <a:r>
              <a:rPr lang="ru-RU" sz="6500" dirty="0"/>
              <a:t> </a:t>
            </a:r>
            <a:r>
              <a:rPr lang="ru-RU" sz="6500" dirty="0" smtClean="0"/>
              <a:t>– </a:t>
            </a:r>
            <a:r>
              <a:rPr lang="en-US" sz="6500" dirty="0" err="1"/>
              <a:t>ViPNet</a:t>
            </a:r>
            <a:r>
              <a:rPr lang="en-US" sz="6500" dirty="0"/>
              <a:t> Coordinator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6500" dirty="0"/>
              <a:t> </a:t>
            </a:r>
            <a:r>
              <a:rPr lang="ru-RU" sz="6500" dirty="0"/>
              <a:t>Код безопасности </a:t>
            </a:r>
            <a:r>
              <a:rPr lang="ru-RU" sz="6500" dirty="0" smtClean="0"/>
              <a:t>– </a:t>
            </a:r>
            <a:r>
              <a:rPr lang="ru-RU" sz="6500" dirty="0"/>
              <a:t>Континент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6500" dirty="0"/>
              <a:t> С-Терра </a:t>
            </a:r>
            <a:r>
              <a:rPr lang="ru-RU" sz="6500" dirty="0" err="1"/>
              <a:t>СиЭсПи</a:t>
            </a:r>
            <a:r>
              <a:rPr lang="ru-RU" sz="6500" dirty="0"/>
              <a:t> </a:t>
            </a:r>
            <a:r>
              <a:rPr lang="ru-RU" sz="6500" dirty="0" smtClean="0"/>
              <a:t>– </a:t>
            </a:r>
            <a:r>
              <a:rPr lang="ru-RU" sz="6500" dirty="0"/>
              <a:t>С-</a:t>
            </a:r>
            <a:r>
              <a:rPr lang="ru-RU" sz="6500" dirty="0" err="1"/>
              <a:t>терра</a:t>
            </a:r>
            <a:r>
              <a:rPr lang="ru-RU" sz="6500" dirty="0"/>
              <a:t> Шлюз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6500" dirty="0"/>
              <a:t> </a:t>
            </a:r>
            <a:r>
              <a:rPr lang="ru-RU" sz="6500" dirty="0" err="1"/>
              <a:t>АльтЭль</a:t>
            </a:r>
            <a:r>
              <a:rPr lang="ru-RU" sz="6500" dirty="0"/>
              <a:t> </a:t>
            </a:r>
            <a:r>
              <a:rPr lang="ru-RU" sz="6500" dirty="0" smtClean="0"/>
              <a:t>– </a:t>
            </a:r>
            <a:r>
              <a:rPr lang="en-US" sz="6500" dirty="0"/>
              <a:t>ALTELL NEO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332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044" y="1740232"/>
            <a:ext cx="5904000" cy="4020104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Защита сетевых соединений. </a:t>
            </a:r>
            <a:r>
              <a:rPr lang="ru-RU" sz="3200" b="1" dirty="0" err="1">
                <a:solidFill>
                  <a:srgbClr val="008F9D"/>
                </a:solidFill>
              </a:rPr>
              <a:t>Криптошлюз</a:t>
            </a:r>
            <a:endParaRPr lang="ru-RU" sz="3200" b="1" dirty="0">
              <a:solidFill>
                <a:srgbClr val="008F9D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72000" y="1740233"/>
            <a:ext cx="5400733" cy="190401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6000" dirty="0" smtClean="0"/>
              <a:t> </a:t>
            </a:r>
            <a:r>
              <a:rPr lang="ru-RU" sz="6500" dirty="0" err="1"/>
              <a:t>ИнфоТеКС</a:t>
            </a:r>
            <a:r>
              <a:rPr lang="ru-RU" sz="6500" dirty="0"/>
              <a:t> </a:t>
            </a:r>
            <a:r>
              <a:rPr lang="ru-RU" sz="6500" dirty="0" smtClean="0"/>
              <a:t>– </a:t>
            </a:r>
            <a:r>
              <a:rPr lang="en-US" sz="6500" dirty="0" err="1"/>
              <a:t>ViPNet</a:t>
            </a:r>
            <a:r>
              <a:rPr lang="en-US" sz="6500" dirty="0"/>
              <a:t> Coordinator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6500" dirty="0"/>
              <a:t> </a:t>
            </a:r>
            <a:r>
              <a:rPr lang="ru-RU" sz="6500" dirty="0"/>
              <a:t>Код безопасности </a:t>
            </a:r>
            <a:r>
              <a:rPr lang="ru-RU" sz="6500" dirty="0" smtClean="0"/>
              <a:t>– </a:t>
            </a:r>
            <a:r>
              <a:rPr lang="ru-RU" sz="6500" dirty="0"/>
              <a:t>Континент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6500" dirty="0"/>
              <a:t> С-Терра </a:t>
            </a:r>
            <a:r>
              <a:rPr lang="ru-RU" sz="6500" dirty="0" err="1"/>
              <a:t>СиЭсПи</a:t>
            </a:r>
            <a:r>
              <a:rPr lang="ru-RU" sz="6500" dirty="0"/>
              <a:t> </a:t>
            </a:r>
            <a:r>
              <a:rPr lang="ru-RU" sz="6500" dirty="0" smtClean="0"/>
              <a:t>– </a:t>
            </a:r>
            <a:r>
              <a:rPr lang="ru-RU" sz="6500" dirty="0"/>
              <a:t>С-</a:t>
            </a:r>
            <a:r>
              <a:rPr lang="ru-RU" sz="6500" dirty="0" err="1"/>
              <a:t>терра</a:t>
            </a:r>
            <a:r>
              <a:rPr lang="ru-RU" sz="6500" dirty="0"/>
              <a:t> Шлюз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6500" dirty="0"/>
              <a:t> </a:t>
            </a:r>
            <a:r>
              <a:rPr lang="ru-RU" sz="6500" dirty="0" err="1"/>
              <a:t>АльтЭль</a:t>
            </a:r>
            <a:r>
              <a:rPr lang="ru-RU" sz="6500" dirty="0"/>
              <a:t> </a:t>
            </a:r>
            <a:r>
              <a:rPr lang="ru-RU" sz="6500" dirty="0" smtClean="0"/>
              <a:t>– </a:t>
            </a:r>
            <a:r>
              <a:rPr lang="en-US" sz="6500" dirty="0"/>
              <a:t>ALTELL NEO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930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00" y="1917181"/>
            <a:ext cx="4125042" cy="3450347"/>
          </a:xfrm>
        </p:spPr>
        <p:txBody>
          <a:bodyPr>
            <a:noAutofit/>
          </a:bodyPr>
          <a:lstStyle/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BSS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БИФИТ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R-Style</a:t>
            </a:r>
            <a:endParaRPr lang="en-US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Инист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err="1"/>
              <a:t>Faktura</a:t>
            </a:r>
            <a:endParaRPr lang="en-US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err="1"/>
              <a:t>ISimpleLab</a:t>
            </a:r>
            <a:r>
              <a:rPr lang="en-US" sz="2600" dirty="0"/>
              <a:t>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BSC </a:t>
            </a:r>
            <a:r>
              <a:rPr lang="en-US" sz="2600" dirty="0" smtClean="0"/>
              <a:t>Group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Дистанционное банковское обслуживание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834" y="2101455"/>
            <a:ext cx="5580000" cy="28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00" y="1917181"/>
            <a:ext cx="4125042" cy="3450347"/>
          </a:xfrm>
        </p:spPr>
        <p:txBody>
          <a:bodyPr>
            <a:noAutofit/>
          </a:bodyPr>
          <a:lstStyle/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BSS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БИФИТ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R-Style</a:t>
            </a:r>
            <a:endParaRPr lang="en-US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Инист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err="1"/>
              <a:t>Faktura</a:t>
            </a:r>
            <a:endParaRPr lang="en-US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err="1"/>
              <a:t>ISimpleLab</a:t>
            </a:r>
            <a:r>
              <a:rPr lang="en-US" sz="2600" dirty="0"/>
              <a:t>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BSC </a:t>
            </a:r>
            <a:r>
              <a:rPr lang="en-US" sz="2600" dirty="0" smtClean="0"/>
              <a:t>Group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Дистанционное банковское обслуживание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834" y="2101455"/>
            <a:ext cx="5580000" cy="2825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09883" y="721641"/>
            <a:ext cx="3656250" cy="55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1047456"/>
            <a:ext cx="10290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Компания «Актив» 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1909230"/>
            <a:ext cx="6599147" cy="4051614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На рынке с 1994 года</a:t>
            </a:r>
            <a:endParaRPr lang="ru-RU" sz="3000" dirty="0"/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err="1" smtClean="0"/>
              <a:t>Импортозамещаем</a:t>
            </a:r>
            <a:r>
              <a:rPr lang="ru-RU" sz="3000" dirty="0" smtClean="0"/>
              <a:t> с первого дня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Лицензиат ФСБ и ФСТЭК</a:t>
            </a:r>
            <a:endParaRPr lang="ru-RU" sz="3000" dirty="0"/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Партнер всех основных </a:t>
            </a:r>
            <a:r>
              <a:rPr lang="ru-RU" sz="3000" dirty="0" err="1" smtClean="0"/>
              <a:t>вендоров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СЗИ, СКЗИ, ДБО, СЭД </a:t>
            </a:r>
            <a:endParaRPr lang="ru-RU" sz="3000" dirty="0"/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Поставщик всех основных УЦ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Поставщик предприятий госсектора и органов власти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943" y="2182313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2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00" y="1917181"/>
            <a:ext cx="4125042" cy="3450347"/>
          </a:xfrm>
        </p:spPr>
        <p:txBody>
          <a:bodyPr>
            <a:noAutofit/>
          </a:bodyPr>
          <a:lstStyle/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BSS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БИФИТ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R-Style</a:t>
            </a:r>
            <a:endParaRPr lang="en-US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Инист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err="1"/>
              <a:t>Faktura</a:t>
            </a:r>
            <a:endParaRPr lang="en-US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err="1"/>
              <a:t>ISimpleLab</a:t>
            </a:r>
            <a:r>
              <a:rPr lang="en-US" sz="2600" dirty="0"/>
              <a:t> </a:t>
            </a:r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BSC </a:t>
            </a:r>
            <a:r>
              <a:rPr lang="en-US" sz="2600" dirty="0" smtClean="0"/>
              <a:t>Group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Дистанционное банковское обслуживание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834" y="2101454"/>
            <a:ext cx="5580000" cy="28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00" y="1892300"/>
            <a:ext cx="3918565" cy="2555874"/>
          </a:xfrm>
        </p:spPr>
        <p:txBody>
          <a:bodyPr>
            <a:normAutofit/>
          </a:bodyPr>
          <a:lstStyle/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err="1" smtClean="0"/>
              <a:t>Госуслуги</a:t>
            </a:r>
            <a:r>
              <a:rPr lang="en-US" sz="2600" dirty="0" smtClean="0"/>
              <a:t> 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СМЭВ </a:t>
            </a:r>
            <a:endParaRPr lang="en-US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ЕГАИС</a:t>
            </a:r>
            <a:endParaRPr lang="ru-RU" sz="2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4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Государственные информационные системы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83" y="2156059"/>
            <a:ext cx="7380000" cy="32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00" y="1892300"/>
            <a:ext cx="3918565" cy="2555874"/>
          </a:xfrm>
        </p:spPr>
        <p:txBody>
          <a:bodyPr>
            <a:normAutofit/>
          </a:bodyPr>
          <a:lstStyle/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err="1" smtClean="0"/>
              <a:t>Госуслуги</a:t>
            </a:r>
            <a:r>
              <a:rPr lang="en-US" sz="2600" dirty="0" smtClean="0"/>
              <a:t> 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СМЭВ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ЕГАИС</a:t>
            </a:r>
            <a:endParaRPr lang="ru-RU" sz="2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4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Государственные информационные системы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83" y="2156059"/>
            <a:ext cx="7380000" cy="3234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01957" y="1069002"/>
            <a:ext cx="3656250" cy="55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00" y="1892300"/>
            <a:ext cx="3918565" cy="2555874"/>
          </a:xfrm>
        </p:spPr>
        <p:txBody>
          <a:bodyPr>
            <a:normAutofit/>
          </a:bodyPr>
          <a:lstStyle/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err="1" smtClean="0"/>
              <a:t>Госуслуги</a:t>
            </a:r>
            <a:r>
              <a:rPr lang="en-US" sz="2600" dirty="0" smtClean="0"/>
              <a:t> 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СМЭВ</a:t>
            </a:r>
            <a:endParaRPr lang="ru-RU" sz="2600" dirty="0"/>
          </a:p>
          <a:p>
            <a:pPr indent="-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ЕГАИС</a:t>
            </a:r>
            <a:endParaRPr lang="ru-RU" sz="2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4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Государственные информационные системы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83" y="2156062"/>
            <a:ext cx="7380000" cy="323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1047456"/>
            <a:ext cx="10290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Электронная подпись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Целостность и неизменность электронного документа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Установление авторства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Невозможность отказа от авторства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47" y="2034197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999" y="1047456"/>
            <a:ext cx="109040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Регулирование электронной подписи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3000" dirty="0" smtClean="0"/>
              <a:t>63</a:t>
            </a:r>
            <a:r>
              <a:rPr lang="ru-RU" sz="3000" dirty="0" smtClean="0"/>
              <a:t>-ФЗ «Об электронной подписи»</a:t>
            </a:r>
            <a:endParaRPr lang="ru-RU" sz="3000" dirty="0"/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795, 796 Приказы ФСБ </a:t>
            </a:r>
            <a:br>
              <a:rPr lang="ru-RU" sz="3000" dirty="0" smtClean="0"/>
            </a:br>
            <a:r>
              <a:rPr lang="ru-RU" sz="3000" dirty="0" smtClean="0"/>
              <a:t>(состав сертификатов, </a:t>
            </a:r>
            <a:br>
              <a:rPr lang="ru-RU" sz="3000" dirty="0" smtClean="0"/>
            </a:br>
            <a:r>
              <a:rPr lang="ru-RU" sz="3000" dirty="0" smtClean="0"/>
              <a:t>средства ЭП и средства УЦ)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Аккредитация УЦ в </a:t>
            </a:r>
            <a:r>
              <a:rPr lang="ru-RU" sz="3000" dirty="0" err="1" smtClean="0"/>
              <a:t>Минкомсвязи</a:t>
            </a:r>
            <a:endParaRPr lang="ru-RU" sz="3000" dirty="0" smtClean="0"/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/>
              <a:t>и</a:t>
            </a:r>
            <a:r>
              <a:rPr lang="ru-RU" sz="3000" dirty="0" smtClean="0"/>
              <a:t> др.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47" y="2034197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999" y="1047456"/>
            <a:ext cx="109040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Криптографические стандарты в ЭП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Алгоритмы </a:t>
            </a:r>
            <a:r>
              <a:rPr lang="ru-RU" dirty="0"/>
              <a:t>электронной подписи:</a:t>
            </a:r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dirty="0"/>
              <a:t>ГОСТ Р 34.10-2001</a:t>
            </a:r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dirty="0"/>
              <a:t>ГОСТ Р </a:t>
            </a:r>
            <a:r>
              <a:rPr lang="ru-RU" dirty="0" smtClean="0"/>
              <a:t>34.10-2012</a:t>
            </a:r>
          </a:p>
          <a:p>
            <a:pPr marL="0" indent="0">
              <a:buNone/>
            </a:pPr>
            <a:r>
              <a:rPr lang="ru-RU" dirty="0" smtClean="0"/>
              <a:t>Алгоритмы хеширования:</a:t>
            </a:r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ГОСТ </a:t>
            </a:r>
            <a:r>
              <a:rPr lang="ru-RU" dirty="0"/>
              <a:t>Р 34.11-94</a:t>
            </a:r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dirty="0"/>
              <a:t>ГОСТ Р </a:t>
            </a:r>
            <a:r>
              <a:rPr lang="ru-RU" dirty="0" smtClean="0"/>
              <a:t>34.10-2012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47" y="2034197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999" y="1047456"/>
            <a:ext cx="109040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Средства электронной подписи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err="1" smtClean="0"/>
              <a:t>Программые</a:t>
            </a:r>
            <a:r>
              <a:rPr lang="ru-RU" sz="3000" dirty="0" smtClean="0"/>
              <a:t> </a:t>
            </a:r>
            <a:br>
              <a:rPr lang="ru-RU" sz="3000" dirty="0" smtClean="0"/>
            </a:br>
            <a:r>
              <a:rPr lang="ru-RU" sz="3000" dirty="0" smtClean="0"/>
              <a:t>(ПО + пассивный ключевой носитель)</a:t>
            </a:r>
            <a:endParaRPr lang="ru-RU" sz="3000" dirty="0"/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Аппаратные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Аппаратно-программные </a:t>
            </a:r>
            <a:br>
              <a:rPr lang="ru-RU" sz="3000" dirty="0" smtClean="0"/>
            </a:br>
            <a:r>
              <a:rPr lang="ru-RU" sz="3000" dirty="0" smtClean="0"/>
              <a:t>(ПО + активный ключевой носитель)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69" y="1781261"/>
            <a:ext cx="4366279" cy="41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999" y="828000"/>
            <a:ext cx="10628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F9D"/>
                </a:solidFill>
              </a:rPr>
              <a:t>Криптографические возможности Рутокен ЭЦП 2.0</a:t>
            </a:r>
            <a:endParaRPr lang="ru-RU" sz="3200" b="1" dirty="0">
              <a:solidFill>
                <a:srgbClr val="008F9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999" y="1516395"/>
            <a:ext cx="8760104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Аппаратная реализация алгоритмов электронной </a:t>
            </a:r>
            <a:r>
              <a:rPr lang="ru-RU" sz="2000" dirty="0" smtClean="0"/>
              <a:t>подписи:</a:t>
            </a:r>
            <a:endParaRPr lang="ru-RU" sz="2000" dirty="0"/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ГОСТ Р 34.10-2001</a:t>
            </a:r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ГОСТ Р </a:t>
            </a:r>
            <a:r>
              <a:rPr lang="ru-RU" sz="2000" dirty="0" smtClean="0"/>
              <a:t>34.10-2012 с длиной ключа 256 и </a:t>
            </a:r>
            <a:r>
              <a:rPr lang="ru-RU" sz="2000" dirty="0" smtClean="0">
                <a:solidFill>
                  <a:srgbClr val="FF0000"/>
                </a:solidFill>
              </a:rPr>
              <a:t>512</a:t>
            </a:r>
            <a:r>
              <a:rPr lang="ru-RU" sz="2000" dirty="0" smtClean="0"/>
              <a:t> бит</a:t>
            </a:r>
            <a:endParaRPr lang="ru-RU" sz="2000" dirty="0"/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RSA с длиной ключа до 2048 бит</a:t>
            </a:r>
          </a:p>
          <a:p>
            <a:pPr>
              <a:spcBef>
                <a:spcPts val="1000"/>
              </a:spcBef>
            </a:pPr>
            <a:r>
              <a:rPr lang="ru-RU" sz="2000" dirty="0"/>
              <a:t>Аппаратная реализация алгоритмов </a:t>
            </a:r>
            <a:r>
              <a:rPr lang="ru-RU" sz="2000" dirty="0" smtClean="0"/>
              <a:t>хеширования:</a:t>
            </a:r>
            <a:endParaRPr lang="ru-RU" sz="2000" dirty="0"/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ГОСТ Р 34.11-94</a:t>
            </a:r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ГОСТ Р 34.10-2012</a:t>
            </a:r>
          </a:p>
          <a:p>
            <a:pPr>
              <a:spcBef>
                <a:spcPts val="1000"/>
              </a:spcBef>
            </a:pPr>
            <a:r>
              <a:rPr lang="ru-RU" sz="2000" dirty="0"/>
              <a:t>Аппаратная реализация симметричного </a:t>
            </a:r>
            <a:r>
              <a:rPr lang="ru-RU" sz="2000" dirty="0" smtClean="0"/>
              <a:t>шифрования:</a:t>
            </a:r>
            <a:endParaRPr lang="ru-RU" sz="2000" dirty="0"/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ГОСТ 28147-89</a:t>
            </a:r>
          </a:p>
          <a:p>
            <a:pPr>
              <a:spcBef>
                <a:spcPts val="1000"/>
              </a:spcBef>
            </a:pPr>
            <a:r>
              <a:rPr lang="ru-RU" sz="2000" dirty="0"/>
              <a:t>Выработка сессионных ключей (ключей парной связи) по </a:t>
            </a:r>
            <a:r>
              <a:rPr lang="ru-RU" sz="2000" dirty="0" smtClean="0"/>
              <a:t>схеме: </a:t>
            </a:r>
            <a:endParaRPr lang="ru-RU" sz="2000" dirty="0"/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VKO GOST R 34.10-2001 (RFC 4357) </a:t>
            </a:r>
            <a:endParaRPr lang="ru-RU" sz="2000" dirty="0"/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VKO GOST R 34.10-2012 (RFC 7836) </a:t>
            </a:r>
            <a:endParaRPr lang="ru-RU" sz="2000" dirty="0"/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000" dirty="0" err="1"/>
              <a:t>расшифрование</a:t>
            </a:r>
            <a:r>
              <a:rPr lang="ru-RU" sz="2000" dirty="0"/>
              <a:t> по схеме EC </a:t>
            </a:r>
            <a:r>
              <a:rPr lang="ru-RU" sz="2000" dirty="0" err="1"/>
              <a:t>El-Gamal</a:t>
            </a:r>
            <a:endParaRPr lang="ru-RU" sz="2000" dirty="0"/>
          </a:p>
          <a:p>
            <a:pPr>
              <a:spcBef>
                <a:spcPts val="1000"/>
              </a:spcBef>
            </a:pPr>
            <a:r>
              <a:rPr lang="ru-RU" sz="2000" dirty="0"/>
              <a:t>Генерация последовательности случайных чисел требуемой </a:t>
            </a:r>
            <a:r>
              <a:rPr lang="ru-RU" sz="2000" dirty="0" smtClean="0"/>
              <a:t>длины.</a:t>
            </a:r>
            <a:endParaRPr lang="ru-RU" sz="2000" dirty="0"/>
          </a:p>
          <a:p>
            <a:r>
              <a:rPr lang="ru-RU" sz="2000" dirty="0"/>
              <a:t>Срок действия ключа до 3 </a:t>
            </a:r>
            <a:r>
              <a:rPr lang="ru-RU" sz="2000" dirty="0" smtClean="0"/>
              <a:t>лет</a:t>
            </a:r>
            <a:r>
              <a:rPr lang="en-US" sz="2000" dirty="0" smtClean="0"/>
              <a:t> </a:t>
            </a:r>
            <a:r>
              <a:rPr lang="ru-RU" sz="2000" dirty="0" smtClean="0"/>
              <a:t>в соответствии с документацией на СКЗИ.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681" y="2605688"/>
            <a:ext cx="2373750" cy="23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2000" y="828000"/>
            <a:ext cx="968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8F9D"/>
                </a:solidFill>
              </a:rPr>
              <a:t>Неизвлекаемые</a:t>
            </a:r>
            <a:r>
              <a:rPr lang="ru-RU" sz="3200" b="1" dirty="0" smtClean="0">
                <a:solidFill>
                  <a:srgbClr val="008F9D"/>
                </a:solidFill>
              </a:rPr>
              <a:t> ключи подписи</a:t>
            </a:r>
            <a:endParaRPr lang="ru-RU" sz="3200" b="1" dirty="0">
              <a:solidFill>
                <a:srgbClr val="008F9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7546" y="1715027"/>
            <a:ext cx="7596327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Все операции с ключами производятся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исключительно </a:t>
            </a:r>
            <a:r>
              <a:rPr lang="ru-RU" sz="2800" dirty="0"/>
              <a:t>внутри </a:t>
            </a:r>
            <a:r>
              <a:rPr lang="ru-RU" sz="2800" dirty="0" err="1"/>
              <a:t>токена</a:t>
            </a:r>
            <a:r>
              <a:rPr lang="ru-RU" sz="2800" dirty="0"/>
              <a:t>:</a:t>
            </a:r>
          </a:p>
          <a:p>
            <a:pPr marL="742950" lvl="1" indent="-285750">
              <a:spcBef>
                <a:spcPts val="1000"/>
              </a:spcBef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Генерация </a:t>
            </a:r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Хранение </a:t>
            </a:r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Использование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Применения:</a:t>
            </a:r>
          </a:p>
          <a:p>
            <a:pPr marL="742950" lvl="1" indent="-285750">
              <a:spcBef>
                <a:spcPts val="1000"/>
              </a:spcBef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Электронная подпись</a:t>
            </a:r>
          </a:p>
          <a:p>
            <a:pPr marL="742950" lvl="1" indent="-285750">
              <a:buClr>
                <a:srgbClr val="008F9D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Строгая двухфакторная аутентификация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681" y="2605688"/>
            <a:ext cx="2373750" cy="23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1047456"/>
            <a:ext cx="10290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Идентификация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Присвоение идентификаторов субъектам и объектам доступа</a:t>
            </a:r>
            <a:endParaRPr lang="ru-RU" sz="3000" dirty="0"/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Сравнение предъявляемого идентификатора с перечнем присвоенных идентификаторов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10" y="1819570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8F9D"/>
                </a:solidFill>
              </a:rPr>
              <a:t>Криптопровайдеры</a:t>
            </a:r>
            <a:endParaRPr lang="ru-RU" sz="32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60853" y="1880775"/>
            <a:ext cx="6599147" cy="2192422"/>
          </a:xfrm>
        </p:spPr>
        <p:txBody>
          <a:bodyPr>
            <a:noAutofit/>
          </a:bodyPr>
          <a:lstStyle/>
          <a:p>
            <a:pPr marL="36000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400" b="1" dirty="0" err="1"/>
              <a:t>КриптоПро</a:t>
            </a:r>
            <a:r>
              <a:rPr lang="ru-RU" sz="2400" b="1" dirty="0"/>
              <a:t> – </a:t>
            </a:r>
            <a:r>
              <a:rPr lang="ru-RU" sz="2400" b="1" dirty="0" err="1"/>
              <a:t>КриптоПро</a:t>
            </a:r>
            <a:r>
              <a:rPr lang="ru-RU" sz="2400" b="1" dirty="0"/>
              <a:t> CSP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None/>
            </a:pPr>
            <a:r>
              <a:rPr lang="ru-RU" sz="2400" dirty="0" err="1"/>
              <a:t>Cамый</a:t>
            </a:r>
            <a:r>
              <a:rPr lang="ru-RU" sz="2400" dirty="0"/>
              <a:t> распространенный провайдер</a:t>
            </a:r>
          </a:p>
          <a:p>
            <a:pPr marL="36000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6000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400" b="1" dirty="0" err="1"/>
              <a:t>ИнфоТеКС</a:t>
            </a:r>
            <a:r>
              <a:rPr lang="ru-RU" sz="2400" b="1" dirty="0"/>
              <a:t> –</a:t>
            </a:r>
            <a:r>
              <a:rPr lang="ru-RU" sz="2400" b="1" dirty="0" smtClean="0"/>
              <a:t> </a:t>
            </a:r>
            <a:r>
              <a:rPr lang="ru-RU" sz="2400" b="1" dirty="0" err="1"/>
              <a:t>VipNet</a:t>
            </a:r>
            <a:r>
              <a:rPr lang="ru-RU" sz="2400" b="1" dirty="0"/>
              <a:t> CSP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None/>
            </a:pPr>
            <a:r>
              <a:rPr lang="ru-RU" sz="2400" dirty="0"/>
              <a:t>Первая на рынке поддержка алгоритмов ГОСТ 2012 года на </a:t>
            </a:r>
            <a:r>
              <a:rPr lang="ru-RU" sz="2400" dirty="0" err="1"/>
              <a:t>Рутокен</a:t>
            </a:r>
            <a:r>
              <a:rPr lang="ru-RU" sz="2400" dirty="0"/>
              <a:t> ЭЦП 2.0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102081"/>
            <a:ext cx="3127500" cy="51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8F9D"/>
                </a:solidFill>
              </a:rPr>
              <a:t>Криптопровайдеры</a:t>
            </a:r>
            <a:endParaRPr lang="ru-RU" sz="3200" b="1" dirty="0">
              <a:solidFill>
                <a:srgbClr val="008F9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102081"/>
            <a:ext cx="3127500" cy="5186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103" y="654162"/>
            <a:ext cx="3793787" cy="5764449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960853" y="1880775"/>
            <a:ext cx="6599147" cy="2192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КриптоПро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КриптоПро</a:t>
            </a:r>
            <a:r>
              <a:rPr lang="ru-RU" sz="2400" b="1" dirty="0" smtClean="0"/>
              <a:t> CSP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Arial" panose="020B0604020202020204" pitchFamily="34" charset="0"/>
              <a:buNone/>
            </a:pPr>
            <a:r>
              <a:rPr lang="ru-RU" sz="2400" dirty="0" err="1" smtClean="0"/>
              <a:t>Cамый</a:t>
            </a:r>
            <a:r>
              <a:rPr lang="ru-RU" sz="2400" dirty="0" smtClean="0"/>
              <a:t> распространенный провайдер</a:t>
            </a:r>
          </a:p>
          <a:p>
            <a:pPr marL="36000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Wingdings" panose="05000000000000000000" pitchFamily="2" charset="2"/>
              <a:buChar char="§"/>
            </a:pPr>
            <a:endParaRPr lang="ru-RU" sz="2400" dirty="0" smtClean="0"/>
          </a:p>
          <a:p>
            <a:pPr marL="36000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ИнфоТеКС</a:t>
            </a:r>
            <a:r>
              <a:rPr lang="ru-RU" sz="2400" b="1" dirty="0" smtClean="0"/>
              <a:t> </a:t>
            </a:r>
            <a:r>
              <a:rPr lang="ru-RU" sz="2400" b="1" dirty="0"/>
              <a:t>–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VipNet</a:t>
            </a:r>
            <a:r>
              <a:rPr lang="ru-RU" sz="2400" b="1" dirty="0" smtClean="0"/>
              <a:t> CSP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Arial" panose="020B0604020202020204" pitchFamily="34" charset="0"/>
              <a:buNone/>
            </a:pPr>
            <a:r>
              <a:rPr lang="ru-RU" sz="2400" dirty="0" smtClean="0"/>
              <a:t>Первая на рынке поддержка алгоритмов ГОСТ 2012 года на </a:t>
            </a:r>
            <a:r>
              <a:rPr lang="ru-RU" sz="2400" dirty="0" err="1" smtClean="0"/>
              <a:t>Рутокен</a:t>
            </a:r>
            <a:r>
              <a:rPr lang="ru-RU" sz="2400" dirty="0" smtClean="0"/>
              <a:t> ЭЦП 2.0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60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8F9D"/>
                </a:solidFill>
              </a:rPr>
              <a:t>Криптопровайдеры</a:t>
            </a:r>
            <a:endParaRPr lang="ru-RU" sz="3200" b="1" dirty="0">
              <a:solidFill>
                <a:srgbClr val="008F9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783" y="1101111"/>
            <a:ext cx="2880000" cy="5197501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960853" y="1880775"/>
            <a:ext cx="6599147" cy="2192422"/>
          </a:xfrm>
        </p:spPr>
        <p:txBody>
          <a:bodyPr>
            <a:noAutofit/>
          </a:bodyPr>
          <a:lstStyle/>
          <a:p>
            <a:pPr marL="36000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400" b="1" dirty="0" err="1"/>
              <a:t>КриптоПро</a:t>
            </a:r>
            <a:r>
              <a:rPr lang="ru-RU" sz="2400" b="1" dirty="0"/>
              <a:t> – </a:t>
            </a:r>
            <a:r>
              <a:rPr lang="ru-RU" sz="2400" b="1" dirty="0" err="1"/>
              <a:t>КриптоПро</a:t>
            </a:r>
            <a:r>
              <a:rPr lang="ru-RU" sz="2400" b="1" dirty="0"/>
              <a:t> CSP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None/>
            </a:pPr>
            <a:r>
              <a:rPr lang="ru-RU" sz="2400" dirty="0" err="1"/>
              <a:t>Cамый</a:t>
            </a:r>
            <a:r>
              <a:rPr lang="ru-RU" sz="2400" dirty="0"/>
              <a:t> распространенный провайдер</a:t>
            </a:r>
          </a:p>
          <a:p>
            <a:pPr marL="36000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6000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400" b="1" dirty="0" err="1"/>
              <a:t>ИнфоТеКС</a:t>
            </a:r>
            <a:r>
              <a:rPr lang="ru-RU" sz="2400" b="1" dirty="0"/>
              <a:t> –</a:t>
            </a:r>
            <a:r>
              <a:rPr lang="ru-RU" sz="2400" b="1" dirty="0" smtClean="0"/>
              <a:t> </a:t>
            </a:r>
            <a:r>
              <a:rPr lang="ru-RU" sz="2400" b="1" dirty="0" err="1"/>
              <a:t>VipNet</a:t>
            </a:r>
            <a:r>
              <a:rPr lang="ru-RU" sz="2400" b="1" dirty="0"/>
              <a:t> CSP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Clr>
                <a:srgbClr val="117788"/>
              </a:buClr>
              <a:buNone/>
            </a:pPr>
            <a:r>
              <a:rPr lang="ru-RU" sz="2400" dirty="0"/>
              <a:t>Первая на рынке поддержка алгоритмов ГОСТ 2012 года на </a:t>
            </a:r>
            <a:r>
              <a:rPr lang="ru-RU" sz="2400" dirty="0" err="1"/>
              <a:t>Рутокен</a:t>
            </a:r>
            <a:r>
              <a:rPr lang="ru-RU" sz="2400" dirty="0"/>
              <a:t> ЭЦП 2.0 </a:t>
            </a:r>
          </a:p>
        </p:txBody>
      </p:sp>
    </p:spTree>
    <p:extLst>
      <p:ext uri="{BB962C8B-B14F-4D97-AF65-F5344CB8AC3E}">
        <p14:creationId xmlns:p14="http://schemas.microsoft.com/office/powerpoint/2010/main" val="6937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72000" y="2434089"/>
            <a:ext cx="5108760" cy="297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Электронные офисные системы </a:t>
            </a:r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DIRECTUM</a:t>
            </a:r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err="1" smtClean="0"/>
              <a:t>Digital</a:t>
            </a:r>
            <a:r>
              <a:rPr lang="ru-RU" sz="2600" dirty="0" smtClean="0"/>
              <a:t> </a:t>
            </a:r>
            <a:r>
              <a:rPr lang="ru-RU" sz="2600" dirty="0" err="1"/>
              <a:t>Design</a:t>
            </a:r>
            <a:endParaRPr lang="ru-RU" sz="2600" dirty="0"/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Цифровые </a:t>
            </a:r>
            <a:r>
              <a:rPr lang="ru-RU" sz="2600" dirty="0"/>
              <a:t>технологии</a:t>
            </a:r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Национальный</a:t>
            </a:r>
          </a:p>
          <a:p>
            <a:pPr marL="360000" lvl="1" indent="0">
              <a:buClr>
                <a:srgbClr val="117788"/>
              </a:buClr>
              <a:buNone/>
            </a:pPr>
            <a:r>
              <a:rPr lang="ru-RU" sz="2600" dirty="0" smtClean="0"/>
              <a:t>удостоверяющий центр</a:t>
            </a:r>
          </a:p>
          <a:p>
            <a:pPr marL="0" indent="0">
              <a:buClr>
                <a:srgbClr val="117788"/>
              </a:buClr>
              <a:buNone/>
            </a:pPr>
            <a:endParaRPr lang="en-US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2000" y="828000"/>
            <a:ext cx="8160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Системы электронного </a:t>
            </a:r>
            <a:r>
              <a:rPr lang="ru-RU" sz="3200" b="1" dirty="0" smtClean="0">
                <a:solidFill>
                  <a:srgbClr val="008F9D"/>
                </a:solidFill>
              </a:rPr>
              <a:t/>
            </a:r>
            <a:br>
              <a:rPr lang="ru-RU" sz="3200" b="1" dirty="0" smtClean="0">
                <a:solidFill>
                  <a:srgbClr val="008F9D"/>
                </a:solidFill>
              </a:rPr>
            </a:br>
            <a:r>
              <a:rPr lang="ru-RU" sz="3200" b="1" dirty="0" smtClean="0">
                <a:solidFill>
                  <a:srgbClr val="008F9D"/>
                </a:solidFill>
              </a:rPr>
              <a:t>документооборота</a:t>
            </a:r>
            <a:endParaRPr lang="ru-RU" sz="3200" b="1" dirty="0">
              <a:solidFill>
                <a:srgbClr val="008F9D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549" y="1180424"/>
            <a:ext cx="54820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2000" y="828000"/>
            <a:ext cx="8160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Системы электронного </a:t>
            </a:r>
            <a:r>
              <a:rPr lang="ru-RU" sz="3200" b="1" dirty="0" smtClean="0">
                <a:solidFill>
                  <a:srgbClr val="008F9D"/>
                </a:solidFill>
              </a:rPr>
              <a:t/>
            </a:r>
            <a:br>
              <a:rPr lang="ru-RU" sz="3200" b="1" dirty="0" smtClean="0">
                <a:solidFill>
                  <a:srgbClr val="008F9D"/>
                </a:solidFill>
              </a:rPr>
            </a:br>
            <a:r>
              <a:rPr lang="ru-RU" sz="3200" b="1" dirty="0" smtClean="0">
                <a:solidFill>
                  <a:srgbClr val="008F9D"/>
                </a:solidFill>
              </a:rPr>
              <a:t>документооборота</a:t>
            </a:r>
            <a:endParaRPr lang="ru-RU" sz="3200" b="1" dirty="0">
              <a:solidFill>
                <a:srgbClr val="008F9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549" y="1180424"/>
            <a:ext cx="5482038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658" y="676504"/>
            <a:ext cx="3656250" cy="5546251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972000" y="2434089"/>
            <a:ext cx="5108760" cy="297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Электронные офисные системы </a:t>
            </a:r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DIRECTUM</a:t>
            </a:r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err="1" smtClean="0"/>
              <a:t>Digital</a:t>
            </a:r>
            <a:r>
              <a:rPr lang="ru-RU" sz="2600" dirty="0" smtClean="0"/>
              <a:t> </a:t>
            </a:r>
            <a:r>
              <a:rPr lang="ru-RU" sz="2600" dirty="0" err="1"/>
              <a:t>Design</a:t>
            </a:r>
            <a:endParaRPr lang="ru-RU" sz="2600" dirty="0"/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Цифровые </a:t>
            </a:r>
            <a:r>
              <a:rPr lang="ru-RU" sz="2600" dirty="0"/>
              <a:t>технологии</a:t>
            </a:r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Национальный</a:t>
            </a:r>
          </a:p>
          <a:p>
            <a:pPr marL="360000" lvl="1" indent="0">
              <a:buClr>
                <a:srgbClr val="117788"/>
              </a:buClr>
              <a:buNone/>
            </a:pPr>
            <a:r>
              <a:rPr lang="ru-RU" sz="2600" dirty="0" smtClean="0"/>
              <a:t>удостоверяющий центр</a:t>
            </a:r>
          </a:p>
          <a:p>
            <a:pPr marL="0" indent="0">
              <a:buClr>
                <a:srgbClr val="117788"/>
              </a:buClr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426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2000" y="828000"/>
            <a:ext cx="8160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Системы электронного </a:t>
            </a:r>
            <a:r>
              <a:rPr lang="ru-RU" sz="3200" b="1" dirty="0" smtClean="0">
                <a:solidFill>
                  <a:srgbClr val="008F9D"/>
                </a:solidFill>
              </a:rPr>
              <a:t/>
            </a:r>
            <a:br>
              <a:rPr lang="ru-RU" sz="3200" b="1" dirty="0" smtClean="0">
                <a:solidFill>
                  <a:srgbClr val="008F9D"/>
                </a:solidFill>
              </a:rPr>
            </a:br>
            <a:r>
              <a:rPr lang="ru-RU" sz="3200" b="1" dirty="0" smtClean="0">
                <a:solidFill>
                  <a:srgbClr val="008F9D"/>
                </a:solidFill>
              </a:rPr>
              <a:t>документооборота</a:t>
            </a:r>
            <a:endParaRPr lang="ru-RU" sz="3200" b="1" dirty="0">
              <a:solidFill>
                <a:srgbClr val="008F9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549" y="829964"/>
            <a:ext cx="5482038" cy="551099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72000" y="2434089"/>
            <a:ext cx="5108760" cy="297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Электронные офисные системы </a:t>
            </a:r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DIRECTUM</a:t>
            </a:r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err="1" smtClean="0"/>
              <a:t>Digital</a:t>
            </a:r>
            <a:r>
              <a:rPr lang="ru-RU" sz="2600" dirty="0" smtClean="0"/>
              <a:t> </a:t>
            </a:r>
            <a:r>
              <a:rPr lang="ru-RU" sz="2600" dirty="0" err="1"/>
              <a:t>Design</a:t>
            </a:r>
            <a:endParaRPr lang="ru-RU" sz="2600" dirty="0"/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Цифровые </a:t>
            </a:r>
            <a:r>
              <a:rPr lang="ru-RU" sz="2600" dirty="0"/>
              <a:t>технологии</a:t>
            </a:r>
          </a:p>
          <a:p>
            <a:pPr marL="0" indent="360000"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Национальный</a:t>
            </a:r>
          </a:p>
          <a:p>
            <a:pPr marL="360000" lvl="1" indent="0">
              <a:buClr>
                <a:srgbClr val="117788"/>
              </a:buClr>
              <a:buNone/>
            </a:pPr>
            <a:r>
              <a:rPr lang="ru-RU" sz="2600" dirty="0" smtClean="0"/>
              <a:t>удостоверяющий центр</a:t>
            </a:r>
          </a:p>
          <a:p>
            <a:pPr marL="0" indent="0">
              <a:buClr>
                <a:srgbClr val="117788"/>
              </a:buClr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40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F9D"/>
                </a:solidFill>
              </a:rPr>
              <a:t>Архитектура взаимодействия</a:t>
            </a:r>
            <a:endParaRPr lang="ru-RU" sz="3200" b="1" dirty="0">
              <a:solidFill>
                <a:srgbClr val="008F9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34" y="1690441"/>
            <a:ext cx="8280000" cy="4095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94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3466"/>
            <a:ext cx="12192000" cy="4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0059" y="2502482"/>
            <a:ext cx="46593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F9D"/>
                </a:solidFill>
              </a:rPr>
              <a:t>Владимир Иванов</a:t>
            </a:r>
            <a:endParaRPr lang="ru-RU" sz="2800" b="1" dirty="0">
              <a:solidFill>
                <a:srgbClr val="008F9D"/>
              </a:solidFill>
            </a:endParaRPr>
          </a:p>
          <a:p>
            <a:r>
              <a:rPr lang="ru-RU" sz="2000" dirty="0" smtClean="0"/>
              <a:t>Директор по развитию</a:t>
            </a:r>
            <a:endParaRPr lang="en-US" sz="2000" dirty="0"/>
          </a:p>
          <a:p>
            <a:endParaRPr lang="ru-RU" dirty="0"/>
          </a:p>
          <a:p>
            <a:r>
              <a:rPr lang="en-US" sz="2000" dirty="0" smtClean="0">
                <a:hlinkClick r:id="rId2"/>
              </a:rPr>
              <a:t>info@rutoken.ru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hotline@rutoken.ru</a:t>
            </a:r>
            <a:endParaRPr lang="en-US" sz="2000" dirty="0"/>
          </a:p>
          <a:p>
            <a:r>
              <a:rPr lang="en-US" sz="2000" dirty="0" smtClean="0"/>
              <a:t>+ </a:t>
            </a:r>
            <a:r>
              <a:rPr lang="en-US" sz="2000" dirty="0"/>
              <a:t>7 495 </a:t>
            </a:r>
            <a:r>
              <a:rPr lang="en-US" sz="2000" dirty="0" smtClean="0"/>
              <a:t>925</a:t>
            </a:r>
            <a:r>
              <a:rPr lang="ru-RU" sz="2000" dirty="0" smtClean="0"/>
              <a:t>-</a:t>
            </a:r>
            <a:r>
              <a:rPr lang="en-US" sz="2000" dirty="0" smtClean="0"/>
              <a:t>77</a:t>
            </a:r>
            <a:r>
              <a:rPr lang="ru-RU" sz="2000" dirty="0" smtClean="0"/>
              <a:t>-</a:t>
            </a:r>
            <a:r>
              <a:rPr lang="en-US" sz="2000" dirty="0" smtClean="0"/>
              <a:t>90</a:t>
            </a:r>
            <a:endParaRPr lang="en-US" sz="2000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43" y="2304435"/>
            <a:ext cx="3666751" cy="23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1047456"/>
            <a:ext cx="10290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Аутентификация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Проверка принадлежности субъекту доступа предъявленного им идентификатора</a:t>
            </a:r>
            <a:endParaRPr lang="ru-RU" sz="3000" dirty="0"/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Подтверждение подлинности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47" y="2034197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1047456"/>
            <a:ext cx="10290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Факторы аутентификации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Знание секрета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Обладание уникальным предметом</a:t>
            </a:r>
            <a:endParaRPr lang="ru-RU" sz="3000" dirty="0"/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Биометрические параметры субъекта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Информация, ассоциированная с субъектом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47" y="2134558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3317" y="1047456"/>
            <a:ext cx="11429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Как работают факторы аутентификации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Однородные факторы аутентификации не «складываются»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Разнородные факторы должны быть ассоциированы друг с другом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47" y="2034197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1047456"/>
            <a:ext cx="10290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Авторизация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Подтверждение прав пользователей при доступе в систему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Реализация разграничительной политики доступа к ресурсам 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47" y="2034197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1047456"/>
            <a:ext cx="10290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8F9D"/>
                </a:solidFill>
              </a:rPr>
              <a:t>Регулирование</a:t>
            </a:r>
            <a:endParaRPr lang="ru-RU" sz="5000" b="1" dirty="0">
              <a:solidFill>
                <a:srgbClr val="008F9D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72000" y="2248825"/>
            <a:ext cx="6599147" cy="3173488"/>
          </a:xfrm>
        </p:spPr>
        <p:txBody>
          <a:bodyPr>
            <a:noAutofit/>
          </a:bodyPr>
          <a:lstStyle/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Приказы ФСТЭК: 17, 21, 31 (ИАФ.Х)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 smtClean="0"/>
              <a:t>Методический документ «Меры защиты информации в государственных информационных системах»</a:t>
            </a:r>
          </a:p>
          <a:p>
            <a:pPr indent="-360000">
              <a:lnSpc>
                <a:spcPct val="100000"/>
              </a:lnSpc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3000" dirty="0"/>
              <a:t>д</a:t>
            </a:r>
            <a:r>
              <a:rPr lang="ru-RU" sz="3000" dirty="0" smtClean="0"/>
              <a:t>ругие РД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47" y="2034197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00" y="1356703"/>
            <a:ext cx="5284355" cy="3748086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 </a:t>
            </a:r>
            <a:r>
              <a:rPr lang="ru-RU" sz="2600" dirty="0"/>
              <a:t>АНКАД – КРИПТОН-ЗАМОК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</a:t>
            </a:r>
            <a:r>
              <a:rPr lang="en-US" sz="2600" dirty="0" err="1"/>
              <a:t>Kraftway</a:t>
            </a:r>
            <a:r>
              <a:rPr lang="en-US" sz="2600" dirty="0"/>
              <a:t> </a:t>
            </a:r>
            <a:r>
              <a:rPr lang="ru-RU" sz="2600" dirty="0"/>
              <a:t>–</a:t>
            </a:r>
            <a:r>
              <a:rPr lang="en-US" sz="2600" dirty="0" smtClean="0"/>
              <a:t> </a:t>
            </a:r>
            <a:r>
              <a:rPr lang="ru-RU" sz="2600" dirty="0"/>
              <a:t>Витязь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</a:t>
            </a:r>
            <a:r>
              <a:rPr lang="ru-RU" sz="2600" dirty="0" err="1"/>
              <a:t>АльтЭль</a:t>
            </a:r>
            <a:r>
              <a:rPr lang="ru-RU" sz="2600" dirty="0"/>
              <a:t> – </a:t>
            </a:r>
            <a:r>
              <a:rPr lang="en-US" sz="2600" dirty="0"/>
              <a:t>ALTELL TRUST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 </a:t>
            </a:r>
            <a:r>
              <a:rPr lang="ru-RU" sz="2600" dirty="0"/>
              <a:t>ЭЛВИС-ПЛЮС –</a:t>
            </a:r>
            <a:r>
              <a:rPr lang="ru-RU" sz="2600" dirty="0" smtClean="0"/>
              <a:t> </a:t>
            </a:r>
            <a:r>
              <a:rPr lang="ru-RU" sz="2600" dirty="0"/>
              <a:t>БДМ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Код безопасности –</a:t>
            </a:r>
            <a:r>
              <a:rPr lang="ru-RU" sz="2600" dirty="0" smtClean="0"/>
              <a:t> </a:t>
            </a:r>
            <a:r>
              <a:rPr lang="ru-RU" sz="2600" dirty="0"/>
              <a:t>Соболь </a:t>
            </a:r>
          </a:p>
          <a:p>
            <a:pPr>
              <a:buClr>
                <a:srgbClr val="117788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 ОКБ САПР –</a:t>
            </a:r>
            <a:r>
              <a:rPr lang="ru-RU" sz="2600" dirty="0" smtClean="0"/>
              <a:t> Аккорд</a:t>
            </a: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8300" y="3170237"/>
            <a:ext cx="10401300" cy="209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2000" y="828000"/>
            <a:ext cx="816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8F9D"/>
                </a:solidFill>
              </a:rPr>
              <a:t>Средства доверенной загрузки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3" y="1120387"/>
            <a:ext cx="1732500" cy="51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7534</TotalTime>
  <Words>1725</Words>
  <Application>Microsoft Office PowerPoint</Application>
  <PresentationFormat>Широкоэкранный</PresentationFormat>
  <Paragraphs>279</Paragraphs>
  <Slides>37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Segoe UI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платформа Рутокен</dc:title>
  <dc:creator>mescheryakov@rutoken.ru</dc:creator>
  <cp:lastModifiedBy>Иванов Владимир</cp:lastModifiedBy>
  <cp:revision>103</cp:revision>
  <dcterms:created xsi:type="dcterms:W3CDTF">2016-05-27T10:33:59Z</dcterms:created>
  <dcterms:modified xsi:type="dcterms:W3CDTF">2017-09-26T03:12:49Z</dcterms:modified>
</cp:coreProperties>
</file>