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30" r:id="rId2"/>
  </p:sldMasterIdLst>
  <p:notesMasterIdLst>
    <p:notesMasterId r:id="rId15"/>
  </p:notesMasterIdLst>
  <p:handoutMasterIdLst>
    <p:handoutMasterId r:id="rId16"/>
  </p:handoutMasterIdLst>
  <p:sldIdLst>
    <p:sldId id="308" r:id="rId3"/>
    <p:sldId id="351" r:id="rId4"/>
    <p:sldId id="352" r:id="rId5"/>
    <p:sldId id="353" r:id="rId6"/>
    <p:sldId id="355" r:id="rId7"/>
    <p:sldId id="344" r:id="rId8"/>
    <p:sldId id="356" r:id="rId9"/>
    <p:sldId id="357" r:id="rId10"/>
    <p:sldId id="346" r:id="rId11"/>
    <p:sldId id="332" r:id="rId12"/>
    <p:sldId id="347" r:id="rId13"/>
    <p:sldId id="3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40" autoAdjust="0"/>
    <p:restoredTop sz="96445" autoAdjust="0"/>
  </p:normalViewPr>
  <p:slideViewPr>
    <p:cSldViewPr snapToGrid="0" showGuides="1">
      <p:cViewPr>
        <p:scale>
          <a:sx n="70" d="100"/>
          <a:sy n="70" d="100"/>
        </p:scale>
        <p:origin x="1012" y="1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58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1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1D3EAF3-807C-480F-B0C1-330FE421DE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D36C98-A8B4-4951-B534-08C8C04FBF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48377-CAC1-4838-BDA3-5FE19876B7A0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4C0B61-D285-44DF-ACA0-FAAC1A2A1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17651E-6D53-4B1A-B326-306E055C32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82354-8885-45CC-BB6E-2E852A54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2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CBDAC-AD9B-48BF-87FB-53166F60CF7A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170F4-4309-432E-AB37-0C8BDDA19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0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8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3C4D70B-9D46-477E-BE30-AE1E9C17216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877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C7E9F26-EC9F-4891-B0C5-976A16F8CC4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725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2163" y="1557866"/>
            <a:ext cx="4696188" cy="2449689"/>
          </a:xfrm>
        </p:spPr>
        <p:txBody>
          <a:bodyPr anchor="t"/>
          <a:lstStyle/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 err="1"/>
              <a:t>МойОфис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83651" y="5391292"/>
            <a:ext cx="8624700" cy="569241"/>
          </a:xfrm>
        </p:spPr>
        <p:txBody>
          <a:bodyPr>
            <a:noAutofit/>
          </a:bodyPr>
          <a:lstStyle>
            <a:lvl1pPr marL="0" indent="0" algn="ctr">
              <a:buNone/>
              <a:defRPr sz="1867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Дополнительная информация</a:t>
            </a:r>
            <a:endParaRPr lang="en-US" dirty="0"/>
          </a:p>
        </p:txBody>
      </p:sp>
      <p:pic>
        <p:nvPicPr>
          <p:cNvPr id="8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9380" y="1557867"/>
            <a:ext cx="2428976" cy="32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2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68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3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343378" y="3315988"/>
            <a:ext cx="950524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ru-RU" sz="5333" b="1" dirty="0">
                <a:solidFill>
                  <a:srgbClr val="14A1F2"/>
                </a:solidFill>
                <a:cs typeface="Open Sans"/>
              </a:rPr>
              <a:t>Спасибо</a:t>
            </a:r>
            <a:r>
              <a:rPr lang="en-US" sz="5333" b="1" dirty="0">
                <a:solidFill>
                  <a:srgbClr val="14A1F2"/>
                </a:solidFill>
                <a:cs typeface="Open Sans"/>
              </a:rPr>
              <a:t> </a:t>
            </a:r>
            <a:r>
              <a:rPr lang="ru-RU" sz="5333" b="1" dirty="0">
                <a:solidFill>
                  <a:srgbClr val="14A1F2"/>
                </a:solidFill>
                <a:cs typeface="Open Sans"/>
              </a:rPr>
              <a:t>за внимание!</a:t>
            </a:r>
            <a:endParaRPr lang="en-US" sz="5333" b="1" dirty="0">
              <a:solidFill>
                <a:srgbClr val="14A1F2"/>
              </a:solidFill>
              <a:cs typeface="Open San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95084" y="4411554"/>
            <a:ext cx="620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200" dirty="0" err="1">
                <a:solidFill>
                  <a:srgbClr val="14A1F2"/>
                </a:solidFill>
                <a:cs typeface="Open Sans"/>
              </a:rPr>
              <a:t>www.myoffice.ru</a:t>
            </a:r>
            <a:endParaRPr lang="en-US" sz="3200" dirty="0">
              <a:solidFill>
                <a:srgbClr val="14A1F2"/>
              </a:solidFill>
              <a:cs typeface="Open Sans"/>
            </a:endParaRPr>
          </a:p>
        </p:txBody>
      </p:sp>
      <p:pic>
        <p:nvPicPr>
          <p:cNvPr id="9" name="Picture 1" descr="MyOfficeLogo-L-1560x6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15" y="1522973"/>
            <a:ext cx="3969277" cy="1526643"/>
          </a:xfrm>
          <a:prstGeom prst="rect">
            <a:avLst/>
          </a:prstGeom>
        </p:spPr>
      </p:pic>
      <p:pic>
        <p:nvPicPr>
          <p:cNvPr id="10" name="Picture 9" descr="Untitled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146762"/>
            <a:ext cx="1862661" cy="10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8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2163" y="1557866"/>
            <a:ext cx="4696188" cy="2449689"/>
          </a:xfrm>
        </p:spPr>
        <p:txBody>
          <a:bodyPr anchor="t"/>
          <a:lstStyle/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 err="1"/>
              <a:t>МойОфис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83651" y="5391292"/>
            <a:ext cx="8624700" cy="569241"/>
          </a:xfrm>
        </p:spPr>
        <p:txBody>
          <a:bodyPr>
            <a:noAutofit/>
          </a:bodyPr>
          <a:lstStyle>
            <a:lvl1pPr marL="0" indent="0" algn="ctr">
              <a:buNone/>
              <a:defRPr sz="1867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Дополнительная информация</a:t>
            </a:r>
            <a:endParaRPr lang="en-US" dirty="0"/>
          </a:p>
        </p:txBody>
      </p:sp>
      <p:pic>
        <p:nvPicPr>
          <p:cNvPr id="8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9380" y="1557867"/>
            <a:ext cx="2428976" cy="3212517"/>
          </a:xfrm>
          <a:prstGeom prst="rect">
            <a:avLst/>
          </a:prstGeom>
        </p:spPr>
      </p:pic>
      <p:pic>
        <p:nvPicPr>
          <p:cNvPr id="9" name="Picture 8" descr="Untitle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52" y="3973687"/>
            <a:ext cx="2033339" cy="11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5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96536" y="3172181"/>
            <a:ext cx="8398931" cy="163689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6536" y="4984876"/>
            <a:ext cx="8398931" cy="569241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Дополнительная информация</a:t>
            </a:r>
            <a:endParaRPr lang="en-US" dirty="0"/>
          </a:p>
        </p:txBody>
      </p:sp>
      <p:pic>
        <p:nvPicPr>
          <p:cNvPr id="6" name="Picture 5" descr="Untitle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146762"/>
            <a:ext cx="1862661" cy="1025959"/>
          </a:xfrm>
          <a:prstGeom prst="rect">
            <a:avLst/>
          </a:prstGeom>
        </p:spPr>
      </p:pic>
      <p:pic>
        <p:nvPicPr>
          <p:cNvPr id="7" name="Picture 1" descr="MyOfficeLogo-L-1560x6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1" y="994122"/>
            <a:ext cx="5369101" cy="20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4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5084" y="2220924"/>
            <a:ext cx="6201832" cy="3003199"/>
          </a:xfrm>
        </p:spPr>
        <p:txBody>
          <a:bodyPr anchor="ctr"/>
          <a:lstStyle>
            <a:lvl1pPr algn="ctr">
              <a:defRPr sz="5333" b="1" cap="none"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  <a:endParaRPr lang="en-US" dirty="0"/>
          </a:p>
        </p:txBody>
      </p:sp>
      <p:pic>
        <p:nvPicPr>
          <p:cNvPr id="7" name="Picture 9" descr="MyOfficeLogo-T-268x1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837" y="1"/>
            <a:ext cx="1983163" cy="924983"/>
          </a:xfrm>
          <a:prstGeom prst="rect">
            <a:avLst/>
          </a:prstGeom>
        </p:spPr>
      </p:pic>
      <p:pic>
        <p:nvPicPr>
          <p:cNvPr id="8" name="Picture 9" descr="MyOfficeLogo-T-268x1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037" y="203201"/>
            <a:ext cx="1983163" cy="924983"/>
          </a:xfrm>
          <a:prstGeom prst="rect">
            <a:avLst/>
          </a:prstGeom>
        </p:spPr>
      </p:pic>
      <p:pic>
        <p:nvPicPr>
          <p:cNvPr id="9" name="Picture 9" descr="MyOfficeLogo-T-268x1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237" y="406401"/>
            <a:ext cx="1983163" cy="924983"/>
          </a:xfrm>
          <a:prstGeom prst="rect">
            <a:avLst/>
          </a:prstGeom>
        </p:spPr>
      </p:pic>
      <p:pic>
        <p:nvPicPr>
          <p:cNvPr id="10" name="Picture 9" descr="MyOfficeLogo-T-268x1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437" y="609601"/>
            <a:ext cx="1983163" cy="924983"/>
          </a:xfrm>
          <a:prstGeom prst="rect">
            <a:avLst/>
          </a:prstGeom>
        </p:spPr>
      </p:pic>
      <p:pic>
        <p:nvPicPr>
          <p:cNvPr id="11" name="Picture 9" descr="MyOfficeLogo-T-268x1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37" y="812801"/>
            <a:ext cx="1983163" cy="924983"/>
          </a:xfrm>
          <a:prstGeom prst="rect">
            <a:avLst/>
          </a:prstGeom>
        </p:spPr>
      </p:pic>
      <p:pic>
        <p:nvPicPr>
          <p:cNvPr id="14" name="Picture 13" descr="MyOfficeLogo-T-428x2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8" y="45157"/>
            <a:ext cx="1986845" cy="9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9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9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024" y="1600201"/>
            <a:ext cx="693137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1" y="1600201"/>
            <a:ext cx="3804356" cy="452543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37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76533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89334" y="1600201"/>
            <a:ext cx="3804356" cy="452543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7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96536" y="3172181"/>
            <a:ext cx="8398931" cy="163689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6536" y="4984876"/>
            <a:ext cx="8398931" cy="569241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Дополнительная информация</a:t>
            </a:r>
            <a:endParaRPr lang="en-US" dirty="0"/>
          </a:p>
        </p:txBody>
      </p:sp>
      <p:pic>
        <p:nvPicPr>
          <p:cNvPr id="6" name="Picture 5" descr="Untitle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146762"/>
            <a:ext cx="1862661" cy="1025959"/>
          </a:xfrm>
          <a:prstGeom prst="rect">
            <a:avLst/>
          </a:prstGeom>
        </p:spPr>
      </p:pic>
      <p:pic>
        <p:nvPicPr>
          <p:cNvPr id="7" name="Picture 1" descr="MyOfficeLogo-L-1560x6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11" y="994122"/>
            <a:ext cx="5369101" cy="20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62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656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656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24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4139"/>
            <a:ext cx="5386917" cy="5544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65190"/>
            <a:ext cx="5386917" cy="342440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14139"/>
            <a:ext cx="5389033" cy="5544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65190"/>
            <a:ext cx="5389033" cy="342440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46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0" indent="0">
              <a:buFont typeface="Arial"/>
              <a:buNone/>
              <a:defRPr lang="en-US" sz="1600" kern="1200" dirty="0">
                <a:solidFill>
                  <a:schemeClr val="bg1">
                    <a:lumMod val="75000"/>
                  </a:schemeClr>
                </a:solidFill>
                <a:latin typeface="Open Sans"/>
                <a:ea typeface="+mn-ea"/>
                <a:cs typeface="Open Sans"/>
              </a:defRPr>
            </a:lvl1pPr>
          </a:lstStyle>
          <a:p>
            <a:r>
              <a:rPr lang="ru-RU"/>
              <a:t>Вставка таблицы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67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47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497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41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343378" y="3315988"/>
            <a:ext cx="950524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ru-RU" sz="5333" b="1" dirty="0">
                <a:solidFill>
                  <a:srgbClr val="14A1F2"/>
                </a:solidFill>
                <a:cs typeface="Open Sans"/>
              </a:rPr>
              <a:t>Спасибо</a:t>
            </a:r>
            <a:r>
              <a:rPr lang="en-US" sz="5333" b="1" dirty="0">
                <a:solidFill>
                  <a:srgbClr val="14A1F2"/>
                </a:solidFill>
                <a:cs typeface="Open Sans"/>
              </a:rPr>
              <a:t> </a:t>
            </a:r>
            <a:r>
              <a:rPr lang="ru-RU" sz="5333" b="1" dirty="0">
                <a:solidFill>
                  <a:srgbClr val="14A1F2"/>
                </a:solidFill>
                <a:cs typeface="Open Sans"/>
              </a:rPr>
              <a:t>за внимание!</a:t>
            </a:r>
            <a:endParaRPr lang="en-US" sz="5333" b="1" dirty="0">
              <a:solidFill>
                <a:srgbClr val="14A1F2"/>
              </a:solidFill>
              <a:cs typeface="Open San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95084" y="4411554"/>
            <a:ext cx="620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200" dirty="0" err="1">
                <a:solidFill>
                  <a:srgbClr val="14A1F2"/>
                </a:solidFill>
                <a:cs typeface="Open Sans"/>
              </a:rPr>
              <a:t>www.myoffice.ru</a:t>
            </a:r>
            <a:endParaRPr lang="en-US" sz="3200" dirty="0">
              <a:solidFill>
                <a:srgbClr val="14A1F2"/>
              </a:solidFill>
              <a:cs typeface="Open Sans"/>
            </a:endParaRPr>
          </a:p>
        </p:txBody>
      </p:sp>
      <p:pic>
        <p:nvPicPr>
          <p:cNvPr id="9" name="Picture 1" descr="MyOfficeLogo-L-1560x6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15" y="1522973"/>
            <a:ext cx="3969277" cy="1526643"/>
          </a:xfrm>
          <a:prstGeom prst="rect">
            <a:avLst/>
          </a:prstGeom>
        </p:spPr>
      </p:pic>
      <p:pic>
        <p:nvPicPr>
          <p:cNvPr id="10" name="Picture 9" descr="Untitled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146762"/>
            <a:ext cx="1862661" cy="10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5084" y="2220924"/>
            <a:ext cx="6201832" cy="3003199"/>
          </a:xfrm>
        </p:spPr>
        <p:txBody>
          <a:bodyPr anchor="ctr"/>
          <a:lstStyle>
            <a:lvl1pPr algn="ctr">
              <a:defRPr sz="5333" b="1" cap="none"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  <a:endParaRPr lang="en-US" dirty="0"/>
          </a:p>
        </p:txBody>
      </p:sp>
      <p:pic>
        <p:nvPicPr>
          <p:cNvPr id="7" name="Picture 9" descr="MyOfficeLogo-T-268x1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837" y="1"/>
            <a:ext cx="1983163" cy="924983"/>
          </a:xfrm>
          <a:prstGeom prst="rect">
            <a:avLst/>
          </a:prstGeom>
        </p:spPr>
      </p:pic>
      <p:pic>
        <p:nvPicPr>
          <p:cNvPr id="8" name="Picture 9" descr="MyOfficeLogo-T-268x1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037" y="203201"/>
            <a:ext cx="1983163" cy="924983"/>
          </a:xfrm>
          <a:prstGeom prst="rect">
            <a:avLst/>
          </a:prstGeom>
        </p:spPr>
      </p:pic>
      <p:pic>
        <p:nvPicPr>
          <p:cNvPr id="9" name="Picture 9" descr="MyOfficeLogo-T-268x1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237" y="406401"/>
            <a:ext cx="1983163" cy="924983"/>
          </a:xfrm>
          <a:prstGeom prst="rect">
            <a:avLst/>
          </a:prstGeom>
        </p:spPr>
      </p:pic>
      <p:pic>
        <p:nvPicPr>
          <p:cNvPr id="10" name="Picture 9" descr="MyOfficeLogo-T-268x1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437" y="609601"/>
            <a:ext cx="1983163" cy="924983"/>
          </a:xfrm>
          <a:prstGeom prst="rect">
            <a:avLst/>
          </a:prstGeom>
        </p:spPr>
      </p:pic>
      <p:pic>
        <p:nvPicPr>
          <p:cNvPr id="11" name="Picture 9" descr="MyOfficeLogo-T-268x12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37" y="812801"/>
            <a:ext cx="1983163" cy="924983"/>
          </a:xfrm>
          <a:prstGeom prst="rect">
            <a:avLst/>
          </a:prstGeom>
        </p:spPr>
      </p:pic>
      <p:pic>
        <p:nvPicPr>
          <p:cNvPr id="14" name="Picture 13" descr="MyOfficeLogo-T-428x2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8" y="45157"/>
            <a:ext cx="1986845" cy="9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5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024" y="1600201"/>
            <a:ext cx="6931376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1" y="1600201"/>
            <a:ext cx="3804356" cy="452543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4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76533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89334" y="1600201"/>
            <a:ext cx="3804356" cy="452543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0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656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6567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7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4139"/>
            <a:ext cx="5386917" cy="5544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65190"/>
            <a:ext cx="5386917" cy="342440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14139"/>
            <a:ext cx="5389033" cy="5544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65190"/>
            <a:ext cx="5389033" cy="342440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0" indent="0">
              <a:buFont typeface="Arial"/>
              <a:buNone/>
              <a:defRPr lang="en-US" sz="1600" kern="1200" dirty="0">
                <a:solidFill>
                  <a:schemeClr val="bg1">
                    <a:lumMod val="75000"/>
                  </a:schemeClr>
                </a:solidFill>
                <a:latin typeface="Open Sans"/>
                <a:ea typeface="+mn-ea"/>
                <a:cs typeface="Open Sans"/>
              </a:defRPr>
            </a:lvl1pPr>
          </a:lstStyle>
          <a:p>
            <a:r>
              <a:rPr lang="ru-RU"/>
              <a:t>Вставка таблицы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5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/>
              <a:t>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4174" y="6424792"/>
            <a:ext cx="31157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ru-RU" sz="1067" dirty="0">
                <a:solidFill>
                  <a:srgbClr val="7F7F7F"/>
                </a:solidFill>
                <a:ea typeface="Open Sans" charset="0"/>
                <a:cs typeface="Open Sans" charset="0"/>
              </a:rPr>
              <a:t>© Новые Облачные Технологии, 201</a:t>
            </a:r>
            <a:r>
              <a:rPr lang="en-US" sz="1067" dirty="0">
                <a:solidFill>
                  <a:srgbClr val="7F7F7F"/>
                </a:solidFill>
                <a:ea typeface="Open Sans" charset="0"/>
                <a:cs typeface="Open Sans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754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kern="1200">
          <a:solidFill>
            <a:srgbClr val="14A1F2"/>
          </a:solidFill>
          <a:latin typeface="Open Sans"/>
          <a:ea typeface="+mj-ea"/>
          <a:cs typeface="Open San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SzPct val="120000"/>
        <a:buFontTx/>
        <a:buBlip>
          <a:blip r:embed="rId15"/>
        </a:buBlip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959976" indent="-239994" algn="l" defTabSz="609585" rtl="0" eaLnBrk="1" latinLnBrk="0" hangingPunct="1">
        <a:spcBef>
          <a:spcPts val="8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2667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439964" indent="-239994" algn="l" defTabSz="609585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919952" indent="-239994" algn="l" defTabSz="609585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2133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399940" indent="-239994" algn="l" defTabSz="609585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1867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/>
              <a:t>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24174" y="6424792"/>
            <a:ext cx="31157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ru-RU" sz="1067" dirty="0">
                <a:solidFill>
                  <a:srgbClr val="7F7F7F"/>
                </a:solidFill>
                <a:ea typeface="Open Sans" charset="0"/>
                <a:cs typeface="Open Sans" charset="0"/>
              </a:rPr>
              <a:t>© Новые Облачные Технологии, 201</a:t>
            </a:r>
            <a:r>
              <a:rPr lang="en-US" sz="1067" dirty="0">
                <a:solidFill>
                  <a:srgbClr val="7F7F7F"/>
                </a:solidFill>
                <a:ea typeface="Open Sans" charset="0"/>
                <a:cs typeface="Open Sans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169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kern="1200">
          <a:solidFill>
            <a:srgbClr val="14A1F2"/>
          </a:solidFill>
          <a:latin typeface="Open Sans"/>
          <a:ea typeface="+mj-ea"/>
          <a:cs typeface="Open San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SzPct val="120000"/>
        <a:buFontTx/>
        <a:buBlip>
          <a:blip r:embed="rId15"/>
        </a:buBlip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959976" indent="-239994" algn="l" defTabSz="609585" rtl="0" eaLnBrk="1" latinLnBrk="0" hangingPunct="1">
        <a:spcBef>
          <a:spcPts val="8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2667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439964" indent="-239994" algn="l" defTabSz="609585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919952" indent="-239994" algn="l" defTabSz="609585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2133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399940" indent="-239994" algn="l" defTabSz="609585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1867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28"/>
          <p:cNvSpPr/>
          <p:nvPr/>
        </p:nvSpPr>
        <p:spPr>
          <a:xfrm>
            <a:off x="5084726" y="1874889"/>
            <a:ext cx="6804836" cy="1104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tIns="34291" rIns="34289" bIns="34291" anchor="ctr">
            <a:noAutofit/>
          </a:bodyPr>
          <a:lstStyle>
            <a:lvl1pPr defTabSz="914400">
              <a:defRPr sz="3600" spc="100">
                <a:solidFill>
                  <a:srgbClr val="00AAF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ru-RU" sz="4000" b="1" spc="-1" dirty="0">
                <a:solidFill>
                  <a:srgbClr val="14A1F2"/>
                </a:solidFill>
                <a:latin typeface="Open Sans"/>
              </a:rPr>
              <a:t>Семейство российских</a:t>
            </a:r>
            <a:br>
              <a:rPr lang="ru-RU" sz="4000" dirty="0"/>
            </a:br>
            <a:r>
              <a:rPr lang="ru-RU" sz="4000" b="1" spc="-1" dirty="0">
                <a:solidFill>
                  <a:srgbClr val="14A1F2"/>
                </a:solidFill>
                <a:latin typeface="Open Sans"/>
              </a:rPr>
              <a:t>офисных продуктов</a:t>
            </a:r>
            <a:r>
              <a:rPr lang="ru-RU" sz="4000" b="1" dirty="0"/>
              <a:t> </a:t>
            </a:r>
            <a:endParaRPr lang="ru-RU" sz="40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Shape 86"/>
          <p:cNvSpPr/>
          <p:nvPr/>
        </p:nvSpPr>
        <p:spPr>
          <a:xfrm>
            <a:off x="8214927" y="6018909"/>
            <a:ext cx="3723760" cy="256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609585">
              <a:lnSpc>
                <a:spcPct val="130000"/>
              </a:lnSpc>
              <a:defRPr sz="1400">
                <a:solidFill>
                  <a:srgbClr val="7F7F7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400" dirty="0">
              <a:solidFill>
                <a:srgbClr val="0C0C0C">
                  <a:lumMod val="50000"/>
                  <a:lumOff val="50000"/>
                </a:srgbClr>
              </a:solidFill>
              <a:cs typeface="Open Sans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DE049-C7B9-4235-B41D-81B8821EFB0C}"/>
              </a:ext>
            </a:extLst>
          </p:cNvPr>
          <p:cNvSpPr txBox="1"/>
          <p:nvPr/>
        </p:nvSpPr>
        <p:spPr>
          <a:xfrm>
            <a:off x="5084726" y="3256810"/>
            <a:ext cx="659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Евгений Фенюшин</a:t>
            </a:r>
            <a:br>
              <a:rPr lang="ru-RU" dirty="0"/>
            </a:br>
            <a:r>
              <a:rPr lang="en-US" dirty="0" err="1"/>
              <a:t>Eugene.Fenyushin@myoffice.team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74C7C1-7DF9-4A2B-9A6B-E40B4F2D1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0" y="0"/>
            <a:ext cx="2332634" cy="8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79" y="111319"/>
            <a:ext cx="10972800" cy="1143000"/>
          </a:xfrm>
        </p:spPr>
        <p:txBody>
          <a:bodyPr/>
          <a:lstStyle/>
          <a:p>
            <a:r>
              <a:rPr lang="ru-RU" dirty="0"/>
              <a:t>Типовой процесс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500" y="1166854"/>
            <a:ext cx="11340905" cy="51123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Обследование</a:t>
            </a:r>
          </a:p>
          <a:p>
            <a:pPr lvl="1">
              <a:lnSpc>
                <a:spcPct val="15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Идентификация типовых ролей</a:t>
            </a:r>
          </a:p>
          <a:p>
            <a:pPr lvl="1">
              <a:lnSpc>
                <a:spcPct val="15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Ключевые прикладные системы</a:t>
            </a:r>
          </a:p>
          <a:p>
            <a:pPr lvl="1">
              <a:lnSpc>
                <a:spcPct val="15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Архив и шаблоны документов</a:t>
            </a:r>
          </a:p>
          <a:p>
            <a:pPr lvl="1">
              <a:lnSpc>
                <a:spcPct val="15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Практики использования офисного ПО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Массовое тестирование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Миграция</a:t>
            </a:r>
          </a:p>
          <a:p>
            <a:pPr lvl="1">
              <a:lnSpc>
                <a:spcPct val="15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Адаптация шаблонов</a:t>
            </a:r>
          </a:p>
          <a:p>
            <a:pPr lvl="1">
              <a:lnSpc>
                <a:spcPct val="15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модулей интеграции с прикладным ПО</a:t>
            </a:r>
          </a:p>
          <a:p>
            <a:pPr lvl="1">
              <a:lnSpc>
                <a:spcPct val="150000"/>
              </a:lnSpc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пользователей</a:t>
            </a:r>
          </a:p>
          <a:p>
            <a:pPr lvl="1">
              <a:lnSpc>
                <a:spcPct val="150000"/>
              </a:lnSpc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 к импортозамещению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85124"/>
            <a:ext cx="11419840" cy="266368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ролевой модели заказчика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Большая эффективность за счет синергии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Вовлечение ключевых потребителей к планированию продуктов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Этапность перехода</a:t>
            </a:r>
          </a:p>
          <a:p>
            <a:pPr marL="0" indent="0">
              <a:lnSpc>
                <a:spcPct val="200000"/>
              </a:lnSpc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9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69"/>
          <p:cNvPicPr/>
          <p:nvPr/>
        </p:nvPicPr>
        <p:blipFill>
          <a:blip r:embed="rId2"/>
          <a:stretch/>
        </p:blipFill>
        <p:spPr>
          <a:xfrm>
            <a:off x="1004160" y="2039040"/>
            <a:ext cx="10044000" cy="4289280"/>
          </a:xfrm>
          <a:prstGeom prst="rect">
            <a:avLst/>
          </a:prstGeom>
          <a:ln>
            <a:noFill/>
          </a:ln>
        </p:spPr>
      </p:pic>
      <p:sp>
        <p:nvSpPr>
          <p:cNvPr id="382" name="CustomShape 1"/>
          <p:cNvSpPr/>
          <p:nvPr/>
        </p:nvSpPr>
        <p:spPr>
          <a:xfrm>
            <a:off x="1268640" y="937440"/>
            <a:ext cx="9504960" cy="93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lnSpc>
                <a:spcPct val="100000"/>
              </a:lnSpc>
            </a:pPr>
            <a:r>
              <a:rPr lang="ru-RU" sz="5333" b="1" spc="-1">
                <a:solidFill>
                  <a:srgbClr val="14A1F2"/>
                </a:solidFill>
                <a:latin typeface="Open Sans"/>
              </a:rPr>
              <a:t>Спасибо за внимание!</a:t>
            </a:r>
            <a:endParaRPr lang="ru-RU" sz="5333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4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838080" y="143520"/>
            <a:ext cx="10515360" cy="1325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 spc="-1">
                <a:solidFill>
                  <a:srgbClr val="00B0F0"/>
                </a:solidFill>
                <a:latin typeface="Open Sans"/>
              </a:rPr>
              <a:t>Что такое МойОфис</a:t>
            </a:r>
            <a:r>
              <a:rPr lang="en-US" sz="4800" b="1" spc="-1" baseline="30000">
                <a:solidFill>
                  <a:srgbClr val="00B0F0"/>
                </a:solidFill>
                <a:latin typeface="Open Sans"/>
              </a:rPr>
              <a:t>®</a:t>
            </a:r>
            <a:r>
              <a:rPr lang="en-US" sz="4800" b="1" spc="-1">
                <a:solidFill>
                  <a:srgbClr val="00B0F0"/>
                </a:solidFill>
                <a:latin typeface="Open Sans"/>
              </a:rPr>
              <a:t>?</a:t>
            </a:r>
            <a:endParaRPr lang="en-US" sz="4800" spc="-1">
              <a:solidFill>
                <a:srgbClr val="0C0C0C"/>
              </a:solidFill>
              <a:latin typeface="Open Sans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820320" y="1804800"/>
            <a:ext cx="10515360" cy="3387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spcBef>
                <a:spcPts val="601"/>
              </a:spcBef>
              <a:spcAft>
                <a:spcPts val="601"/>
              </a:spcAft>
            </a:pPr>
            <a:r>
              <a:rPr lang="en-US" sz="2000" i="1" spc="-1">
                <a:solidFill>
                  <a:srgbClr val="494949"/>
                </a:solidFill>
                <a:latin typeface="Open Sans"/>
              </a:rPr>
              <a:t>Российский пакет офисных программ, который предоставляет платформу для совместного редактирования и хранения документов, почтовую систему, а также полный набор современных офисных приложений.</a:t>
            </a:r>
            <a:endParaRPr lang="en-US" sz="2000" spc="-1">
              <a:solidFill>
                <a:srgbClr val="0C0C0C"/>
              </a:solidFill>
              <a:latin typeface="Open Sans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10580160" y="5504640"/>
            <a:ext cx="245760" cy="4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6" name="Рисунок 3"/>
          <p:cNvPicPr/>
          <p:nvPr/>
        </p:nvPicPr>
        <p:blipFill>
          <a:blip r:embed="rId3"/>
          <a:srcRect l="6496" t="18978" r="8389" b="18110"/>
          <a:stretch/>
        </p:blipFill>
        <p:spPr>
          <a:xfrm>
            <a:off x="2080800" y="3277440"/>
            <a:ext cx="7595520" cy="3151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8677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3"/>
          <p:cNvPicPr/>
          <p:nvPr/>
        </p:nvPicPr>
        <p:blipFill>
          <a:blip r:embed="rId2"/>
          <a:stretch/>
        </p:blipFill>
        <p:spPr>
          <a:xfrm>
            <a:off x="469920" y="34560"/>
            <a:ext cx="11265600" cy="6336960"/>
          </a:xfrm>
          <a:prstGeom prst="rect">
            <a:avLst/>
          </a:prstGeom>
          <a:ln>
            <a:noFill/>
          </a:ln>
        </p:spPr>
      </p:pic>
      <p:sp>
        <p:nvSpPr>
          <p:cNvPr id="228" name="TextShape 1"/>
          <p:cNvSpPr txBox="1"/>
          <p:nvPr/>
        </p:nvSpPr>
        <p:spPr>
          <a:xfrm>
            <a:off x="609600" y="274560"/>
            <a:ext cx="10972320" cy="1142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 spc="-1">
                <a:solidFill>
                  <a:srgbClr val="14A1F2"/>
                </a:solidFill>
                <a:latin typeface="Open Sans"/>
              </a:rPr>
              <a:t>Новая реальность с МойОфис</a:t>
            </a:r>
            <a:endParaRPr lang="en-US" sz="4800" spc="-1">
              <a:solidFill>
                <a:srgbClr val="0C0C0C"/>
              </a:solidFill>
              <a:latin typeface="Open Sans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2988000" y="4428000"/>
            <a:ext cx="2391840" cy="12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867" spc="-1">
                <a:solidFill>
                  <a:srgbClr val="0C0C0C"/>
                </a:solidFill>
                <a:latin typeface="XO Tahion"/>
              </a:rPr>
              <a:t>Единый «метадокумент»</a:t>
            </a:r>
            <a:endParaRPr lang="ru-RU" sz="1867" spc="-1">
              <a:latin typeface="Arial"/>
            </a:endParaRPr>
          </a:p>
          <a:p>
            <a:pPr algn="ctr">
              <a:spcAft>
                <a:spcPts val="533"/>
              </a:spcAft>
            </a:pPr>
            <a:r>
              <a:rPr lang="ru-RU" sz="1467" spc="-1">
                <a:solidFill>
                  <a:srgbClr val="808080"/>
                </a:solidFill>
                <a:latin typeface="XO Tahion"/>
              </a:rPr>
              <a:t>Работа с информацией,</a:t>
            </a:r>
            <a:br>
              <a:rPr sz="2400"/>
            </a:br>
            <a:r>
              <a:rPr lang="ru-RU" sz="1467" spc="-1">
                <a:solidFill>
                  <a:srgbClr val="808080"/>
                </a:solidFill>
                <a:latin typeface="XO Tahion"/>
              </a:rPr>
              <a:t>а не с документами</a:t>
            </a:r>
            <a:endParaRPr lang="ru-RU" sz="1467" spc="-1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5137440" y="4428000"/>
            <a:ext cx="2105280" cy="164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867" spc="-1">
                <a:solidFill>
                  <a:srgbClr val="0C0C0C"/>
                </a:solidFill>
                <a:latin typeface="XO Tahion"/>
              </a:rPr>
              <a:t>Mobile </a:t>
            </a:r>
            <a:br>
              <a:rPr sz="2400"/>
            </a:br>
            <a:r>
              <a:rPr lang="ru-RU" sz="1867" spc="-1">
                <a:solidFill>
                  <a:srgbClr val="0C0C0C"/>
                </a:solidFill>
                <a:latin typeface="XO Tahion"/>
              </a:rPr>
              <a:t>First</a:t>
            </a:r>
            <a:endParaRPr lang="ru-RU" sz="1867" spc="-1">
              <a:latin typeface="Arial"/>
            </a:endParaRPr>
          </a:p>
          <a:p>
            <a:pPr algn="ctr">
              <a:spcAft>
                <a:spcPts val="533"/>
              </a:spcAft>
            </a:pPr>
            <a:r>
              <a:rPr lang="ru-RU" sz="1467" spc="-1">
                <a:solidFill>
                  <a:srgbClr val="808080"/>
                </a:solidFill>
                <a:latin typeface="XO Tahion"/>
              </a:rPr>
              <a:t>Начало проектирования</a:t>
            </a:r>
            <a:br>
              <a:rPr sz="2400"/>
            </a:br>
            <a:r>
              <a:rPr lang="ru-RU" sz="1467" spc="-1">
                <a:solidFill>
                  <a:srgbClr val="808080"/>
                </a:solidFill>
                <a:latin typeface="XO Tahion"/>
              </a:rPr>
              <a:t>с мобильных устройств</a:t>
            </a:r>
            <a:endParaRPr lang="ru-RU" sz="1467" spc="-1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7179840" y="4428000"/>
            <a:ext cx="2061120" cy="142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867" spc="-1">
                <a:solidFill>
                  <a:srgbClr val="0C0C0C"/>
                </a:solidFill>
                <a:latin typeface="XO Tahion"/>
              </a:rPr>
              <a:t>Не копируем конкурентов</a:t>
            </a:r>
            <a:endParaRPr lang="ru-RU" sz="1867" spc="-1">
              <a:latin typeface="Arial"/>
            </a:endParaRPr>
          </a:p>
          <a:p>
            <a:pPr algn="ctr">
              <a:spcAft>
                <a:spcPts val="533"/>
              </a:spcAft>
            </a:pPr>
            <a:r>
              <a:rPr lang="ru-RU" sz="1467" spc="-1">
                <a:solidFill>
                  <a:srgbClr val="808080"/>
                </a:solidFill>
                <a:latin typeface="XO Tahion"/>
              </a:rPr>
              <a:t>Инновационные функции и удобный интерфейс</a:t>
            </a:r>
            <a:endParaRPr lang="ru-RU" sz="1467" spc="-1"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9094560" y="4428000"/>
            <a:ext cx="2155680" cy="164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867" spc="-1">
                <a:solidFill>
                  <a:srgbClr val="0C0C0C"/>
                </a:solidFill>
                <a:latin typeface="XO Tahion"/>
              </a:rPr>
              <a:t>С чистого</a:t>
            </a:r>
            <a:br>
              <a:rPr sz="2400"/>
            </a:br>
            <a:r>
              <a:rPr lang="ru-RU" sz="1867" spc="-1">
                <a:solidFill>
                  <a:srgbClr val="0C0C0C"/>
                </a:solidFill>
                <a:latin typeface="XO Tahion"/>
              </a:rPr>
              <a:t>листа</a:t>
            </a:r>
            <a:endParaRPr lang="ru-RU" sz="1867" spc="-1">
              <a:latin typeface="Arial"/>
            </a:endParaRPr>
          </a:p>
          <a:p>
            <a:pPr algn="ctr">
              <a:spcAft>
                <a:spcPts val="533"/>
              </a:spcAft>
            </a:pPr>
            <a:r>
              <a:rPr lang="ru-RU" sz="1467" spc="-1">
                <a:solidFill>
                  <a:srgbClr val="808080"/>
                </a:solidFill>
                <a:latin typeface="XO Tahion"/>
              </a:rPr>
              <a:t>Нет груза старого кода, проблем совместимости версий</a:t>
            </a:r>
            <a:endParaRPr lang="ru-RU" sz="14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456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3"/>
          <p:cNvPicPr/>
          <p:nvPr/>
        </p:nvPicPr>
        <p:blipFill>
          <a:blip r:embed="rId2"/>
          <a:srcRect l="8295" t="11290" r="8295" b="14570"/>
          <a:stretch/>
        </p:blipFill>
        <p:spPr>
          <a:xfrm>
            <a:off x="609600" y="564480"/>
            <a:ext cx="10972320" cy="5485920"/>
          </a:xfrm>
          <a:prstGeom prst="rect">
            <a:avLst/>
          </a:prstGeom>
          <a:ln>
            <a:noFill/>
          </a:ln>
        </p:spPr>
      </p:pic>
      <p:sp>
        <p:nvSpPr>
          <p:cNvPr id="234" name="TextShape 1"/>
          <p:cNvSpPr txBox="1"/>
          <p:nvPr/>
        </p:nvSpPr>
        <p:spPr>
          <a:xfrm>
            <a:off x="609600" y="274560"/>
            <a:ext cx="10972320" cy="1142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 spc="-1">
                <a:solidFill>
                  <a:srgbClr val="14A1F2"/>
                </a:solidFill>
                <a:latin typeface="Open Sans"/>
              </a:rPr>
              <a:t>Главное о продукте</a:t>
            </a:r>
            <a:endParaRPr lang="en-US" sz="4800" spc="-1">
              <a:solidFill>
                <a:srgbClr val="0C0C0C"/>
              </a:solidFill>
              <a:latin typeface="Open Sans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987360" y="4088640"/>
            <a:ext cx="1816800" cy="6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600" spc="-1">
                <a:solidFill>
                  <a:srgbClr val="0C0C0C"/>
                </a:solidFill>
                <a:latin typeface="XO Tahion"/>
              </a:rPr>
              <a:t>Частное</a:t>
            </a:r>
            <a:br>
              <a:rPr sz="2400"/>
            </a:br>
            <a:r>
              <a:rPr lang="ru-RU" sz="1600" spc="-1">
                <a:solidFill>
                  <a:srgbClr val="0C0C0C"/>
                </a:solidFill>
                <a:latin typeface="XO Tahion"/>
              </a:rPr>
              <a:t>облако</a:t>
            </a:r>
            <a:endParaRPr lang="ru-RU" sz="1600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2472480" y="5173440"/>
            <a:ext cx="1816800" cy="6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600" spc="-1">
                <a:solidFill>
                  <a:srgbClr val="0C0C0C"/>
                </a:solidFill>
                <a:latin typeface="XO Tahion"/>
              </a:rPr>
              <a:t>Простой интерфейс</a:t>
            </a:r>
            <a:endParaRPr lang="ru-RU" sz="1600" spc="-1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4255680" y="5669760"/>
            <a:ext cx="1816800" cy="6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600" spc="-1">
                <a:solidFill>
                  <a:srgbClr val="0C0C0C"/>
                </a:solidFill>
                <a:latin typeface="XO Tahion"/>
              </a:rPr>
              <a:t>Совместная работа</a:t>
            </a:r>
            <a:endParaRPr lang="ru-RU" sz="1600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6061920" y="5678400"/>
            <a:ext cx="1816800" cy="6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600" spc="-1">
                <a:solidFill>
                  <a:srgbClr val="0C0C0C"/>
                </a:solidFill>
                <a:latin typeface="XO Tahion"/>
              </a:rPr>
              <a:t>Все</a:t>
            </a:r>
            <a:br>
              <a:rPr sz="2400"/>
            </a:br>
            <a:r>
              <a:rPr lang="ru-RU" sz="1600" spc="-1">
                <a:solidFill>
                  <a:srgbClr val="0C0C0C"/>
                </a:solidFill>
                <a:latin typeface="XO Tahion"/>
              </a:rPr>
              <a:t>платформы</a:t>
            </a:r>
            <a:endParaRPr lang="ru-RU" sz="1600" spc="-1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7834560" y="5173440"/>
            <a:ext cx="1816800" cy="6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600" spc="-1">
                <a:solidFill>
                  <a:srgbClr val="0C0C0C"/>
                </a:solidFill>
                <a:latin typeface="XO Tahion"/>
              </a:rPr>
              <a:t>Все</a:t>
            </a:r>
            <a:br>
              <a:rPr sz="2400"/>
            </a:br>
            <a:r>
              <a:rPr lang="ru-RU" sz="1600" spc="-1">
                <a:solidFill>
                  <a:srgbClr val="0C0C0C"/>
                </a:solidFill>
                <a:latin typeface="XO Tahion"/>
              </a:rPr>
              <a:t>форматы</a:t>
            </a:r>
            <a:endParaRPr lang="ru-RU" sz="1600" spc="-1">
              <a:latin typeface="Arial"/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9301440" y="4121280"/>
            <a:ext cx="1816800" cy="36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600" spc="-1">
                <a:solidFill>
                  <a:srgbClr val="0C0C0C"/>
                </a:solidFill>
                <a:latin typeface="XO Tahion"/>
              </a:rPr>
              <a:t>Безопасность</a:t>
            </a:r>
            <a:endParaRPr lang="ru-RU" sz="16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2602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838080" y="143520"/>
            <a:ext cx="10515360" cy="1325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267" b="1" spc="-1">
                <a:solidFill>
                  <a:srgbClr val="00B0F0"/>
                </a:solidFill>
                <a:latin typeface="Open Sans"/>
              </a:rPr>
              <a:t>Кроссплатформенность</a:t>
            </a:r>
            <a:r>
              <a:rPr lang="en-US" sz="2667" b="1" spc="-1">
                <a:solidFill>
                  <a:srgbClr val="00B0F0"/>
                </a:solidFill>
                <a:latin typeface="Open Sans"/>
              </a:rPr>
              <a:t> </a:t>
            </a:r>
            <a:r>
              <a:rPr lang="en-US" sz="4267" b="1" spc="-1">
                <a:solidFill>
                  <a:srgbClr val="00B0F0"/>
                </a:solidFill>
                <a:latin typeface="Open Sans"/>
              </a:rPr>
              <a:t>МойОфис</a:t>
            </a:r>
            <a:r>
              <a:rPr lang="en-US" sz="4267" b="1" spc="-1" baseline="30000">
                <a:solidFill>
                  <a:srgbClr val="14A1F2"/>
                </a:solidFill>
                <a:latin typeface="Open Sans"/>
              </a:rPr>
              <a:t> ®</a:t>
            </a:r>
            <a:endParaRPr lang="en-US" sz="4267" spc="-1">
              <a:solidFill>
                <a:srgbClr val="0C0C0C"/>
              </a:solidFill>
              <a:latin typeface="Open Sans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2000160" y="1617120"/>
            <a:ext cx="2253120" cy="464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ru-RU" b="1" spc="-1">
                <a:solidFill>
                  <a:srgbClr val="13A3FF"/>
                </a:solidFill>
                <a:latin typeface="Open Sans"/>
              </a:rPr>
              <a:t>WINDOWS</a:t>
            </a:r>
            <a:endParaRPr lang="ru-RU" spc="-1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ru-RU" sz="1600" spc="-1">
                <a:solidFill>
                  <a:srgbClr val="808080"/>
                </a:solidFill>
                <a:latin typeface="Open Sans"/>
              </a:rPr>
              <a:t>Windows XP (32/64)</a:t>
            </a: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>
                <a:solidFill>
                  <a:srgbClr val="808080"/>
                </a:solidFill>
                <a:latin typeface="Open Sans"/>
              </a:rPr>
              <a:t>Windows 7 (32/64)</a:t>
            </a: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>
                <a:solidFill>
                  <a:srgbClr val="808080"/>
                </a:solidFill>
                <a:latin typeface="Open Sans"/>
              </a:rPr>
              <a:t>Windows 8 (32/64)</a:t>
            </a: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>
                <a:solidFill>
                  <a:srgbClr val="13A3FF"/>
                </a:solidFill>
                <a:latin typeface="Open Sans"/>
              </a:rPr>
              <a:t>LINUX</a:t>
            </a: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>
                <a:solidFill>
                  <a:srgbClr val="808080"/>
                </a:solidFill>
                <a:latin typeface="Open Sans"/>
              </a:rPr>
              <a:t>Linux Astra</a:t>
            </a: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>
                <a:solidFill>
                  <a:srgbClr val="808080"/>
                </a:solidFill>
                <a:latin typeface="Open Sans"/>
              </a:rPr>
              <a:t>Linux ALT</a:t>
            </a: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>
                <a:solidFill>
                  <a:srgbClr val="808080"/>
                </a:solidFill>
                <a:latin typeface="Open Sans"/>
              </a:rPr>
              <a:t>Linux Aurora</a:t>
            </a: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>
                <a:solidFill>
                  <a:srgbClr val="13A3FF"/>
                </a:solidFill>
                <a:latin typeface="Open Sans"/>
              </a:rPr>
              <a:t>APPLE</a:t>
            </a: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spc="-1">
                <a:solidFill>
                  <a:srgbClr val="808080"/>
                </a:solidFill>
                <a:latin typeface="Open Sans"/>
              </a:rPr>
              <a:t>IOS</a:t>
            </a: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spc="-1">
              <a:latin typeface="Arial"/>
            </a:endParaRPr>
          </a:p>
        </p:txBody>
      </p:sp>
      <p:pic>
        <p:nvPicPr>
          <p:cNvPr id="281" name="Picture 1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674880" y="4944000"/>
            <a:ext cx="1299360" cy="1262880"/>
          </a:xfrm>
          <a:prstGeom prst="rect">
            <a:avLst/>
          </a:prstGeom>
          <a:ln>
            <a:noFill/>
          </a:ln>
        </p:spPr>
      </p:pic>
      <p:pic>
        <p:nvPicPr>
          <p:cNvPr id="282" name="Picture 1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9092640" y="3204480"/>
            <a:ext cx="2832480" cy="1416000"/>
          </a:xfrm>
          <a:prstGeom prst="rect">
            <a:avLst/>
          </a:prstGeom>
          <a:ln>
            <a:noFill/>
          </a:ln>
        </p:spPr>
      </p:pic>
      <p:sp>
        <p:nvSpPr>
          <p:cNvPr id="283" name="CustomShape 3"/>
          <p:cNvSpPr/>
          <p:nvPr/>
        </p:nvSpPr>
        <p:spPr>
          <a:xfrm>
            <a:off x="8366400" y="2030880"/>
            <a:ext cx="1776960" cy="4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ru-RU" b="1" spc="-1">
                <a:solidFill>
                  <a:srgbClr val="13A3FF"/>
                </a:solidFill>
                <a:latin typeface="Open Sans"/>
              </a:rPr>
              <a:t>ANDROID</a:t>
            </a:r>
            <a:endParaRPr lang="ru-RU" spc="-1">
              <a:latin typeface="Arial"/>
            </a:endParaRPr>
          </a:p>
          <a:p>
            <a:pPr>
              <a:lnSpc>
                <a:spcPct val="12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2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2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>
                <a:solidFill>
                  <a:srgbClr val="13A3FF"/>
                </a:solidFill>
                <a:latin typeface="Open Sans"/>
              </a:rPr>
              <a:t>TIZEN</a:t>
            </a: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>
                <a:solidFill>
                  <a:srgbClr val="13A3FF"/>
                </a:solidFill>
                <a:latin typeface="Open Sans"/>
              </a:rPr>
              <a:t>WEB</a:t>
            </a: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1">
              <a:latin typeface="Arial"/>
            </a:endParaRPr>
          </a:p>
        </p:txBody>
      </p:sp>
      <p:pic>
        <p:nvPicPr>
          <p:cNvPr id="284" name="Picture 23"/>
          <p:cNvPicPr/>
          <p:nvPr/>
        </p:nvPicPr>
        <p:blipFill>
          <a:blip r:embed="rId5"/>
          <a:stretch/>
        </p:blipFill>
        <p:spPr>
          <a:xfrm>
            <a:off x="10874880" y="5538720"/>
            <a:ext cx="540480" cy="540480"/>
          </a:xfrm>
          <a:prstGeom prst="rect">
            <a:avLst/>
          </a:prstGeom>
          <a:ln>
            <a:noFill/>
          </a:ln>
        </p:spPr>
      </p:pic>
      <p:pic>
        <p:nvPicPr>
          <p:cNvPr id="285" name="Picture 24"/>
          <p:cNvPicPr/>
          <p:nvPr/>
        </p:nvPicPr>
        <p:blipFill>
          <a:blip r:embed="rId6"/>
          <a:stretch/>
        </p:blipFill>
        <p:spPr>
          <a:xfrm>
            <a:off x="10289280" y="5524320"/>
            <a:ext cx="578880" cy="578880"/>
          </a:xfrm>
          <a:prstGeom prst="rect">
            <a:avLst/>
          </a:prstGeom>
          <a:ln>
            <a:noFill/>
          </a:ln>
        </p:spPr>
      </p:pic>
      <p:pic>
        <p:nvPicPr>
          <p:cNvPr id="286" name="Picture 25"/>
          <p:cNvPicPr/>
          <p:nvPr/>
        </p:nvPicPr>
        <p:blipFill>
          <a:blip r:embed="rId7"/>
          <a:stretch/>
        </p:blipFill>
        <p:spPr>
          <a:xfrm>
            <a:off x="9784320" y="5034240"/>
            <a:ext cx="397920" cy="431040"/>
          </a:xfrm>
          <a:prstGeom prst="rect">
            <a:avLst/>
          </a:prstGeom>
          <a:ln>
            <a:noFill/>
          </a:ln>
        </p:spPr>
      </p:pic>
      <p:pic>
        <p:nvPicPr>
          <p:cNvPr id="287" name="Picture 26"/>
          <p:cNvPicPr/>
          <p:nvPr/>
        </p:nvPicPr>
        <p:blipFill>
          <a:blip r:embed="rId8"/>
          <a:stretch/>
        </p:blipFill>
        <p:spPr>
          <a:xfrm>
            <a:off x="10308000" y="5000640"/>
            <a:ext cx="498240" cy="498240"/>
          </a:xfrm>
          <a:prstGeom prst="rect">
            <a:avLst/>
          </a:prstGeom>
          <a:ln>
            <a:noFill/>
          </a:ln>
        </p:spPr>
      </p:pic>
      <p:pic>
        <p:nvPicPr>
          <p:cNvPr id="288" name="Picture 27"/>
          <p:cNvPicPr/>
          <p:nvPr/>
        </p:nvPicPr>
        <p:blipFill>
          <a:blip r:embed="rId9"/>
          <a:stretch/>
        </p:blipFill>
        <p:spPr>
          <a:xfrm>
            <a:off x="10911840" y="5001120"/>
            <a:ext cx="480000" cy="480000"/>
          </a:xfrm>
          <a:prstGeom prst="rect">
            <a:avLst/>
          </a:prstGeom>
          <a:ln>
            <a:noFill/>
          </a:ln>
        </p:spPr>
      </p:pic>
      <p:pic>
        <p:nvPicPr>
          <p:cNvPr id="289" name="Picture 28"/>
          <p:cNvPicPr/>
          <p:nvPr/>
        </p:nvPicPr>
        <p:blipFill>
          <a:blip r:embed="rId10"/>
          <a:stretch/>
        </p:blipFill>
        <p:spPr>
          <a:xfrm>
            <a:off x="9764640" y="5543040"/>
            <a:ext cx="464640" cy="560640"/>
          </a:xfrm>
          <a:prstGeom prst="rect">
            <a:avLst/>
          </a:prstGeom>
          <a:ln>
            <a:noFill/>
          </a:ln>
        </p:spPr>
      </p:pic>
      <p:pic>
        <p:nvPicPr>
          <p:cNvPr id="290" name="Picture 29"/>
          <p:cNvPicPr/>
          <p:nvPr/>
        </p:nvPicPr>
        <p:blipFill>
          <a:blip r:embed="rId11"/>
          <a:stretch/>
        </p:blipFill>
        <p:spPr>
          <a:xfrm>
            <a:off x="912480" y="3556320"/>
            <a:ext cx="838560" cy="838560"/>
          </a:xfrm>
          <a:prstGeom prst="rect">
            <a:avLst/>
          </a:prstGeom>
          <a:ln>
            <a:noFill/>
          </a:ln>
        </p:spPr>
      </p:pic>
      <p:pic>
        <p:nvPicPr>
          <p:cNvPr id="291" name="Picture 30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9724320" y="1746240"/>
            <a:ext cx="947040" cy="947040"/>
          </a:xfrm>
          <a:prstGeom prst="rect">
            <a:avLst/>
          </a:prstGeom>
          <a:ln>
            <a:noFill/>
          </a:ln>
        </p:spPr>
      </p:pic>
      <p:pic>
        <p:nvPicPr>
          <p:cNvPr id="292" name="Picture 3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67200" y="1845120"/>
            <a:ext cx="696480" cy="696480"/>
          </a:xfrm>
          <a:prstGeom prst="rect">
            <a:avLst/>
          </a:prstGeom>
          <a:ln>
            <a:noFill/>
          </a:ln>
        </p:spPr>
      </p:pic>
      <p:sp>
        <p:nvSpPr>
          <p:cNvPr id="293" name="Line 4"/>
          <p:cNvSpPr/>
          <p:nvPr/>
        </p:nvSpPr>
        <p:spPr>
          <a:xfrm flipH="1">
            <a:off x="4143360" y="2444640"/>
            <a:ext cx="3873120" cy="3238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4" name="Line 5"/>
          <p:cNvSpPr/>
          <p:nvPr/>
        </p:nvSpPr>
        <p:spPr>
          <a:xfrm>
            <a:off x="4222560" y="2317920"/>
            <a:ext cx="3730560" cy="32385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5" name="Line 6"/>
          <p:cNvSpPr/>
          <p:nvPr/>
        </p:nvSpPr>
        <p:spPr>
          <a:xfrm flipH="1">
            <a:off x="3746400" y="3968640"/>
            <a:ext cx="4476480" cy="321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296" name="Picture 2"/>
          <p:cNvPicPr/>
          <p:nvPr/>
        </p:nvPicPr>
        <p:blipFill>
          <a:blip r:embed="rId14"/>
          <a:stretch/>
        </p:blipFill>
        <p:spPr>
          <a:xfrm>
            <a:off x="4862880" y="2815200"/>
            <a:ext cx="2339040" cy="2339040"/>
          </a:xfrm>
          <a:prstGeom prst="rect">
            <a:avLst/>
          </a:prstGeom>
          <a:ln>
            <a:noFill/>
          </a:ln>
          <a:effectLst>
            <a:outerShdw blurRad="565150" dist="127000" dir="5400000" sx="98000" sy="98000" algn="l" rotWithShape="0">
              <a:srgbClr val="000000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9936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dirty="0" err="1"/>
              <a:t>МойОфис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4174" y="6424792"/>
            <a:ext cx="31157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© Новые Облачные Технологии, 201</a:t>
            </a:r>
            <a:r>
              <a:rPr lang="en-US" sz="1067" dirty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7</a:t>
            </a:r>
          </a:p>
        </p:txBody>
      </p:sp>
      <p:pic>
        <p:nvPicPr>
          <p:cNvPr id="3" name="Picture 2" descr="schem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279"/>
            <a:ext cx="10906115" cy="55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4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785280" y="1489920"/>
            <a:ext cx="10580160" cy="4963680"/>
          </a:xfrm>
          <a:prstGeom prst="rect">
            <a:avLst/>
          </a:prstGeom>
          <a:noFill/>
          <a:ln w="38160">
            <a:solidFill>
              <a:schemeClr val="bg1">
                <a:lumMod val="85000"/>
              </a:schemeClr>
            </a:solidFill>
            <a:custDash>
              <a:ds d="400000" sp="300000"/>
            </a:custDash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20000" tIns="60000" rIns="120000" bIns="60000"/>
          <a:lstStyle/>
          <a:p>
            <a:pPr marL="91678" algn="ctr">
              <a:lnSpc>
                <a:spcPct val="200000"/>
              </a:lnSpc>
            </a:pPr>
            <a:r>
              <a:rPr lang="ru-RU" sz="1600" b="1" spc="-1">
                <a:solidFill>
                  <a:srgbClr val="0C0C0C"/>
                </a:solidFill>
                <a:latin typeface="XO Tahion"/>
                <a:ea typeface="Trebuchet MS"/>
              </a:rPr>
              <a:t>     МойОфис</a:t>
            </a:r>
            <a:r>
              <a:rPr lang="ru-RU" sz="1600" b="1" spc="-1" baseline="30000">
                <a:solidFill>
                  <a:srgbClr val="0C0C0C"/>
                </a:solidFill>
                <a:latin typeface="XO Tahion"/>
                <a:ea typeface="Trebuchet MS"/>
              </a:rPr>
              <a:t>®</a:t>
            </a:r>
            <a:r>
              <a:rPr lang="ru-RU" sz="1600" b="1" spc="-1">
                <a:solidFill>
                  <a:srgbClr val="0C0C0C"/>
                </a:solidFill>
                <a:latin typeface="XO Tahion"/>
                <a:ea typeface="Trebuchet MS"/>
              </a:rPr>
              <a:t> Профессиональный</a:t>
            </a:r>
            <a:endParaRPr lang="ru-RU" sz="1600" spc="-1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1298400" y="2272320"/>
            <a:ext cx="3927840" cy="2229120"/>
          </a:xfrm>
          <a:prstGeom prst="rect">
            <a:avLst/>
          </a:prstGeom>
          <a:solidFill>
            <a:srgbClr val="F2F2F2"/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240000" tIns="240000" rIns="240000" bIns="240000"/>
          <a:lstStyle/>
          <a:p>
            <a:pPr algn="ctr">
              <a:lnSpc>
                <a:spcPct val="100000"/>
              </a:lnSpc>
            </a:pPr>
            <a:r>
              <a:rPr lang="ru-RU" sz="1467" b="1" spc="-1">
                <a:solidFill>
                  <a:srgbClr val="0C0C0C"/>
                </a:solidFill>
                <a:latin typeface="XO Tahion"/>
                <a:ea typeface="Trebuchet MS"/>
              </a:rPr>
              <a:t>МойОфис</a:t>
            </a:r>
            <a:r>
              <a:rPr lang="ru-RU" sz="1467" b="1" spc="-1" baseline="30000">
                <a:solidFill>
                  <a:srgbClr val="0C0C0C"/>
                </a:solidFill>
                <a:latin typeface="XO Tahion"/>
                <a:ea typeface="Trebuchet MS"/>
              </a:rPr>
              <a:t>®</a:t>
            </a:r>
            <a:r>
              <a:rPr lang="ru-RU" sz="1467" b="1" spc="-1">
                <a:solidFill>
                  <a:srgbClr val="0C0C0C"/>
                </a:solidFill>
                <a:latin typeface="XO Tahion"/>
                <a:ea typeface="Trebuchet MS"/>
              </a:rPr>
              <a:t> Частное облако</a:t>
            </a:r>
            <a:endParaRPr lang="ru-RU" sz="1467" spc="-1">
              <a:latin typeface="Arial"/>
            </a:endParaRPr>
          </a:p>
          <a:p>
            <a:pPr algn="ctr">
              <a:spcBef>
                <a:spcPts val="801"/>
              </a:spcBef>
            </a:pPr>
            <a:r>
              <a:rPr lang="ru-RU" sz="1200" b="1" spc="-1">
                <a:solidFill>
                  <a:srgbClr val="868686"/>
                </a:solidFill>
                <a:latin typeface="XO Tahion"/>
                <a:ea typeface="Trebuchet MS"/>
              </a:rPr>
              <a:t>Набор серверных продуктов</a:t>
            </a:r>
            <a:endParaRPr lang="ru-RU" sz="1200" spc="-1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507520" y="2272320"/>
            <a:ext cx="2539680" cy="3872160"/>
          </a:xfrm>
          <a:prstGeom prst="rect">
            <a:avLst/>
          </a:prstGeom>
          <a:solidFill>
            <a:srgbClr val="F2F2F2"/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240000" tIns="240000" rIns="240000" bIns="240000"/>
          <a:lstStyle/>
          <a:p>
            <a:pPr algn="ctr">
              <a:lnSpc>
                <a:spcPct val="100000"/>
              </a:lnSpc>
            </a:pPr>
            <a:r>
              <a:rPr lang="ru-RU" sz="1467" b="1" spc="-1">
                <a:solidFill>
                  <a:srgbClr val="0C0C0C"/>
                </a:solidFill>
                <a:latin typeface="XO Tahion"/>
                <a:ea typeface="Trebuchet MS"/>
              </a:rPr>
              <a:t>МойОфис</a:t>
            </a:r>
            <a:r>
              <a:rPr lang="ru-RU" sz="1467" b="1" spc="-1" baseline="30000">
                <a:solidFill>
                  <a:srgbClr val="0C0C0C"/>
                </a:solidFill>
                <a:latin typeface="XO Tahion"/>
                <a:ea typeface="Trebuchet MS"/>
              </a:rPr>
              <a:t>®</a:t>
            </a:r>
            <a:r>
              <a:rPr lang="ru-RU" sz="1467" b="1" spc="-1">
                <a:solidFill>
                  <a:srgbClr val="0C0C0C"/>
                </a:solidFill>
                <a:latin typeface="XO Tahion"/>
                <a:ea typeface="Trebuchet MS"/>
              </a:rPr>
              <a:t> Стандартный</a:t>
            </a:r>
            <a:endParaRPr lang="ru-RU" sz="1467" spc="-1">
              <a:latin typeface="Arial"/>
            </a:endParaRPr>
          </a:p>
          <a:p>
            <a:pPr algn="ctr">
              <a:spcBef>
                <a:spcPts val="801"/>
              </a:spcBef>
            </a:pPr>
            <a:r>
              <a:rPr lang="ru-RU" sz="1200" b="1" spc="-1">
                <a:solidFill>
                  <a:srgbClr val="868686"/>
                </a:solidFill>
                <a:latin typeface="XO Tahion"/>
                <a:ea typeface="Trebuchet MS"/>
              </a:rPr>
              <a:t>Офис для рабочей станции</a:t>
            </a:r>
            <a:endParaRPr lang="ru-RU" sz="1200" spc="-1">
              <a:latin typeface="Arial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8328480" y="4644000"/>
            <a:ext cx="2597760" cy="1500480"/>
          </a:xfrm>
          <a:prstGeom prst="rect">
            <a:avLst/>
          </a:prstGeom>
          <a:solidFill>
            <a:srgbClr val="F2F2F2"/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240000" tIns="240000" rIns="240000" bIns="240000"/>
          <a:lstStyle/>
          <a:p>
            <a:pPr algn="ctr">
              <a:lnSpc>
                <a:spcPct val="100000"/>
              </a:lnSpc>
            </a:pPr>
            <a:r>
              <a:rPr lang="ru-RU" sz="1467" b="1" spc="-1">
                <a:solidFill>
                  <a:srgbClr val="0C0C0C"/>
                </a:solidFill>
                <a:latin typeface="XO Tahion"/>
                <a:ea typeface="Trebuchet MS"/>
              </a:rPr>
              <a:t>МойОфис</a:t>
            </a:r>
            <a:r>
              <a:rPr lang="ru-RU" sz="1467" b="1" spc="-1" baseline="30000">
                <a:solidFill>
                  <a:srgbClr val="0C0C0C"/>
                </a:solidFill>
                <a:latin typeface="XO Tahion"/>
                <a:ea typeface="Trebuchet MS"/>
              </a:rPr>
              <a:t>®</a:t>
            </a:r>
            <a:r>
              <a:rPr lang="ru-RU" sz="1467" b="1" spc="-1">
                <a:solidFill>
                  <a:srgbClr val="0C0C0C"/>
                </a:solidFill>
                <a:latin typeface="XO Tahion"/>
                <a:ea typeface="Trebuchet MS"/>
              </a:rPr>
              <a:t> Мобильный</a:t>
            </a:r>
            <a:endParaRPr lang="ru-RU" sz="1467" spc="-1">
              <a:latin typeface="Arial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1293600" y="4651200"/>
            <a:ext cx="3932640" cy="1493280"/>
          </a:xfrm>
          <a:prstGeom prst="rect">
            <a:avLst/>
          </a:prstGeom>
          <a:solidFill>
            <a:srgbClr val="F2F2F2"/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240000" tIns="240000" rIns="240000" bIns="240000"/>
          <a:lstStyle/>
          <a:p>
            <a:pPr algn="ctr">
              <a:lnSpc>
                <a:spcPct val="100000"/>
              </a:lnSpc>
            </a:pPr>
            <a:r>
              <a:rPr lang="ru-RU" sz="1467" b="1" spc="-1">
                <a:solidFill>
                  <a:srgbClr val="0C0C0C"/>
                </a:solidFill>
                <a:latin typeface="XO Tahion"/>
                <a:ea typeface="Trebuchet MS"/>
              </a:rPr>
              <a:t>МойОфис</a:t>
            </a:r>
            <a:r>
              <a:rPr lang="ru-RU" sz="1467" b="1" spc="-1" baseline="30000">
                <a:solidFill>
                  <a:srgbClr val="0C0C0C"/>
                </a:solidFill>
                <a:latin typeface="XO Tahion"/>
                <a:ea typeface="Trebuchet MS"/>
              </a:rPr>
              <a:t>®</a:t>
            </a:r>
            <a:r>
              <a:rPr lang="ru-RU" sz="1467" b="1" spc="-1">
                <a:solidFill>
                  <a:srgbClr val="0C0C0C"/>
                </a:solidFill>
                <a:latin typeface="XO Tahion"/>
                <a:ea typeface="Trebuchet MS"/>
              </a:rPr>
              <a:t> Логос</a:t>
            </a:r>
            <a:endParaRPr lang="ru-RU" sz="1467" spc="-1">
              <a:latin typeface="Arial"/>
            </a:endParaRPr>
          </a:p>
          <a:p>
            <a:pPr algn="ctr">
              <a:spcBef>
                <a:spcPts val="801"/>
              </a:spcBef>
            </a:pPr>
            <a:r>
              <a:rPr lang="ru-RU" sz="1200" b="1" spc="-1">
                <a:solidFill>
                  <a:srgbClr val="868686"/>
                </a:solidFill>
                <a:latin typeface="XO Tahion"/>
                <a:ea typeface="Trebuchet MS"/>
              </a:rPr>
              <a:t>Корпоративный мессенджер</a:t>
            </a:r>
            <a:endParaRPr lang="ru-RU" sz="1200" spc="-1">
              <a:latin typeface="Arial"/>
            </a:endParaRPr>
          </a:p>
        </p:txBody>
      </p:sp>
      <p:sp>
        <p:nvSpPr>
          <p:cNvPr id="302" name="CustomShape 6"/>
          <p:cNvSpPr/>
          <p:nvPr/>
        </p:nvSpPr>
        <p:spPr>
          <a:xfrm>
            <a:off x="8328480" y="2272320"/>
            <a:ext cx="2604000" cy="222912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144000" tIns="144000" rIns="144000" bIns="144000"/>
          <a:lstStyle/>
          <a:p>
            <a:pPr algn="ctr">
              <a:lnSpc>
                <a:spcPct val="120000"/>
              </a:lnSpc>
            </a:pPr>
            <a:r>
              <a:rPr lang="ru-RU" sz="1400" b="1" spc="-1">
                <a:solidFill>
                  <a:srgbClr val="0C0C0C"/>
                </a:solidFill>
                <a:latin typeface="XO Tahion"/>
                <a:ea typeface="Trebuchet MS"/>
              </a:rPr>
              <a:t>МойОфис</a:t>
            </a:r>
            <a:r>
              <a:rPr lang="ru-RU" sz="1400" b="1" spc="-1" baseline="30000">
                <a:solidFill>
                  <a:srgbClr val="0C0C0C"/>
                </a:solidFill>
                <a:latin typeface="XO Tahion"/>
                <a:ea typeface="Trebuchet MS"/>
              </a:rPr>
              <a:t>®</a:t>
            </a:r>
            <a:r>
              <a:rPr lang="ru-RU" sz="1400" b="1" spc="-1">
                <a:solidFill>
                  <a:srgbClr val="0C0C0C"/>
                </a:solidFill>
                <a:latin typeface="XO Tahion"/>
                <a:ea typeface="Trebuchet MS"/>
              </a:rPr>
              <a:t> Почта</a:t>
            </a:r>
            <a:endParaRPr lang="ru-RU" sz="1400" spc="-1">
              <a:latin typeface="Arial"/>
            </a:endParaRPr>
          </a:p>
          <a:p>
            <a:pPr algn="ctr">
              <a:spcBef>
                <a:spcPts val="400"/>
              </a:spcBef>
            </a:pPr>
            <a:r>
              <a:rPr lang="ru-RU" sz="1067" b="1" spc="-1">
                <a:solidFill>
                  <a:srgbClr val="868686"/>
                </a:solidFill>
                <a:latin typeface="XO Tahion"/>
                <a:ea typeface="Trebuchet MS"/>
              </a:rPr>
              <a:t>Корпоративная </a:t>
            </a:r>
            <a:endParaRPr lang="ru-RU" sz="1067" spc="-1">
              <a:latin typeface="Arial"/>
            </a:endParaRPr>
          </a:p>
          <a:p>
            <a:pPr algn="ctr">
              <a:spcBef>
                <a:spcPts val="400"/>
              </a:spcBef>
            </a:pPr>
            <a:r>
              <a:rPr lang="ru-RU" sz="1067" b="1" spc="-1">
                <a:solidFill>
                  <a:srgbClr val="868686"/>
                </a:solidFill>
                <a:latin typeface="XO Tahion"/>
                <a:ea typeface="Trebuchet MS"/>
              </a:rPr>
              <a:t>Почтовая система</a:t>
            </a:r>
            <a:endParaRPr lang="ru-RU" sz="1067" spc="-1">
              <a:latin typeface="Arial"/>
            </a:endParaRPr>
          </a:p>
        </p:txBody>
      </p:sp>
      <p:pic>
        <p:nvPicPr>
          <p:cNvPr id="303" name="Picture 52"/>
          <p:cNvPicPr/>
          <p:nvPr/>
        </p:nvPicPr>
        <p:blipFill>
          <a:blip r:embed="rId2"/>
          <a:stretch/>
        </p:blipFill>
        <p:spPr>
          <a:xfrm>
            <a:off x="2255040" y="317808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04" name="Picture 53"/>
          <p:cNvPicPr/>
          <p:nvPr/>
        </p:nvPicPr>
        <p:blipFill>
          <a:blip r:embed="rId3"/>
          <a:stretch/>
        </p:blipFill>
        <p:spPr>
          <a:xfrm>
            <a:off x="2614080" y="317808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05" name="Picture 54"/>
          <p:cNvPicPr/>
          <p:nvPr/>
        </p:nvPicPr>
        <p:blipFill>
          <a:blip r:embed="rId4"/>
          <a:stretch/>
        </p:blipFill>
        <p:spPr>
          <a:xfrm>
            <a:off x="2973120" y="317808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06" name="Picture 55"/>
          <p:cNvPicPr/>
          <p:nvPr/>
        </p:nvPicPr>
        <p:blipFill>
          <a:blip r:embed="rId5"/>
          <a:stretch/>
        </p:blipFill>
        <p:spPr>
          <a:xfrm>
            <a:off x="3332160" y="317808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07" name="Picture 56"/>
          <p:cNvPicPr/>
          <p:nvPr/>
        </p:nvPicPr>
        <p:blipFill>
          <a:blip r:embed="rId6"/>
          <a:stretch/>
        </p:blipFill>
        <p:spPr>
          <a:xfrm>
            <a:off x="4050240" y="317808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08" name="Picture 57"/>
          <p:cNvPicPr/>
          <p:nvPr/>
        </p:nvPicPr>
        <p:blipFill>
          <a:blip r:embed="rId7"/>
          <a:stretch/>
        </p:blipFill>
        <p:spPr>
          <a:xfrm>
            <a:off x="3691200" y="317808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09" name="Picture 58"/>
          <p:cNvPicPr/>
          <p:nvPr/>
        </p:nvPicPr>
        <p:blipFill>
          <a:blip r:embed="rId2"/>
          <a:stretch/>
        </p:blipFill>
        <p:spPr>
          <a:xfrm>
            <a:off x="5766240" y="357552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10" name="Picture 59"/>
          <p:cNvPicPr/>
          <p:nvPr/>
        </p:nvPicPr>
        <p:blipFill>
          <a:blip r:embed="rId3"/>
          <a:stretch/>
        </p:blipFill>
        <p:spPr>
          <a:xfrm>
            <a:off x="6125280" y="357552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11" name="Picture 60"/>
          <p:cNvPicPr/>
          <p:nvPr/>
        </p:nvPicPr>
        <p:blipFill>
          <a:blip r:embed="rId4"/>
          <a:stretch/>
        </p:blipFill>
        <p:spPr>
          <a:xfrm>
            <a:off x="6484320" y="357552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12" name="Picture 61"/>
          <p:cNvPicPr/>
          <p:nvPr/>
        </p:nvPicPr>
        <p:blipFill>
          <a:blip r:embed="rId5"/>
          <a:stretch/>
        </p:blipFill>
        <p:spPr>
          <a:xfrm>
            <a:off x="6843360" y="357552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13" name="Picture 62"/>
          <p:cNvPicPr/>
          <p:nvPr/>
        </p:nvPicPr>
        <p:blipFill>
          <a:blip r:embed="rId6"/>
          <a:stretch/>
        </p:blipFill>
        <p:spPr>
          <a:xfrm>
            <a:off x="7561440" y="357552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14" name="Picture 63"/>
          <p:cNvPicPr/>
          <p:nvPr/>
        </p:nvPicPr>
        <p:blipFill>
          <a:blip r:embed="rId7"/>
          <a:stretch/>
        </p:blipFill>
        <p:spPr>
          <a:xfrm>
            <a:off x="7202400" y="357552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15" name="Picture 64"/>
          <p:cNvPicPr/>
          <p:nvPr/>
        </p:nvPicPr>
        <p:blipFill>
          <a:blip r:embed="rId2"/>
          <a:stretch/>
        </p:blipFill>
        <p:spPr>
          <a:xfrm>
            <a:off x="8969760" y="544032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16" name="Picture 65"/>
          <p:cNvPicPr/>
          <p:nvPr/>
        </p:nvPicPr>
        <p:blipFill>
          <a:blip r:embed="rId3"/>
          <a:stretch/>
        </p:blipFill>
        <p:spPr>
          <a:xfrm>
            <a:off x="9328800" y="544032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17" name="Picture 66"/>
          <p:cNvPicPr/>
          <p:nvPr/>
        </p:nvPicPr>
        <p:blipFill>
          <a:blip r:embed="rId4"/>
          <a:stretch/>
        </p:blipFill>
        <p:spPr>
          <a:xfrm>
            <a:off x="9687840" y="544032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18" name="Picture 67"/>
          <p:cNvPicPr/>
          <p:nvPr/>
        </p:nvPicPr>
        <p:blipFill>
          <a:blip r:embed="rId5"/>
          <a:stretch/>
        </p:blipFill>
        <p:spPr>
          <a:xfrm>
            <a:off x="10046880" y="544032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19" name="Picture 2"/>
          <p:cNvPicPr/>
          <p:nvPr/>
        </p:nvPicPr>
        <p:blipFill>
          <a:blip r:embed="rId8"/>
          <a:srcRect l="11956" t="21604" r="11956" b="21604"/>
          <a:stretch/>
        </p:blipFill>
        <p:spPr>
          <a:xfrm>
            <a:off x="2042880" y="4036320"/>
            <a:ext cx="2372640" cy="526560"/>
          </a:xfrm>
          <a:prstGeom prst="rect">
            <a:avLst/>
          </a:prstGeom>
          <a:ln>
            <a:noFill/>
          </a:ln>
        </p:spPr>
      </p:pic>
      <p:pic>
        <p:nvPicPr>
          <p:cNvPr id="320" name="Picture 69"/>
          <p:cNvPicPr/>
          <p:nvPr/>
        </p:nvPicPr>
        <p:blipFill>
          <a:blip r:embed="rId9"/>
          <a:srcRect r="38450"/>
          <a:stretch/>
        </p:blipFill>
        <p:spPr>
          <a:xfrm>
            <a:off x="5297760" y="5433120"/>
            <a:ext cx="1970400" cy="952320"/>
          </a:xfrm>
          <a:prstGeom prst="rect">
            <a:avLst/>
          </a:prstGeom>
          <a:ln>
            <a:noFill/>
          </a:ln>
        </p:spPr>
      </p:pic>
      <p:pic>
        <p:nvPicPr>
          <p:cNvPr id="321" name="Picture 70"/>
          <p:cNvPicPr/>
          <p:nvPr/>
        </p:nvPicPr>
        <p:blipFill>
          <a:blip r:embed="rId10"/>
          <a:srcRect l="22965" t="31697" r="22965" b="31697"/>
          <a:stretch/>
        </p:blipFill>
        <p:spPr>
          <a:xfrm>
            <a:off x="8738400" y="5745120"/>
            <a:ext cx="1717920" cy="345600"/>
          </a:xfrm>
          <a:prstGeom prst="rect">
            <a:avLst/>
          </a:prstGeom>
          <a:ln>
            <a:noFill/>
          </a:ln>
        </p:spPr>
      </p:pic>
      <p:pic>
        <p:nvPicPr>
          <p:cNvPr id="322" name="Picture 71"/>
          <p:cNvPicPr/>
          <p:nvPr/>
        </p:nvPicPr>
        <p:blipFill>
          <a:blip r:embed="rId11"/>
          <a:srcRect l="19296" t="19296" r="19296" b="19296"/>
          <a:stretch/>
        </p:blipFill>
        <p:spPr>
          <a:xfrm>
            <a:off x="1529760" y="3579360"/>
            <a:ext cx="405120" cy="405120"/>
          </a:xfrm>
          <a:prstGeom prst="rect">
            <a:avLst/>
          </a:prstGeom>
          <a:ln>
            <a:noFill/>
          </a:ln>
        </p:spPr>
      </p:pic>
      <p:sp>
        <p:nvSpPr>
          <p:cNvPr id="323" name="CustomShape 7"/>
          <p:cNvSpPr/>
          <p:nvPr/>
        </p:nvSpPr>
        <p:spPr>
          <a:xfrm>
            <a:off x="1834080" y="3447360"/>
            <a:ext cx="1145760" cy="6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ru-RU" sz="1067" b="1" spc="-1">
                <a:solidFill>
                  <a:srgbClr val="868686"/>
                </a:solidFill>
                <a:latin typeface="XO Tahion"/>
                <a:ea typeface="Trebuchet MS"/>
              </a:rPr>
              <a:t>Сервер совместн. работы</a:t>
            </a:r>
            <a:endParaRPr lang="ru-RU" sz="1067" spc="-1">
              <a:latin typeface="Arial"/>
            </a:endParaRPr>
          </a:p>
        </p:txBody>
      </p:sp>
      <p:pic>
        <p:nvPicPr>
          <p:cNvPr id="324" name="Picture 74"/>
          <p:cNvPicPr/>
          <p:nvPr/>
        </p:nvPicPr>
        <p:blipFill>
          <a:blip r:embed="rId11"/>
          <a:srcRect l="19296" t="19296" r="19296" b="19296"/>
          <a:stretch/>
        </p:blipFill>
        <p:spPr>
          <a:xfrm>
            <a:off x="2703840" y="3579360"/>
            <a:ext cx="405120" cy="405120"/>
          </a:xfrm>
          <a:prstGeom prst="rect">
            <a:avLst/>
          </a:prstGeom>
          <a:ln>
            <a:noFill/>
          </a:ln>
        </p:spPr>
      </p:pic>
      <p:sp>
        <p:nvSpPr>
          <p:cNvPr id="325" name="CustomShape 8"/>
          <p:cNvSpPr/>
          <p:nvPr/>
        </p:nvSpPr>
        <p:spPr>
          <a:xfrm>
            <a:off x="2996640" y="3537600"/>
            <a:ext cx="1145760" cy="44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ru-RU" sz="1067" b="1" spc="-1">
                <a:solidFill>
                  <a:srgbClr val="868686"/>
                </a:solidFill>
                <a:latin typeface="XO Tahion"/>
                <a:ea typeface="Trebuchet MS"/>
              </a:rPr>
              <a:t>Почтовый</a:t>
            </a:r>
            <a:endParaRPr lang="ru-RU" sz="10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67" b="1" spc="-1">
                <a:solidFill>
                  <a:srgbClr val="868686"/>
                </a:solidFill>
                <a:latin typeface="XO Tahion"/>
                <a:ea typeface="Trebuchet MS"/>
              </a:rPr>
              <a:t>сервер</a:t>
            </a:r>
            <a:endParaRPr lang="ru-RU" sz="1067" spc="-1">
              <a:latin typeface="Arial"/>
            </a:endParaRPr>
          </a:p>
        </p:txBody>
      </p:sp>
      <p:pic>
        <p:nvPicPr>
          <p:cNvPr id="326" name="Picture 76"/>
          <p:cNvPicPr/>
          <p:nvPr/>
        </p:nvPicPr>
        <p:blipFill>
          <a:blip r:embed="rId11"/>
          <a:srcRect l="19296" t="19296" r="19296" b="19296"/>
          <a:stretch/>
        </p:blipFill>
        <p:spPr>
          <a:xfrm>
            <a:off x="3841920" y="3585120"/>
            <a:ext cx="405120" cy="405120"/>
          </a:xfrm>
          <a:prstGeom prst="rect">
            <a:avLst/>
          </a:prstGeom>
          <a:ln>
            <a:noFill/>
          </a:ln>
        </p:spPr>
      </p:pic>
      <p:sp>
        <p:nvSpPr>
          <p:cNvPr id="327" name="CustomShape 9"/>
          <p:cNvSpPr/>
          <p:nvPr/>
        </p:nvSpPr>
        <p:spPr>
          <a:xfrm>
            <a:off x="4145760" y="3543840"/>
            <a:ext cx="1145760" cy="44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ru-RU" sz="1067" b="1" spc="-1">
                <a:solidFill>
                  <a:srgbClr val="868686"/>
                </a:solidFill>
                <a:latin typeface="XO Tahion"/>
                <a:ea typeface="Trebuchet MS"/>
              </a:rPr>
              <a:t>Хранил.</a:t>
            </a:r>
            <a:endParaRPr lang="ru-RU" sz="10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67" b="1" spc="-1">
                <a:solidFill>
                  <a:srgbClr val="868686"/>
                </a:solidFill>
                <a:latin typeface="XO Tahion"/>
                <a:ea typeface="Trebuchet MS"/>
              </a:rPr>
              <a:t>докумен.</a:t>
            </a:r>
            <a:endParaRPr lang="ru-RU" sz="1067" spc="-1">
              <a:latin typeface="Arial"/>
            </a:endParaRPr>
          </a:p>
        </p:txBody>
      </p:sp>
      <p:sp>
        <p:nvSpPr>
          <p:cNvPr id="328" name="TextShape 10"/>
          <p:cNvSpPr txBox="1"/>
          <p:nvPr/>
        </p:nvSpPr>
        <p:spPr>
          <a:xfrm>
            <a:off x="609600" y="274560"/>
            <a:ext cx="10972320" cy="1142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 spc="-1">
                <a:solidFill>
                  <a:srgbClr val="14A1F2"/>
                </a:solidFill>
                <a:latin typeface="Open Sans"/>
              </a:rPr>
              <a:t>Набор продуктов МойОфис</a:t>
            </a:r>
            <a:r>
              <a:rPr lang="en-US" sz="4800" b="1" spc="-1" baseline="30000">
                <a:solidFill>
                  <a:srgbClr val="14A1F2"/>
                </a:solidFill>
                <a:latin typeface="Open Sans"/>
              </a:rPr>
              <a:t>®</a:t>
            </a:r>
            <a:endParaRPr lang="en-US" sz="4800" spc="-1">
              <a:solidFill>
                <a:srgbClr val="0C0C0C"/>
              </a:solidFill>
              <a:latin typeface="Open Sans"/>
            </a:endParaRPr>
          </a:p>
        </p:txBody>
      </p:sp>
      <p:pic>
        <p:nvPicPr>
          <p:cNvPr id="329" name="Рисунок 7"/>
          <p:cNvPicPr/>
          <p:nvPr/>
        </p:nvPicPr>
        <p:blipFill>
          <a:blip r:embed="rId12"/>
          <a:stretch/>
        </p:blipFill>
        <p:spPr>
          <a:xfrm>
            <a:off x="3097440" y="5466240"/>
            <a:ext cx="234240" cy="234240"/>
          </a:xfrm>
          <a:prstGeom prst="rect">
            <a:avLst/>
          </a:prstGeom>
          <a:ln>
            <a:noFill/>
          </a:ln>
        </p:spPr>
      </p:pic>
      <p:pic>
        <p:nvPicPr>
          <p:cNvPr id="330" name="Рисунок 38"/>
          <p:cNvPicPr/>
          <p:nvPr/>
        </p:nvPicPr>
        <p:blipFill>
          <a:blip r:embed="rId12"/>
          <a:stretch/>
        </p:blipFill>
        <p:spPr>
          <a:xfrm>
            <a:off x="4371840" y="3184800"/>
            <a:ext cx="227040" cy="227040"/>
          </a:xfrm>
          <a:prstGeom prst="rect">
            <a:avLst/>
          </a:prstGeom>
          <a:ln>
            <a:noFill/>
          </a:ln>
        </p:spPr>
      </p:pic>
      <p:pic>
        <p:nvPicPr>
          <p:cNvPr id="331" name="Picture 74"/>
          <p:cNvPicPr/>
          <p:nvPr/>
        </p:nvPicPr>
        <p:blipFill>
          <a:blip r:embed="rId11"/>
          <a:srcRect l="19296" t="19296" r="19296" b="19296"/>
          <a:stretch/>
        </p:blipFill>
        <p:spPr>
          <a:xfrm>
            <a:off x="9095520" y="3508320"/>
            <a:ext cx="405120" cy="405120"/>
          </a:xfrm>
          <a:prstGeom prst="rect">
            <a:avLst/>
          </a:prstGeom>
          <a:ln>
            <a:noFill/>
          </a:ln>
        </p:spPr>
      </p:pic>
      <p:sp>
        <p:nvSpPr>
          <p:cNvPr id="332" name="CustomShape 11"/>
          <p:cNvSpPr/>
          <p:nvPr/>
        </p:nvSpPr>
        <p:spPr>
          <a:xfrm>
            <a:off x="9368160" y="3476160"/>
            <a:ext cx="1145760" cy="44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>
              <a:lnSpc>
                <a:spcPct val="100000"/>
              </a:lnSpc>
            </a:pPr>
            <a:r>
              <a:rPr lang="ru-RU" sz="1067" b="1" spc="-1">
                <a:solidFill>
                  <a:srgbClr val="868686"/>
                </a:solidFill>
                <a:latin typeface="XO Tahion"/>
                <a:ea typeface="Trebuchet MS"/>
              </a:rPr>
              <a:t>Почтовый</a:t>
            </a:r>
            <a:endParaRPr lang="ru-RU" sz="1067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67" b="1" spc="-1">
                <a:solidFill>
                  <a:srgbClr val="868686"/>
                </a:solidFill>
                <a:latin typeface="XO Tahion"/>
                <a:ea typeface="Trebuchet MS"/>
              </a:rPr>
              <a:t>сервер</a:t>
            </a:r>
            <a:endParaRPr lang="ru-RU" sz="1067" spc="-1">
              <a:latin typeface="Arial"/>
            </a:endParaRPr>
          </a:p>
        </p:txBody>
      </p:sp>
      <p:pic>
        <p:nvPicPr>
          <p:cNvPr id="333" name="Picture 67"/>
          <p:cNvPicPr/>
          <p:nvPr/>
        </p:nvPicPr>
        <p:blipFill>
          <a:blip r:embed="rId5"/>
          <a:stretch/>
        </p:blipFill>
        <p:spPr>
          <a:xfrm>
            <a:off x="9133920" y="319008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34" name="Picture 69"/>
          <p:cNvPicPr/>
          <p:nvPr/>
        </p:nvPicPr>
        <p:blipFill>
          <a:blip r:embed="rId9"/>
          <a:srcRect l="27400" t="24196" r="40354" b="18286"/>
          <a:stretch/>
        </p:blipFill>
        <p:spPr>
          <a:xfrm>
            <a:off x="9084960" y="3804960"/>
            <a:ext cx="1032000" cy="547200"/>
          </a:xfrm>
          <a:prstGeom prst="rect">
            <a:avLst/>
          </a:prstGeom>
          <a:ln>
            <a:noFill/>
          </a:ln>
        </p:spPr>
      </p:pic>
      <p:pic>
        <p:nvPicPr>
          <p:cNvPr id="335" name="Picture 2"/>
          <p:cNvPicPr/>
          <p:nvPr/>
        </p:nvPicPr>
        <p:blipFill>
          <a:blip r:embed="rId8"/>
          <a:srcRect l="11956" t="21604" r="11956" b="21604"/>
          <a:stretch/>
        </p:blipFill>
        <p:spPr>
          <a:xfrm>
            <a:off x="8417760" y="4065120"/>
            <a:ext cx="2372640" cy="526560"/>
          </a:xfrm>
          <a:prstGeom prst="rect">
            <a:avLst/>
          </a:prstGeom>
          <a:ln>
            <a:noFill/>
          </a:ln>
        </p:spPr>
      </p:pic>
      <p:pic>
        <p:nvPicPr>
          <p:cNvPr id="336" name="Picture 69"/>
          <p:cNvPicPr/>
          <p:nvPr/>
        </p:nvPicPr>
        <p:blipFill>
          <a:blip r:embed="rId9"/>
          <a:srcRect l="27400" r="40354"/>
          <a:stretch/>
        </p:blipFill>
        <p:spPr>
          <a:xfrm>
            <a:off x="2277120" y="5466240"/>
            <a:ext cx="1032000" cy="952320"/>
          </a:xfrm>
          <a:prstGeom prst="rect">
            <a:avLst/>
          </a:prstGeom>
          <a:ln>
            <a:noFill/>
          </a:ln>
        </p:spPr>
      </p:pic>
      <p:pic>
        <p:nvPicPr>
          <p:cNvPr id="337" name="Picture 70"/>
          <p:cNvPicPr/>
          <p:nvPr/>
        </p:nvPicPr>
        <p:blipFill>
          <a:blip r:embed="rId10"/>
          <a:srcRect l="22965" t="31697" r="45643" b="38230"/>
          <a:stretch/>
        </p:blipFill>
        <p:spPr>
          <a:xfrm>
            <a:off x="3130560" y="5767200"/>
            <a:ext cx="997440" cy="284160"/>
          </a:xfrm>
          <a:prstGeom prst="rect">
            <a:avLst/>
          </a:prstGeom>
          <a:ln>
            <a:noFill/>
          </a:ln>
        </p:spPr>
      </p:pic>
      <p:pic>
        <p:nvPicPr>
          <p:cNvPr id="338" name="Picture 62"/>
          <p:cNvPicPr/>
          <p:nvPr/>
        </p:nvPicPr>
        <p:blipFill>
          <a:blip r:embed="rId6"/>
          <a:stretch/>
        </p:blipFill>
        <p:spPr>
          <a:xfrm>
            <a:off x="9916800" y="3195360"/>
            <a:ext cx="233760" cy="233760"/>
          </a:xfrm>
          <a:prstGeom prst="rect">
            <a:avLst/>
          </a:prstGeom>
          <a:ln>
            <a:noFill/>
          </a:ln>
        </p:spPr>
      </p:pic>
      <p:pic>
        <p:nvPicPr>
          <p:cNvPr id="339" name="Picture 63"/>
          <p:cNvPicPr/>
          <p:nvPr/>
        </p:nvPicPr>
        <p:blipFill>
          <a:blip r:embed="rId7"/>
          <a:stretch/>
        </p:blipFill>
        <p:spPr>
          <a:xfrm>
            <a:off x="9525120" y="3205440"/>
            <a:ext cx="233760" cy="233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49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2"/>
          <p:cNvPicPr/>
          <p:nvPr/>
        </p:nvPicPr>
        <p:blipFill>
          <a:blip r:embed="rId2"/>
          <a:srcRect t="23964" b="23292"/>
          <a:stretch/>
        </p:blipFill>
        <p:spPr>
          <a:xfrm>
            <a:off x="0" y="1417440"/>
            <a:ext cx="12191520" cy="3616800"/>
          </a:xfrm>
          <a:prstGeom prst="rect">
            <a:avLst/>
          </a:prstGeom>
          <a:ln>
            <a:noFill/>
          </a:ln>
        </p:spPr>
      </p:pic>
      <p:sp>
        <p:nvSpPr>
          <p:cNvPr id="359" name="TextShape 1"/>
          <p:cNvSpPr txBox="1"/>
          <p:nvPr/>
        </p:nvSpPr>
        <p:spPr>
          <a:xfrm>
            <a:off x="609600" y="274560"/>
            <a:ext cx="10972320" cy="1142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b="1" spc="-1">
                <a:solidFill>
                  <a:srgbClr val="14A1F2"/>
                </a:solidFill>
                <a:latin typeface="Open Sans"/>
              </a:rPr>
              <a:t>Покупка и использование</a:t>
            </a:r>
            <a:endParaRPr lang="en-US" sz="4800" spc="-1">
              <a:solidFill>
                <a:srgbClr val="0C0C0C"/>
              </a:solidFill>
              <a:latin typeface="Open Sans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2743200" y="4428000"/>
            <a:ext cx="2449440" cy="125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867" spc="-1">
                <a:solidFill>
                  <a:srgbClr val="0C0C0C"/>
                </a:solidFill>
                <a:latin typeface="XO Tahion"/>
              </a:rPr>
              <a:t>Бессрочная лицензия</a:t>
            </a:r>
            <a:br>
              <a:rPr sz="2400"/>
            </a:br>
            <a:r>
              <a:rPr lang="ru-RU" sz="1867" spc="-1">
                <a:solidFill>
                  <a:srgbClr val="0C0C0C"/>
                </a:solidFill>
                <a:latin typeface="XO Tahion"/>
              </a:rPr>
              <a:t>или временная подписка</a:t>
            </a:r>
            <a:endParaRPr lang="ru-RU" sz="1867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4933440" y="4428000"/>
            <a:ext cx="2370240" cy="15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867" spc="-1">
                <a:solidFill>
                  <a:srgbClr val="0C0C0C"/>
                </a:solidFill>
                <a:latin typeface="XO Tahion"/>
              </a:rPr>
              <a:t>Техническая поддержка</a:t>
            </a:r>
            <a:br>
              <a:rPr sz="2400"/>
            </a:br>
            <a:r>
              <a:rPr lang="ru-RU" sz="1867" spc="-1">
                <a:solidFill>
                  <a:srgbClr val="0C0C0C"/>
                </a:solidFill>
                <a:latin typeface="XO Tahion"/>
              </a:rPr>
              <a:t>с максимальным</a:t>
            </a:r>
            <a:br>
              <a:rPr sz="2400"/>
            </a:br>
            <a:r>
              <a:rPr lang="ru-RU" sz="1867" spc="-1">
                <a:solidFill>
                  <a:srgbClr val="0C0C0C"/>
                </a:solidFill>
                <a:latin typeface="XO Tahion"/>
              </a:rPr>
              <a:t>участием партнеров</a:t>
            </a:r>
            <a:endParaRPr lang="ru-RU" sz="1867" spc="-1"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7055520" y="4428000"/>
            <a:ext cx="2437920" cy="15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867" spc="-1">
                <a:solidFill>
                  <a:srgbClr val="0C0C0C"/>
                </a:solidFill>
                <a:latin typeface="XO Tahion"/>
              </a:rPr>
              <a:t>Дорожная карта тестирования продуктов</a:t>
            </a:r>
            <a:br>
              <a:rPr sz="2400"/>
            </a:br>
            <a:r>
              <a:rPr lang="ru-RU" sz="1867" spc="-1">
                <a:solidFill>
                  <a:srgbClr val="0C0C0C"/>
                </a:solidFill>
                <a:latin typeface="XO Tahion"/>
              </a:rPr>
              <a:t>для мягкого перехода</a:t>
            </a:r>
            <a:endParaRPr lang="ru-RU" sz="1867" spc="-1">
              <a:latin typeface="Arial"/>
            </a:endParaRPr>
          </a:p>
        </p:txBody>
      </p:sp>
      <p:sp>
        <p:nvSpPr>
          <p:cNvPr id="363" name="CustomShape 5"/>
          <p:cNvSpPr/>
          <p:nvPr/>
        </p:nvSpPr>
        <p:spPr>
          <a:xfrm>
            <a:off x="9166560" y="4428000"/>
            <a:ext cx="2415360" cy="125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867" spc="-1">
                <a:solidFill>
                  <a:srgbClr val="0C0C0C"/>
                </a:solidFill>
                <a:latin typeface="XO Tahion"/>
              </a:rPr>
              <a:t>Разработка индивидуальной стратегии миграции</a:t>
            </a:r>
            <a:endParaRPr lang="ru-RU" sz="1867" spc="-1">
              <a:latin typeface="Arial"/>
            </a:endParaRPr>
          </a:p>
        </p:txBody>
      </p:sp>
      <p:sp>
        <p:nvSpPr>
          <p:cNvPr id="364" name="CustomShape 6"/>
          <p:cNvSpPr/>
          <p:nvPr/>
        </p:nvSpPr>
        <p:spPr>
          <a:xfrm>
            <a:off x="567360" y="4428000"/>
            <a:ext cx="2700480" cy="9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spcAft>
                <a:spcPts val="533"/>
              </a:spcAft>
            </a:pPr>
            <a:r>
              <a:rPr lang="ru-RU" sz="1867" spc="-1">
                <a:solidFill>
                  <a:srgbClr val="0C0C0C"/>
                </a:solidFill>
                <a:latin typeface="XO Tahion"/>
              </a:rPr>
              <a:t>Поставки</a:t>
            </a:r>
            <a:br>
              <a:rPr sz="2400"/>
            </a:br>
            <a:r>
              <a:rPr lang="ru-RU" sz="1867" spc="-1">
                <a:solidFill>
                  <a:srgbClr val="0C0C0C"/>
                </a:solidFill>
                <a:latin typeface="XO Tahion"/>
              </a:rPr>
              <a:t>через партнерскую сеть</a:t>
            </a:r>
            <a:endParaRPr lang="ru-RU" sz="1867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14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274639"/>
            <a:ext cx="11312769" cy="1143000"/>
          </a:xfrm>
        </p:spPr>
        <p:txBody>
          <a:bodyPr/>
          <a:lstStyle/>
          <a:p>
            <a:r>
              <a:rPr lang="ru-RU" dirty="0"/>
              <a:t>Особенности импортозамещения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599" y="1775865"/>
            <a:ext cx="10284604" cy="281124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Всегда гетерогенная инфраструктура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Процессы и Прикладное ПО привязано к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Office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Требование полного аналога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Office</a:t>
            </a:r>
          </a:p>
          <a:p>
            <a:pPr>
              <a:lnSpc>
                <a:spcPct val="20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Большой архив документов</a:t>
            </a:r>
          </a:p>
          <a:p>
            <a:pPr>
              <a:lnSpc>
                <a:spcPct val="200000"/>
              </a:lnSpc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31822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MyOffice 1">
      <a:dk1>
        <a:srgbClr val="0C0C0C"/>
      </a:dk1>
      <a:lt1>
        <a:srgbClr val="FFFFFF"/>
      </a:lt1>
      <a:dk2>
        <a:srgbClr val="00AAF1"/>
      </a:dk2>
      <a:lt2>
        <a:srgbClr val="188DED"/>
      </a:lt2>
      <a:accent1>
        <a:srgbClr val="15C89E"/>
      </a:accent1>
      <a:accent2>
        <a:srgbClr val="ED414A"/>
      </a:accent2>
      <a:accent3>
        <a:srgbClr val="5F68EB"/>
      </a:accent3>
      <a:accent4>
        <a:srgbClr val="EBA029"/>
      </a:accent4>
      <a:accent5>
        <a:srgbClr val="8785BA"/>
      </a:accent5>
      <a:accent6>
        <a:srgbClr val="17B3D4"/>
      </a:accent6>
      <a:hlink>
        <a:srgbClr val="214FFF"/>
      </a:hlink>
      <a:folHlink>
        <a:srgbClr val="8D2529"/>
      </a:folHlink>
    </a:clrScheme>
    <a:fontScheme name="Open Sans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ія1" id="{3EAC211D-5543-4D8A-B19B-81AF91AE0712}" vid="{1A8C0A12-4959-4663-8E1F-D6E019CEF8A0}"/>
    </a:ext>
  </a:extLst>
</a:theme>
</file>

<file path=ppt/theme/theme2.xml><?xml version="1.0" encoding="utf-8"?>
<a:theme xmlns:a="http://schemas.openxmlformats.org/drawingml/2006/main" name="6_Тема Office">
  <a:themeElements>
    <a:clrScheme name="MyOffice 1">
      <a:dk1>
        <a:srgbClr val="0C0C0C"/>
      </a:dk1>
      <a:lt1>
        <a:srgbClr val="FFFFFF"/>
      </a:lt1>
      <a:dk2>
        <a:srgbClr val="00AAF1"/>
      </a:dk2>
      <a:lt2>
        <a:srgbClr val="188DED"/>
      </a:lt2>
      <a:accent1>
        <a:srgbClr val="15C89E"/>
      </a:accent1>
      <a:accent2>
        <a:srgbClr val="ED414A"/>
      </a:accent2>
      <a:accent3>
        <a:srgbClr val="5F68EB"/>
      </a:accent3>
      <a:accent4>
        <a:srgbClr val="EBA029"/>
      </a:accent4>
      <a:accent5>
        <a:srgbClr val="8785BA"/>
      </a:accent5>
      <a:accent6>
        <a:srgbClr val="17B3D4"/>
      </a:accent6>
      <a:hlink>
        <a:srgbClr val="214FFF"/>
      </a:hlink>
      <a:folHlink>
        <a:srgbClr val="8D2529"/>
      </a:folHlink>
    </a:clrScheme>
    <a:fontScheme name="Open Sans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ія1" id="{3EAC211D-5543-4D8A-B19B-81AF91AE0712}" vid="{1A8C0A12-4959-4663-8E1F-D6E019CEF8A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5969</TotalTime>
  <Words>248</Words>
  <Application>Microsoft Office PowerPoint</Application>
  <PresentationFormat>Широкоэкранный</PresentationFormat>
  <Paragraphs>103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Open Sans</vt:lpstr>
      <vt:lpstr>Times New Roman</vt:lpstr>
      <vt:lpstr>Trebuchet MS</vt:lpstr>
      <vt:lpstr>XO Tahion</vt:lpstr>
      <vt:lpstr>3_Тема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МойОфис</vt:lpstr>
      <vt:lpstr>Презентация PowerPoint</vt:lpstr>
      <vt:lpstr>Презентация PowerPoint</vt:lpstr>
      <vt:lpstr>Особенности импортозамещения</vt:lpstr>
      <vt:lpstr>Типовой процесс </vt:lpstr>
      <vt:lpstr>Подход к импортозамещению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Алексей Беляев</dc:creator>
  <cp:keywords/>
  <dc:description/>
  <cp:lastModifiedBy>Eugene Fenyushin</cp:lastModifiedBy>
  <cp:revision>185</cp:revision>
  <dcterms:created xsi:type="dcterms:W3CDTF">2015-09-22T13:42:40Z</dcterms:created>
  <dcterms:modified xsi:type="dcterms:W3CDTF">2017-09-18T21:24:32Z</dcterms:modified>
  <cp:category/>
</cp:coreProperties>
</file>