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393" r:id="rId3"/>
    <p:sldId id="434" r:id="rId4"/>
    <p:sldId id="422" r:id="rId5"/>
    <p:sldId id="423" r:id="rId6"/>
    <p:sldId id="420" r:id="rId7"/>
    <p:sldId id="404" r:id="rId8"/>
    <p:sldId id="417" r:id="rId9"/>
    <p:sldId id="402" r:id="rId10"/>
    <p:sldId id="401" r:id="rId11"/>
    <p:sldId id="419" r:id="rId12"/>
    <p:sldId id="425" r:id="rId13"/>
    <p:sldId id="426" r:id="rId14"/>
    <p:sldId id="424" r:id="rId15"/>
    <p:sldId id="399" r:id="rId16"/>
    <p:sldId id="418" r:id="rId17"/>
    <p:sldId id="398" r:id="rId18"/>
    <p:sldId id="392" r:id="rId19"/>
    <p:sldId id="405" r:id="rId20"/>
    <p:sldId id="411" r:id="rId21"/>
    <p:sldId id="400" r:id="rId22"/>
    <p:sldId id="412" r:id="rId23"/>
    <p:sldId id="408" r:id="rId24"/>
    <p:sldId id="409" r:id="rId25"/>
    <p:sldId id="394" r:id="rId26"/>
    <p:sldId id="428" r:id="rId27"/>
    <p:sldId id="438" r:id="rId28"/>
    <p:sldId id="430" r:id="rId29"/>
    <p:sldId id="431" r:id="rId30"/>
    <p:sldId id="432" r:id="rId31"/>
    <p:sldId id="415" r:id="rId32"/>
    <p:sldId id="433" r:id="rId33"/>
    <p:sldId id="416" r:id="rId34"/>
    <p:sldId id="427" r:id="rId35"/>
    <p:sldId id="437" r:id="rId36"/>
    <p:sldId id="436" r:id="rId37"/>
    <p:sldId id="435" r:id="rId38"/>
    <p:sldId id="413" r:id="rId39"/>
    <p:sldId id="439" r:id="rId40"/>
    <p:sldId id="289" r:id="rId41"/>
  </p:sldIdLst>
  <p:sldSz cx="23044150" cy="12961938"/>
  <p:notesSz cx="7099300" cy="10234613"/>
  <p:defaultTextStyle>
    <a:defPPr>
      <a:defRPr lang="ru-RU"/>
    </a:defPPr>
    <a:lvl1pPr marL="0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6384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2769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91548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55397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31924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83098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6046950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910799" algn="l" defTabSz="1727699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5" userDrawn="1">
          <p15:clr>
            <a:srgbClr val="A4A3A4"/>
          </p15:clr>
        </p15:guide>
        <p15:guide id="2" pos="72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DCE6F2"/>
    <a:srgbClr val="4F81BD"/>
    <a:srgbClr val="006600"/>
    <a:srgbClr val="FFFFFF"/>
    <a:srgbClr val="ED7D31"/>
    <a:srgbClr val="5B9BD5"/>
    <a:srgbClr val="CC3300"/>
    <a:srgbClr val="CC0066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433" autoAdjust="0"/>
  </p:normalViewPr>
  <p:slideViewPr>
    <p:cSldViewPr showGuides="1">
      <p:cViewPr varScale="1">
        <p:scale>
          <a:sx n="58" d="100"/>
          <a:sy n="58" d="100"/>
        </p:scale>
        <p:origin x="660" y="96"/>
      </p:cViewPr>
      <p:guideLst>
        <p:guide orient="horz" pos="4355"/>
        <p:guide pos="72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0508" y="2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8DE14588-1AAE-4FAD-B8E7-82DE6D1C02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720676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0508" y="9720676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36F62DDF-B9B2-445E-B51D-0F771ACD9F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29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6" y="4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/>
            </a:lvl1pPr>
          </a:lstStyle>
          <a:p>
            <a:fld id="{2C32CE1D-82F3-4F9D-BD15-777024255CA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0" tIns="47380" rIns="94760" bIns="4738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6"/>
            <a:ext cx="5679440" cy="4605576"/>
          </a:xfrm>
          <a:prstGeom prst="rect">
            <a:avLst/>
          </a:prstGeom>
        </p:spPr>
        <p:txBody>
          <a:bodyPr vert="horz" lIns="94760" tIns="47380" rIns="94760" bIns="4738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72111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6" y="9721111"/>
            <a:ext cx="3076363" cy="511731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/>
            </a:lvl1pPr>
          </a:lstStyle>
          <a:p>
            <a:fld id="{71A64C00-3CD7-4887-A9D5-D0243E2EFA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437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86384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72769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2591548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3455397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431924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5183098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6046950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6910799" algn="l" defTabSz="172769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506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9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773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44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5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1694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82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179044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5322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7823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109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4506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3247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27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9710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2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780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8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556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520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28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1706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29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934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319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30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9391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960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4806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417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443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9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270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22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2642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5A12-278A-4FD9-B76E-A3027A2B54F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41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2AB1-72BC-46D9-8658-D5ACD6EF85DA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588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70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hangingPunc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62AB1-72BC-46D9-8658-D5ACD6EF85DA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67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0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632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0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6525" y="766763"/>
            <a:ext cx="6826250" cy="38401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47607"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64C00-3CD7-4887-A9D5-D0243E2EFA28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1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8312" y="4026618"/>
            <a:ext cx="19587527" cy="2778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6623" y="7345105"/>
            <a:ext cx="16130906" cy="33124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63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27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91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55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319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83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046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910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62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72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6707011" y="519081"/>
            <a:ext cx="5184934" cy="110596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2207" y="519081"/>
            <a:ext cx="15170732" cy="110596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74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2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330" y="8329261"/>
            <a:ext cx="19587527" cy="2574385"/>
          </a:xfrm>
        </p:spPr>
        <p:txBody>
          <a:bodyPr anchor="t"/>
          <a:lstStyle>
            <a:lvl1pPr algn="l">
              <a:defRPr sz="7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330" y="5493828"/>
            <a:ext cx="19587527" cy="2835425"/>
          </a:xfrm>
        </p:spPr>
        <p:txBody>
          <a:bodyPr anchor="b"/>
          <a:lstStyle>
            <a:lvl1pPr marL="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1pPr>
            <a:lvl2pPr marL="863842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27685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59152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5536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31921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83055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60469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91074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83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52210" y="3024455"/>
            <a:ext cx="1017783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714112" y="3024455"/>
            <a:ext cx="10177834" cy="8554280"/>
          </a:xfrm>
        </p:spPr>
        <p:txBody>
          <a:bodyPr/>
          <a:lstStyle>
            <a:lvl1pPr>
              <a:defRPr sz="5300"/>
            </a:lvl1pPr>
            <a:lvl2pPr>
              <a:defRPr sz="4500"/>
            </a:lvl2pPr>
            <a:lvl3pPr>
              <a:defRPr sz="38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73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2211" y="2901437"/>
            <a:ext cx="10181835" cy="12091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3842" indent="0">
              <a:buNone/>
              <a:defRPr sz="3800" b="1"/>
            </a:lvl2pPr>
            <a:lvl3pPr marL="1727685" indent="0">
              <a:buNone/>
              <a:defRPr sz="3400" b="1"/>
            </a:lvl3pPr>
            <a:lvl4pPr marL="2591526" indent="0">
              <a:buNone/>
              <a:defRPr sz="3000" b="1"/>
            </a:lvl4pPr>
            <a:lvl5pPr marL="3455368" indent="0">
              <a:buNone/>
              <a:defRPr sz="3000" b="1"/>
            </a:lvl5pPr>
            <a:lvl6pPr marL="4319213" indent="0">
              <a:buNone/>
              <a:defRPr sz="3000" b="1"/>
            </a:lvl6pPr>
            <a:lvl7pPr marL="5183055" indent="0">
              <a:buNone/>
              <a:defRPr sz="3000" b="1"/>
            </a:lvl7pPr>
            <a:lvl8pPr marL="6046900" indent="0">
              <a:buNone/>
              <a:defRPr sz="3000" b="1"/>
            </a:lvl8pPr>
            <a:lvl9pPr marL="6910741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52211" y="4110614"/>
            <a:ext cx="10181835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1706117" y="2901437"/>
            <a:ext cx="10185834" cy="1209182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63842" indent="0">
              <a:buNone/>
              <a:defRPr sz="3800" b="1"/>
            </a:lvl2pPr>
            <a:lvl3pPr marL="1727685" indent="0">
              <a:buNone/>
              <a:defRPr sz="3400" b="1"/>
            </a:lvl3pPr>
            <a:lvl4pPr marL="2591526" indent="0">
              <a:buNone/>
              <a:defRPr sz="3000" b="1"/>
            </a:lvl4pPr>
            <a:lvl5pPr marL="3455368" indent="0">
              <a:buNone/>
              <a:defRPr sz="3000" b="1"/>
            </a:lvl5pPr>
            <a:lvl6pPr marL="4319213" indent="0">
              <a:buNone/>
              <a:defRPr sz="3000" b="1"/>
            </a:lvl6pPr>
            <a:lvl7pPr marL="5183055" indent="0">
              <a:buNone/>
              <a:defRPr sz="3000" b="1"/>
            </a:lvl7pPr>
            <a:lvl8pPr marL="6046900" indent="0">
              <a:buNone/>
              <a:defRPr sz="3000" b="1"/>
            </a:lvl8pPr>
            <a:lvl9pPr marL="6910741" indent="0">
              <a:buNone/>
              <a:defRPr sz="3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1706117" y="4110614"/>
            <a:ext cx="10185834" cy="7468118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65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02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44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227" y="516076"/>
            <a:ext cx="7581367" cy="2196330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9625" y="516094"/>
            <a:ext cx="12882321" cy="11062655"/>
          </a:xfrm>
        </p:spPr>
        <p:txBody>
          <a:bodyPr/>
          <a:lstStyle>
            <a:lvl1pPr>
              <a:defRPr sz="6000"/>
            </a:lvl1pPr>
            <a:lvl2pPr>
              <a:defRPr sz="5300"/>
            </a:lvl2pPr>
            <a:lvl3pPr>
              <a:defRPr sz="45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52227" y="2712421"/>
            <a:ext cx="7581367" cy="8866327"/>
          </a:xfrm>
        </p:spPr>
        <p:txBody>
          <a:bodyPr/>
          <a:lstStyle>
            <a:lvl1pPr marL="0" indent="0">
              <a:buNone/>
              <a:defRPr sz="2600"/>
            </a:lvl1pPr>
            <a:lvl2pPr marL="863842" indent="0">
              <a:buNone/>
              <a:defRPr sz="2300"/>
            </a:lvl2pPr>
            <a:lvl3pPr marL="1727685" indent="0">
              <a:buNone/>
              <a:defRPr sz="1900"/>
            </a:lvl3pPr>
            <a:lvl4pPr marL="2591526" indent="0">
              <a:buNone/>
              <a:defRPr sz="1700"/>
            </a:lvl4pPr>
            <a:lvl5pPr marL="3455368" indent="0">
              <a:buNone/>
              <a:defRPr sz="1700"/>
            </a:lvl5pPr>
            <a:lvl6pPr marL="4319213" indent="0">
              <a:buNone/>
              <a:defRPr sz="1700"/>
            </a:lvl6pPr>
            <a:lvl7pPr marL="5183055" indent="0">
              <a:buNone/>
              <a:defRPr sz="1700"/>
            </a:lvl7pPr>
            <a:lvl8pPr marL="6046900" indent="0">
              <a:buNone/>
              <a:defRPr sz="1700"/>
            </a:lvl8pPr>
            <a:lvl9pPr marL="6910741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19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6818" y="9073370"/>
            <a:ext cx="13826490" cy="1071163"/>
          </a:xfrm>
        </p:spPr>
        <p:txBody>
          <a:bodyPr anchor="b"/>
          <a:lstStyle>
            <a:lvl1pPr algn="l">
              <a:defRPr sz="3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16818" y="1158180"/>
            <a:ext cx="13826490" cy="7777163"/>
          </a:xfrm>
        </p:spPr>
        <p:txBody>
          <a:bodyPr/>
          <a:lstStyle>
            <a:lvl1pPr marL="0" indent="0">
              <a:buNone/>
              <a:defRPr sz="6000"/>
            </a:lvl1pPr>
            <a:lvl2pPr marL="863842" indent="0">
              <a:buNone/>
              <a:defRPr sz="5300"/>
            </a:lvl2pPr>
            <a:lvl3pPr marL="1727685" indent="0">
              <a:buNone/>
              <a:defRPr sz="4500"/>
            </a:lvl3pPr>
            <a:lvl4pPr marL="2591526" indent="0">
              <a:buNone/>
              <a:defRPr sz="3800"/>
            </a:lvl4pPr>
            <a:lvl5pPr marL="3455368" indent="0">
              <a:buNone/>
              <a:defRPr sz="3800"/>
            </a:lvl5pPr>
            <a:lvl6pPr marL="4319213" indent="0">
              <a:buNone/>
              <a:defRPr sz="3800"/>
            </a:lvl6pPr>
            <a:lvl7pPr marL="5183055" indent="0">
              <a:buNone/>
              <a:defRPr sz="3800"/>
            </a:lvl7pPr>
            <a:lvl8pPr marL="6046900" indent="0">
              <a:buNone/>
              <a:defRPr sz="3800"/>
            </a:lvl8pPr>
            <a:lvl9pPr marL="6910741" indent="0">
              <a:buNone/>
              <a:defRPr sz="38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16818" y="10144526"/>
            <a:ext cx="13826490" cy="1521228"/>
          </a:xfrm>
        </p:spPr>
        <p:txBody>
          <a:bodyPr/>
          <a:lstStyle>
            <a:lvl1pPr marL="0" indent="0">
              <a:buNone/>
              <a:defRPr sz="2600"/>
            </a:lvl1pPr>
            <a:lvl2pPr marL="863842" indent="0">
              <a:buNone/>
              <a:defRPr sz="2300"/>
            </a:lvl2pPr>
            <a:lvl3pPr marL="1727685" indent="0">
              <a:buNone/>
              <a:defRPr sz="1900"/>
            </a:lvl3pPr>
            <a:lvl4pPr marL="2591526" indent="0">
              <a:buNone/>
              <a:defRPr sz="1700"/>
            </a:lvl4pPr>
            <a:lvl5pPr marL="3455368" indent="0">
              <a:buNone/>
              <a:defRPr sz="1700"/>
            </a:lvl5pPr>
            <a:lvl6pPr marL="4319213" indent="0">
              <a:buNone/>
              <a:defRPr sz="1700"/>
            </a:lvl6pPr>
            <a:lvl7pPr marL="5183055" indent="0">
              <a:buNone/>
              <a:defRPr sz="1700"/>
            </a:lvl7pPr>
            <a:lvl8pPr marL="6046900" indent="0">
              <a:buNone/>
              <a:defRPr sz="1700"/>
            </a:lvl8pPr>
            <a:lvl9pPr marL="6910741" indent="0">
              <a:buNone/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39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209" y="519087"/>
            <a:ext cx="20739736" cy="2160323"/>
          </a:xfrm>
          <a:prstGeom prst="rect">
            <a:avLst/>
          </a:prstGeom>
        </p:spPr>
        <p:txBody>
          <a:bodyPr vert="horz" lIns="172769" tIns="86385" rIns="172769" bIns="8638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52209" y="3024455"/>
            <a:ext cx="20739736" cy="8554280"/>
          </a:xfrm>
          <a:prstGeom prst="rect">
            <a:avLst/>
          </a:prstGeom>
        </p:spPr>
        <p:txBody>
          <a:bodyPr vert="horz" lIns="172769" tIns="86385" rIns="172769" bIns="8638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52207" y="12013812"/>
            <a:ext cx="5376969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DA8FE-1B70-4071-916B-DABED8954067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873420" y="12013812"/>
            <a:ext cx="7297314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6514974" y="12013812"/>
            <a:ext cx="5376969" cy="690103"/>
          </a:xfrm>
          <a:prstGeom prst="rect">
            <a:avLst/>
          </a:prstGeom>
        </p:spPr>
        <p:txBody>
          <a:bodyPr vert="horz" lIns="172769" tIns="86385" rIns="172769" bIns="86385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4AD5-4DAF-499A-91BF-3A880AFD7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85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2768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7887" indent="-647887" algn="l" defTabSz="172768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403743" indent="-539903" algn="l" defTabSz="1727685" rtl="0" eaLnBrk="1" latinLnBrk="0" hangingPunct="1">
        <a:spcBef>
          <a:spcPct val="20000"/>
        </a:spcBef>
        <a:buFont typeface="Arial" pitchFamily="34" charset="0"/>
        <a:buChar char="–"/>
        <a:defRPr sz="5300" kern="1200">
          <a:solidFill>
            <a:schemeClr val="tx1"/>
          </a:solidFill>
          <a:latin typeface="+mn-lt"/>
          <a:ea typeface="+mn-ea"/>
          <a:cs typeface="+mn-cs"/>
        </a:defRPr>
      </a:lvl2pPr>
      <a:lvl3pPr marL="2159605" indent="-431924" algn="l" defTabSz="172768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3023450" indent="-431924" algn="l" defTabSz="1727685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4pPr>
      <a:lvl5pPr marL="3887292" indent="-431924" algn="l" defTabSz="1727685" rtl="0" eaLnBrk="1" latinLnBrk="0" hangingPunct="1">
        <a:spcBef>
          <a:spcPct val="20000"/>
        </a:spcBef>
        <a:buFont typeface="Arial" pitchFamily="34" charset="0"/>
        <a:buChar char="»"/>
        <a:defRPr sz="3800" kern="1200">
          <a:solidFill>
            <a:schemeClr val="tx1"/>
          </a:solidFill>
          <a:latin typeface="+mn-lt"/>
          <a:ea typeface="+mn-ea"/>
          <a:cs typeface="+mn-cs"/>
        </a:defRPr>
      </a:lvl5pPr>
      <a:lvl6pPr marL="4751136" indent="-431924" algn="l" defTabSz="172768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6pPr>
      <a:lvl7pPr marL="5614976" indent="-431924" algn="l" defTabSz="172768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7pPr>
      <a:lvl8pPr marL="6478818" indent="-431924" algn="l" defTabSz="172768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8pPr>
      <a:lvl9pPr marL="7342662" indent="-431924" algn="l" defTabSz="1727685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63842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27685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91526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55368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319213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83055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6046900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910741" algn="l" defTabSz="172768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hyperlink" Target="https://ditis.yanao.ru/presscenter/news/6551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minsvyaz.ru/ru/events/38534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jpe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0573" y="4464745"/>
            <a:ext cx="17281525" cy="3129112"/>
          </a:xfrm>
          <a:prstGeom prst="rect">
            <a:avLst/>
          </a:prstGeom>
        </p:spPr>
        <p:txBody>
          <a:bodyPr wrap="square" lIns="172769" tIns="86385" rIns="172769" bIns="86385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защиты информации в условиях импортозамещения</a:t>
            </a:r>
            <a:endParaRPr lang="ru-RU" sz="8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43"/>
          <p:cNvSpPr>
            <a:spLocks noChangeArrowheads="1"/>
          </p:cNvSpPr>
          <p:nvPr/>
        </p:nvSpPr>
        <p:spPr bwMode="auto">
          <a:xfrm>
            <a:off x="14012029" y="9381254"/>
            <a:ext cx="1460318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E-MAIL:</a:t>
            </a:r>
          </a:p>
        </p:txBody>
      </p:sp>
      <p:sp>
        <p:nvSpPr>
          <p:cNvPr id="16" name="Shape 44"/>
          <p:cNvSpPr>
            <a:spLocks noChangeArrowheads="1"/>
          </p:cNvSpPr>
          <p:nvPr/>
        </p:nvSpPr>
        <p:spPr bwMode="auto">
          <a:xfrm>
            <a:off x="14412781" y="10107534"/>
            <a:ext cx="1059567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WEB</a:t>
            </a: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:</a:t>
            </a:r>
          </a:p>
        </p:txBody>
      </p:sp>
      <p:sp>
        <p:nvSpPr>
          <p:cNvPr id="17" name="Shape 46"/>
          <p:cNvSpPr>
            <a:spLocks noChangeArrowheads="1"/>
          </p:cNvSpPr>
          <p:nvPr/>
        </p:nvSpPr>
        <p:spPr bwMode="auto">
          <a:xfrm>
            <a:off x="15558659" y="9381254"/>
            <a:ext cx="4109369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ISC</a:t>
            </a:r>
            <a:r>
              <a:rPr lang="ru-RU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@</a:t>
            </a:r>
            <a:r>
              <a:rPr lang="en-US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CONFIDENT.RU</a:t>
            </a:r>
            <a:endParaRPr lang="ru-RU" altLang="ru-RU" sz="2800" b="1" dirty="0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18" name="Shape 47"/>
          <p:cNvSpPr>
            <a:spLocks noChangeArrowheads="1"/>
          </p:cNvSpPr>
          <p:nvPr/>
        </p:nvSpPr>
        <p:spPr bwMode="auto">
          <a:xfrm>
            <a:off x="15558662" y="10117854"/>
            <a:ext cx="4290644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WWW.DALLASLOCK.RU</a:t>
            </a:r>
            <a:endParaRPr lang="ru-RU" altLang="ru-RU" sz="2800" b="1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5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Прямая со стрелкой 113"/>
          <p:cNvCxnSpPr/>
          <p:nvPr/>
        </p:nvCxnSpPr>
        <p:spPr>
          <a:xfrm>
            <a:off x="3265344" y="10447351"/>
            <a:ext cx="16538437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5" name="Прямоугольник 114"/>
          <p:cNvSpPr/>
          <p:nvPr/>
        </p:nvSpPr>
        <p:spPr>
          <a:xfrm>
            <a:off x="19345484" y="10447358"/>
            <a:ext cx="610466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en-US" i="1" dirty="0">
                <a:solidFill>
                  <a:prstClr val="black"/>
                </a:solidFill>
                <a:latin typeface="Calibri"/>
              </a:rPr>
              <a:t>t</a:t>
            </a:r>
            <a:endParaRPr lang="ru-RU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957392" y="7829920"/>
            <a:ext cx="1639993" cy="12925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6"/>
                </a:solidFill>
                <a:latin typeface="Calibri"/>
              </a:rPr>
              <a:t>СОВ</a:t>
            </a:r>
          </a:p>
          <a:p>
            <a:pPr algn="ctr" defTabSz="1726166"/>
            <a:r>
              <a:rPr lang="ru-RU" sz="2500" dirty="0">
                <a:solidFill>
                  <a:schemeClr val="accent6"/>
                </a:solidFill>
                <a:latin typeface="Calibri"/>
              </a:rPr>
              <a:t>15.03.2012</a:t>
            </a:r>
          </a:p>
        </p:txBody>
      </p:sp>
      <p:sp>
        <p:nvSpPr>
          <p:cNvPr id="117" name="Овал 116"/>
          <p:cNvSpPr/>
          <p:nvPr/>
        </p:nvSpPr>
        <p:spPr>
          <a:xfrm>
            <a:off x="14482317" y="10214628"/>
            <a:ext cx="465456" cy="465454"/>
          </a:xfrm>
          <a:prstGeom prst="ellipse">
            <a:avLst/>
          </a:prstGeom>
          <a:solidFill>
            <a:srgbClr val="CC0066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10560430" y="10191180"/>
            <a:ext cx="465456" cy="465454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9" name="Овал 118"/>
          <p:cNvSpPr/>
          <p:nvPr/>
        </p:nvSpPr>
        <p:spPr>
          <a:xfrm>
            <a:off x="8812611" y="10214628"/>
            <a:ext cx="465456" cy="465454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5420631" y="10191180"/>
            <a:ext cx="465456" cy="465454"/>
          </a:xfrm>
          <a:prstGeom prst="ellipse">
            <a:avLst/>
          </a:prstGeom>
          <a:solidFill>
            <a:schemeClr val="accent6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4122526" y="5749112"/>
            <a:ext cx="1664038" cy="12925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5"/>
                </a:solidFill>
                <a:latin typeface="Calibri"/>
              </a:rPr>
              <a:t>САВЗ</a:t>
            </a:r>
          </a:p>
          <a:p>
            <a:pPr algn="ctr" defTabSz="1726166"/>
            <a:r>
              <a:rPr lang="ru-RU" sz="2500" dirty="0">
                <a:solidFill>
                  <a:schemeClr val="accent5"/>
                </a:solidFill>
                <a:latin typeface="Calibri"/>
              </a:rPr>
              <a:t>01.08.2012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6529360" y="7082052"/>
            <a:ext cx="1639993" cy="12925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4"/>
                </a:solidFill>
                <a:latin typeface="Calibri"/>
              </a:rPr>
              <a:t>СДЗ</a:t>
            </a:r>
          </a:p>
          <a:p>
            <a:pPr algn="ctr" defTabSz="1726166"/>
            <a:r>
              <a:rPr lang="ru-RU" sz="2500" dirty="0">
                <a:solidFill>
                  <a:schemeClr val="accent4"/>
                </a:solidFill>
                <a:latin typeface="Calibri"/>
              </a:rPr>
              <a:t>01.01.2014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8132322" y="4742567"/>
            <a:ext cx="1639993" cy="12925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СКН</a:t>
            </a:r>
          </a:p>
          <a:p>
            <a:pPr algn="ctr" defTabSz="1726166"/>
            <a:r>
              <a:rPr lang="ru-RU" sz="2500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01.12.2014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914990" y="5694776"/>
            <a:ext cx="1639993" cy="12925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rgbClr val="CC0066"/>
                </a:solidFill>
                <a:latin typeface="Calibri"/>
              </a:rPr>
              <a:t>МЭ</a:t>
            </a:r>
          </a:p>
          <a:p>
            <a:pPr algn="ctr" defTabSz="1726166"/>
            <a:r>
              <a:rPr lang="ru-RU" sz="2500" dirty="0">
                <a:solidFill>
                  <a:srgbClr val="CC0066"/>
                </a:solidFill>
                <a:latin typeface="Calibri"/>
              </a:rPr>
              <a:t>01.12.2016</a:t>
            </a:r>
          </a:p>
        </p:txBody>
      </p:sp>
      <p:sp>
        <p:nvSpPr>
          <p:cNvPr id="125" name="Овал 124"/>
          <p:cNvSpPr/>
          <p:nvPr/>
        </p:nvSpPr>
        <p:spPr>
          <a:xfrm>
            <a:off x="5893899" y="10214623"/>
            <a:ext cx="465456" cy="465454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5027155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2012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7008246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8989338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2014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10970428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2015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2951519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2016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653359" y="1901762"/>
            <a:ext cx="12732470" cy="8522146"/>
            <a:chOff x="4056386" y="1901761"/>
            <a:chExt cx="12732470" cy="8522146"/>
          </a:xfrm>
        </p:grpSpPr>
        <p:cxnSp>
          <p:nvCxnSpPr>
            <p:cNvPr id="132" name="Прямая соединительная линия 131"/>
            <p:cNvCxnSpPr/>
            <p:nvPr/>
          </p:nvCxnSpPr>
          <p:spPr>
            <a:xfrm flipV="1">
              <a:off x="4056386" y="8819176"/>
              <a:ext cx="3391979" cy="1604731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3" name="Прямая соединительная линия 132"/>
            <p:cNvCxnSpPr/>
            <p:nvPr/>
          </p:nvCxnSpPr>
          <p:spPr>
            <a:xfrm flipV="1">
              <a:off x="7448365" y="7093120"/>
              <a:ext cx="1926438" cy="1710054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4" name="Прямая соединительная линия 133"/>
            <p:cNvCxnSpPr/>
            <p:nvPr/>
          </p:nvCxnSpPr>
          <p:spPr>
            <a:xfrm flipV="1">
              <a:off x="9392329" y="4997990"/>
              <a:ext cx="1953172" cy="2081928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5" name="Прямая соединительная линия 134"/>
            <p:cNvCxnSpPr/>
            <p:nvPr/>
          </p:nvCxnSpPr>
          <p:spPr>
            <a:xfrm flipV="1">
              <a:off x="11360585" y="3944148"/>
              <a:ext cx="1269014" cy="1039576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2638849" y="3468414"/>
              <a:ext cx="998323" cy="475397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 flipV="1">
              <a:off x="13688068" y="1901761"/>
              <a:ext cx="1671219" cy="1543835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2" name="Прямая соединительная линия 91"/>
            <p:cNvCxnSpPr/>
            <p:nvPr/>
          </p:nvCxnSpPr>
          <p:spPr>
            <a:xfrm flipV="1">
              <a:off x="14596520" y="7387450"/>
              <a:ext cx="2192336" cy="47013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dash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11739999" y="7426591"/>
              <a:ext cx="2870620" cy="611528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dash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10255385" y="8027875"/>
              <a:ext cx="1457637" cy="331649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dash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7512168" y="8379046"/>
              <a:ext cx="2624416" cy="396677"/>
            </a:xfrm>
            <a:prstGeom prst="line">
              <a:avLst/>
            </a:prstGeom>
            <a:noFill/>
            <a:ln w="127000" cap="rnd">
              <a:solidFill>
                <a:schemeClr val="accent6"/>
              </a:solidFill>
              <a:prstDash val="dash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2" name="Группа 1"/>
          <p:cNvGrpSpPr/>
          <p:nvPr/>
        </p:nvGrpSpPr>
        <p:grpSpPr>
          <a:xfrm>
            <a:off x="6166501" y="1901760"/>
            <a:ext cx="9584037" cy="8545599"/>
            <a:chOff x="4569524" y="1901756"/>
            <a:chExt cx="9584037" cy="8545599"/>
          </a:xfrm>
        </p:grpSpPr>
        <p:cxnSp>
          <p:nvCxnSpPr>
            <p:cNvPr id="137" name="Прямая соединительная линия 136"/>
            <p:cNvCxnSpPr/>
            <p:nvPr/>
          </p:nvCxnSpPr>
          <p:spPr>
            <a:xfrm flipV="1">
              <a:off x="4569524" y="8406495"/>
              <a:ext cx="2878841" cy="2040860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8" name="Прямая соединительная линия 137"/>
            <p:cNvCxnSpPr/>
            <p:nvPr/>
          </p:nvCxnSpPr>
          <p:spPr>
            <a:xfrm flipV="1">
              <a:off x="7468068" y="6277596"/>
              <a:ext cx="1960844" cy="2128900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9" name="Прямая соединительная линия 138"/>
            <p:cNvCxnSpPr/>
            <p:nvPr/>
          </p:nvCxnSpPr>
          <p:spPr>
            <a:xfrm flipV="1">
              <a:off x="9432288" y="5445472"/>
              <a:ext cx="1728698" cy="832125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Прямая соединительная линия 139"/>
            <p:cNvCxnSpPr/>
            <p:nvPr/>
          </p:nvCxnSpPr>
          <p:spPr>
            <a:xfrm flipV="1">
              <a:off x="11160986" y="4463937"/>
              <a:ext cx="1468614" cy="971600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2640212" y="2506717"/>
              <a:ext cx="1012726" cy="1957221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6" name="Прямая соединительная линия 135"/>
            <p:cNvCxnSpPr/>
            <p:nvPr/>
          </p:nvCxnSpPr>
          <p:spPr>
            <a:xfrm flipV="1">
              <a:off x="13696834" y="1901756"/>
              <a:ext cx="456727" cy="530159"/>
            </a:xfrm>
            <a:prstGeom prst="line">
              <a:avLst/>
            </a:prstGeom>
            <a:noFill/>
            <a:ln w="127000" cap="rnd">
              <a:solidFill>
                <a:schemeClr val="accent5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148" name="Прямая соединительная линия 147"/>
          <p:cNvCxnSpPr/>
          <p:nvPr/>
        </p:nvCxnSpPr>
        <p:spPr>
          <a:xfrm flipV="1">
            <a:off x="3817219" y="3124014"/>
            <a:ext cx="0" cy="7853016"/>
          </a:xfrm>
          <a:prstGeom prst="line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49" name="Прямоугольник 148"/>
          <p:cNvSpPr/>
          <p:nvPr/>
        </p:nvSpPr>
        <p:spPr>
          <a:xfrm>
            <a:off x="3163348" y="9079138"/>
            <a:ext cx="570670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150" name="Прямоугольник 149"/>
          <p:cNvSpPr/>
          <p:nvPr/>
        </p:nvSpPr>
        <p:spPr>
          <a:xfrm>
            <a:off x="3163348" y="8256945"/>
            <a:ext cx="570670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4</a:t>
            </a:r>
          </a:p>
        </p:txBody>
      </p:sp>
      <p:sp>
        <p:nvSpPr>
          <p:cNvPr id="151" name="Прямоугольник 150"/>
          <p:cNvSpPr/>
          <p:nvPr/>
        </p:nvSpPr>
        <p:spPr>
          <a:xfrm>
            <a:off x="3163348" y="7434754"/>
            <a:ext cx="570670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152" name="Прямоугольник 151"/>
          <p:cNvSpPr/>
          <p:nvPr/>
        </p:nvSpPr>
        <p:spPr>
          <a:xfrm>
            <a:off x="3163348" y="6612565"/>
            <a:ext cx="570670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8</a:t>
            </a:r>
          </a:p>
        </p:txBody>
      </p:sp>
      <p:sp>
        <p:nvSpPr>
          <p:cNvPr id="153" name="Прямоугольник 152"/>
          <p:cNvSpPr/>
          <p:nvPr/>
        </p:nvSpPr>
        <p:spPr>
          <a:xfrm>
            <a:off x="2881144" y="5790373"/>
            <a:ext cx="852869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10</a:t>
            </a:r>
          </a:p>
        </p:txBody>
      </p:sp>
      <p:sp>
        <p:nvSpPr>
          <p:cNvPr id="154" name="Прямоугольник 153"/>
          <p:cNvSpPr/>
          <p:nvPr/>
        </p:nvSpPr>
        <p:spPr>
          <a:xfrm>
            <a:off x="2881144" y="4968184"/>
            <a:ext cx="852869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12</a:t>
            </a:r>
          </a:p>
        </p:txBody>
      </p:sp>
      <p:sp>
        <p:nvSpPr>
          <p:cNvPr id="155" name="Прямоугольник 154"/>
          <p:cNvSpPr/>
          <p:nvPr/>
        </p:nvSpPr>
        <p:spPr>
          <a:xfrm>
            <a:off x="2881144" y="4145993"/>
            <a:ext cx="852869" cy="697522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ru-RU" i="1" dirty="0">
                <a:solidFill>
                  <a:prstClr val="black"/>
                </a:solidFill>
                <a:latin typeface="Calibri"/>
              </a:rPr>
              <a:t>14</a:t>
            </a:r>
          </a:p>
        </p:txBody>
      </p:sp>
      <p:sp>
        <p:nvSpPr>
          <p:cNvPr id="156" name="Выноска 2 (без границы) 155"/>
          <p:cNvSpPr/>
          <p:nvPr/>
        </p:nvSpPr>
        <p:spPr>
          <a:xfrm flipH="1">
            <a:off x="3387704" y="9056769"/>
            <a:ext cx="1746260" cy="466132"/>
          </a:xfrm>
          <a:prstGeom prst="callout2">
            <a:avLst>
              <a:gd name="adj1" fmla="val 18750"/>
              <a:gd name="adj2" fmla="val 61766"/>
              <a:gd name="adj3" fmla="val 22924"/>
              <a:gd name="adj4" fmla="val -24841"/>
              <a:gd name="adj5" fmla="val 257240"/>
              <a:gd name="adj6" fmla="val -33587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0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7" name="Выноска 2 (без границы) 156"/>
          <p:cNvSpPr/>
          <p:nvPr/>
        </p:nvSpPr>
        <p:spPr>
          <a:xfrm flipH="1">
            <a:off x="3470988" y="6860056"/>
            <a:ext cx="1746260" cy="466132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715850"/>
              <a:gd name="adj6" fmla="val -51742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0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8" name="Выноска 2 (без границы) 157"/>
          <p:cNvSpPr/>
          <p:nvPr/>
        </p:nvSpPr>
        <p:spPr>
          <a:xfrm flipH="1">
            <a:off x="5893900" y="8194712"/>
            <a:ext cx="1746260" cy="466132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433281"/>
              <a:gd name="adj6" fmla="val -79871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0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59" name="Выноска 2 (без границы) 158"/>
          <p:cNvSpPr/>
          <p:nvPr/>
        </p:nvSpPr>
        <p:spPr>
          <a:xfrm flipH="1">
            <a:off x="7430881" y="5849964"/>
            <a:ext cx="1746260" cy="466132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933895"/>
              <a:gd name="adj6" fmla="val -91031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0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0" name="Выноска 2 (без границы) 159"/>
          <p:cNvSpPr/>
          <p:nvPr/>
        </p:nvSpPr>
        <p:spPr>
          <a:xfrm>
            <a:off x="16056047" y="6817458"/>
            <a:ext cx="1746260" cy="466132"/>
          </a:xfrm>
          <a:prstGeom prst="callout2">
            <a:avLst>
              <a:gd name="adj1" fmla="val 14576"/>
              <a:gd name="adj2" fmla="val -125405"/>
              <a:gd name="adj3" fmla="val 18750"/>
              <a:gd name="adj4" fmla="val -30412"/>
              <a:gd name="adj5" fmla="val 733713"/>
              <a:gd name="adj6" fmla="val -75031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0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1" name="Овал 160"/>
          <p:cNvSpPr/>
          <p:nvPr/>
        </p:nvSpPr>
        <p:spPr>
          <a:xfrm>
            <a:off x="15960765" y="10201581"/>
            <a:ext cx="465456" cy="465454"/>
          </a:xfrm>
          <a:prstGeom prst="ellipse">
            <a:avLst/>
          </a:prstGeom>
          <a:solidFill>
            <a:srgbClr val="CC3300"/>
          </a:soli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2" name="Прямоугольник 161"/>
          <p:cNvSpPr/>
          <p:nvPr/>
        </p:nvSpPr>
        <p:spPr>
          <a:xfrm>
            <a:off x="17658608" y="8516287"/>
            <a:ext cx="1639993" cy="1292563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rgbClr val="CC3300"/>
                </a:solidFill>
                <a:latin typeface="Calibri"/>
              </a:rPr>
              <a:t>ОС</a:t>
            </a:r>
          </a:p>
          <a:p>
            <a:pPr algn="ctr" defTabSz="1726166"/>
            <a:r>
              <a:rPr lang="ru-RU" sz="2500" dirty="0">
                <a:solidFill>
                  <a:srgbClr val="CC3300"/>
                </a:solidFill>
                <a:latin typeface="Calibri"/>
              </a:rPr>
              <a:t>01.06.2017</a:t>
            </a:r>
          </a:p>
        </p:txBody>
      </p:sp>
      <p:sp>
        <p:nvSpPr>
          <p:cNvPr id="163" name="Выноска 2 (без границы) 162"/>
          <p:cNvSpPr/>
          <p:nvPr/>
        </p:nvSpPr>
        <p:spPr>
          <a:xfrm>
            <a:off x="18065573" y="9722070"/>
            <a:ext cx="1746260" cy="466132"/>
          </a:xfrm>
          <a:prstGeom prst="callout2">
            <a:avLst>
              <a:gd name="adj1" fmla="val 18750"/>
              <a:gd name="adj2" fmla="val 61766"/>
              <a:gd name="adj3" fmla="val 18750"/>
              <a:gd name="adj4" fmla="val -30412"/>
              <a:gd name="adj5" fmla="val 121669"/>
              <a:gd name="adj6" fmla="val -93799"/>
            </a:avLst>
          </a:prstGeom>
          <a:noFill/>
          <a:ln w="57150" cap="flat">
            <a:solidFill>
              <a:schemeClr val="tx1">
                <a:lumMod val="50000"/>
                <a:lumOff val="50000"/>
              </a:schemeClr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0312" tIns="40312" rIns="40312" bIns="40312" numCol="1" spcCol="30233" rtlCol="0" anchor="ctr">
            <a:spAutoFit/>
          </a:bodyPr>
          <a:lstStyle/>
          <a:p>
            <a:pPr algn="ctr" defTabSz="655050" latinLnBrk="1" hangingPunct="0"/>
            <a:endParaRPr lang="ru-RU" sz="2500">
              <a:solidFill>
                <a:srgbClr val="FFFFFF"/>
              </a:solidFill>
              <a:sym typeface="Helvetica Light"/>
            </a:endParaRPr>
          </a:p>
        </p:txBody>
      </p:sp>
      <p:sp>
        <p:nvSpPr>
          <p:cNvPr id="164" name="Прямоугольник 163"/>
          <p:cNvSpPr/>
          <p:nvPr/>
        </p:nvSpPr>
        <p:spPr>
          <a:xfrm>
            <a:off x="14947777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2017</a:t>
            </a: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9711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сертифицированных СЗИ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 flipV="1">
            <a:off x="14830223" y="8198073"/>
            <a:ext cx="1475978" cy="2041079"/>
          </a:xfrm>
          <a:prstGeom prst="line">
            <a:avLst/>
          </a:prstGeom>
          <a:noFill/>
          <a:ln w="127000" cap="rnd">
            <a:solidFill>
              <a:srgbClr val="CC006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" name="Группа 3"/>
          <p:cNvGrpSpPr/>
          <p:nvPr/>
        </p:nvGrpSpPr>
        <p:grpSpPr>
          <a:xfrm>
            <a:off x="9065041" y="5504048"/>
            <a:ext cx="9627154" cy="4943313"/>
            <a:chOff x="7468068" y="5504044"/>
            <a:chExt cx="9627154" cy="4943313"/>
          </a:xfrm>
        </p:grpSpPr>
        <p:cxnSp>
          <p:nvCxnSpPr>
            <p:cNvPr id="142" name="Прямая соединительная линия 141"/>
            <p:cNvCxnSpPr/>
            <p:nvPr/>
          </p:nvCxnSpPr>
          <p:spPr>
            <a:xfrm flipV="1">
              <a:off x="7468068" y="9974732"/>
              <a:ext cx="1728116" cy="472625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Прямая соединительная линия 142"/>
            <p:cNvCxnSpPr/>
            <p:nvPr/>
          </p:nvCxnSpPr>
          <p:spPr>
            <a:xfrm flipV="1">
              <a:off x="9196184" y="9621543"/>
              <a:ext cx="2048808" cy="376305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flipV="1">
              <a:off x="11244992" y="9365790"/>
              <a:ext cx="1267428" cy="267870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flipV="1">
              <a:off x="12531441" y="7488622"/>
              <a:ext cx="2272380" cy="1848876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 flipV="1">
              <a:off x="14856518" y="5504044"/>
              <a:ext cx="2238704" cy="1923395"/>
            </a:xfrm>
            <a:prstGeom prst="line">
              <a:avLst/>
            </a:prstGeom>
            <a:noFill/>
            <a:ln w="127000" cap="rnd">
              <a:solidFill>
                <a:schemeClr val="accent4"/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5" name="Группа 4"/>
          <p:cNvGrpSpPr/>
          <p:nvPr/>
        </p:nvGrpSpPr>
        <p:grpSpPr>
          <a:xfrm>
            <a:off x="10830666" y="7805177"/>
            <a:ext cx="7544775" cy="2618732"/>
            <a:chOff x="9233690" y="7805176"/>
            <a:chExt cx="7544775" cy="2618732"/>
          </a:xfrm>
        </p:grpSpPr>
        <p:cxnSp>
          <p:nvCxnSpPr>
            <p:cNvPr id="146" name="Прямая соединительная линия 145"/>
            <p:cNvCxnSpPr/>
            <p:nvPr/>
          </p:nvCxnSpPr>
          <p:spPr>
            <a:xfrm flipV="1">
              <a:off x="9233690" y="9997847"/>
              <a:ext cx="2111811" cy="426061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ysDot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7" name="Прямая соединительная линия 146"/>
            <p:cNvCxnSpPr/>
            <p:nvPr/>
          </p:nvCxnSpPr>
          <p:spPr>
            <a:xfrm flipV="1">
              <a:off x="11355893" y="9513578"/>
              <a:ext cx="1191832" cy="484272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flipV="1">
              <a:off x="12585550" y="7806978"/>
              <a:ext cx="2270968" cy="1703566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4856518" y="7805176"/>
              <a:ext cx="1921947" cy="0"/>
            </a:xfrm>
            <a:prstGeom prst="line">
              <a:avLst/>
            </a:prstGeom>
            <a:noFill/>
            <a:ln w="127000" cap="rnd">
              <a:solidFill>
                <a:schemeClr val="accent3">
                  <a:lumMod val="50000"/>
                </a:schemeClr>
              </a:solidFill>
              <a:prstDash val="solid"/>
              <a:round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cxnSp>
        <p:nvCxnSpPr>
          <p:cNvPr id="59" name="Прямая соединительная линия 58"/>
          <p:cNvCxnSpPr/>
          <p:nvPr/>
        </p:nvCxnSpPr>
        <p:spPr>
          <a:xfrm flipV="1">
            <a:off x="16453491" y="9722070"/>
            <a:ext cx="829224" cy="517082"/>
          </a:xfrm>
          <a:prstGeom prst="line">
            <a:avLst/>
          </a:prstGeom>
          <a:noFill/>
          <a:ln w="127000" cap="rnd">
            <a:solidFill>
              <a:srgbClr val="CC33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4" name="Прямоугольник 63"/>
          <p:cNvSpPr/>
          <p:nvPr/>
        </p:nvSpPr>
        <p:spPr>
          <a:xfrm>
            <a:off x="16956263" y="10834048"/>
            <a:ext cx="1982443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2018</a:t>
            </a: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 flipV="1">
            <a:off x="16703646" y="7434468"/>
            <a:ext cx="1748896" cy="872537"/>
          </a:xfrm>
          <a:prstGeom prst="line">
            <a:avLst/>
          </a:prstGeom>
          <a:noFill/>
          <a:ln w="127000" cap="rnd">
            <a:solidFill>
              <a:srgbClr val="CC0066"/>
            </a:solidFill>
            <a:prstDash val="sysDash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2" name="Прямая соединительная линия 71"/>
          <p:cNvCxnSpPr/>
          <p:nvPr/>
        </p:nvCxnSpPr>
        <p:spPr>
          <a:xfrm flipV="1">
            <a:off x="16344900" y="1901765"/>
            <a:ext cx="1717988" cy="6251635"/>
          </a:xfrm>
          <a:prstGeom prst="line">
            <a:avLst/>
          </a:prstGeom>
          <a:noFill/>
          <a:ln w="127000" cap="rnd">
            <a:solidFill>
              <a:srgbClr val="CC0066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Прямая соединительная линия 76"/>
          <p:cNvCxnSpPr/>
          <p:nvPr/>
        </p:nvCxnSpPr>
        <p:spPr>
          <a:xfrm flipV="1">
            <a:off x="17344571" y="8148306"/>
            <a:ext cx="1121053" cy="1532723"/>
          </a:xfrm>
          <a:prstGeom prst="line">
            <a:avLst/>
          </a:prstGeom>
          <a:noFill/>
          <a:ln w="127000" cap="rnd">
            <a:solidFill>
              <a:srgbClr val="CC3300"/>
            </a:solidFill>
            <a:prstDash val="solid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1" name="Прямая соединительная линия 130"/>
          <p:cNvCxnSpPr/>
          <p:nvPr/>
        </p:nvCxnSpPr>
        <p:spPr>
          <a:xfrm flipV="1">
            <a:off x="15358803" y="8247953"/>
            <a:ext cx="1408728" cy="1230834"/>
          </a:xfrm>
          <a:prstGeom prst="line">
            <a:avLst/>
          </a:prstGeom>
          <a:noFill/>
          <a:ln w="127000" cap="rnd">
            <a:solidFill>
              <a:srgbClr val="CC0066"/>
            </a:solidFill>
            <a:prstDash val="sysDash"/>
            <a:round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2856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000"/>
                            </p:stCondLst>
                            <p:childTnLst>
                              <p:par>
                                <p:cTn id="1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5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7" grpId="0" animBg="1"/>
      <p:bldP spid="118" grpId="0" animBg="1"/>
      <p:bldP spid="119" grpId="0" animBg="1"/>
      <p:bldP spid="120" grpId="0" animBg="1"/>
      <p:bldP spid="121" grpId="0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/>
      <p:bldP spid="163" grpId="0" animBg="1"/>
      <p:bldP spid="164" grpId="0" animBg="1"/>
      <p:bldP spid="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 вправо 16"/>
          <p:cNvSpPr/>
          <p:nvPr/>
        </p:nvSpPr>
        <p:spPr>
          <a:xfrm>
            <a:off x="432843" y="2160489"/>
            <a:ext cx="22466496" cy="9361040"/>
          </a:xfrm>
          <a:prstGeom prst="rightArrow">
            <a:avLst>
              <a:gd name="adj1" fmla="val 100000"/>
              <a:gd name="adj2" fmla="val 18864"/>
            </a:avLst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по импортозамещению ПО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8929" y="2556670"/>
            <a:ext cx="159137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Распоряжение Правительства РФ от 17.12.2010 г. № 2299-р</a:t>
            </a:r>
            <a:r>
              <a:rPr lang="ru-RU" dirty="0"/>
              <a:t> </a:t>
            </a:r>
            <a:r>
              <a:rPr lang="ru-RU" dirty="0" smtClean="0"/>
              <a:t>«План </a:t>
            </a:r>
            <a:r>
              <a:rPr lang="ru-RU" dirty="0"/>
              <a:t>перехода </a:t>
            </a:r>
            <a:r>
              <a:rPr lang="ru-RU" dirty="0" smtClean="0"/>
              <a:t>федеральных органов исполнительной </a:t>
            </a:r>
            <a:r>
              <a:rPr lang="ru-RU" dirty="0"/>
              <a:t>власти и федеральных бюджетных учреждений </a:t>
            </a:r>
            <a:r>
              <a:rPr lang="ru-RU" dirty="0" smtClean="0"/>
              <a:t>на использование </a:t>
            </a:r>
            <a:r>
              <a:rPr lang="ru-RU" dirty="0"/>
              <a:t>свободного программного обеспечения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88928" y="9649321"/>
            <a:ext cx="170662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8E0000"/>
                </a:solidFill>
              </a:rPr>
              <a:t>Приказы </a:t>
            </a:r>
            <a:r>
              <a:rPr lang="ru-RU" b="1" dirty="0" err="1">
                <a:solidFill>
                  <a:srgbClr val="8E0000"/>
                </a:solidFill>
              </a:rPr>
              <a:t>Минкомсвязи</a:t>
            </a:r>
            <a:r>
              <a:rPr lang="ru-RU" b="1" dirty="0">
                <a:solidFill>
                  <a:srgbClr val="8E0000"/>
                </a:solidFill>
              </a:rPr>
              <a:t> </a:t>
            </a:r>
            <a:r>
              <a:rPr lang="ru-RU" b="1" dirty="0" smtClean="0">
                <a:solidFill>
                  <a:srgbClr val="8E0000"/>
                </a:solidFill>
              </a:rPr>
              <a:t>России: методические рекомендации</a:t>
            </a:r>
            <a:r>
              <a:rPr lang="ru-RU" dirty="0" smtClean="0">
                <a:solidFill>
                  <a:srgbClr val="8E0000"/>
                </a:solidFill>
              </a:rPr>
              <a:t> по переходу на использование отечественного офисного программного обеспечения в том числе закупленного ранее офисного программного обеспечения.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88928" y="4323427"/>
            <a:ext cx="170662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Постановление Правительства РФ от 16.11.2015 г. № 1236</a:t>
            </a:r>
            <a:r>
              <a:rPr lang="ru-RU" dirty="0"/>
              <a:t> «Об установлении запрета на допуск программного обеспечения, происходящего из иностранных государств, для целей осуществления закупок для обеспечения государственных и муниципальных нужд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88929" y="6090184"/>
            <a:ext cx="1454561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Письмо </a:t>
            </a:r>
            <a:r>
              <a:rPr lang="ru-RU" b="1" dirty="0" err="1"/>
              <a:t>Минкомсвязи</a:t>
            </a:r>
            <a:r>
              <a:rPr lang="ru-RU" b="1" dirty="0"/>
              <a:t> России </a:t>
            </a:r>
            <a:r>
              <a:rPr lang="ru-RU" b="1" dirty="0" smtClean="0"/>
              <a:t>от 15.03.2016 НН-П11-4736</a:t>
            </a:r>
            <a:r>
              <a:rPr lang="ru-RU" dirty="0" smtClean="0"/>
              <a:t> «О необходимости соблюдения государственными заказчиками требований о защите информации».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988928" y="7882564"/>
            <a:ext cx="1706629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Распоряжение Правительства РФ от 26.07.2016 г. № 1588-р</a:t>
            </a:r>
            <a:r>
              <a:rPr lang="ru-RU" dirty="0"/>
              <a:t> </a:t>
            </a:r>
            <a:r>
              <a:rPr lang="ru-RU" dirty="0" smtClean="0"/>
              <a:t>«План перехода </a:t>
            </a:r>
            <a:r>
              <a:rPr lang="ru-RU" dirty="0"/>
              <a:t>в 2016 </a:t>
            </a:r>
            <a:r>
              <a:rPr lang="ru-RU" dirty="0" smtClean="0"/>
              <a:t>– 2018 годах </a:t>
            </a:r>
            <a:r>
              <a:rPr lang="ru-RU" dirty="0"/>
              <a:t>федеральных органов исполнительной власти и государственных </a:t>
            </a:r>
            <a:r>
              <a:rPr lang="ru-RU" dirty="0" smtClean="0"/>
              <a:t>внебюджетных фондов </a:t>
            </a:r>
            <a:r>
              <a:rPr lang="ru-RU" dirty="0"/>
              <a:t>на использование отечественного офисного программного обеспечения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2" y="2821709"/>
            <a:ext cx="1131913" cy="113191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2" y="4588466"/>
            <a:ext cx="1131913" cy="113191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2" y="6355223"/>
            <a:ext cx="1131913" cy="113191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2" y="8147603"/>
            <a:ext cx="1131913" cy="113191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712" y="9914360"/>
            <a:ext cx="1131913" cy="11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4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по импортозамещению ОС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90" y="3201800"/>
            <a:ext cx="14532446" cy="86297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5371887" y="2179614"/>
            <a:ext cx="7704856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/>
              <a:t>Центральный аппарат государственного </a:t>
            </a:r>
            <a:r>
              <a:rPr lang="ru-RU" dirty="0" smtClean="0"/>
              <a:t>органа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Территориальные </a:t>
            </a:r>
            <a:r>
              <a:rPr lang="ru-RU" dirty="0"/>
              <a:t>органы (подразделения) государственного органа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Подведомственные </a:t>
            </a:r>
            <a:r>
              <a:rPr lang="ru-RU" dirty="0"/>
              <a:t>государственному органу предприятия, учреждения, организации</a:t>
            </a:r>
          </a:p>
          <a:p>
            <a:pPr>
              <a:spcAft>
                <a:spcPts val="1200"/>
              </a:spcAft>
            </a:pPr>
            <a:r>
              <a:rPr lang="ru-RU" dirty="0"/>
              <a:t>Органы исполнительной власти субъекта Российской Федерации</a:t>
            </a:r>
          </a:p>
          <a:p>
            <a:pPr>
              <a:spcAft>
                <a:spcPts val="1200"/>
              </a:spcAft>
            </a:pPr>
            <a:r>
              <a:rPr lang="ru-RU" dirty="0" smtClean="0"/>
              <a:t>Подведомственные </a:t>
            </a:r>
            <a:r>
              <a:rPr lang="ru-RU" dirty="0"/>
              <a:t>органам исполнительной власти субъекта Российской Федерации организации, органы местного самоуправления (включая подведомственные организации)</a:t>
            </a:r>
          </a:p>
          <a:p>
            <a:pPr>
              <a:spcAft>
                <a:spcPts val="1200"/>
              </a:spcAft>
            </a:pPr>
            <a:r>
              <a:rPr lang="ru-RU" dirty="0"/>
              <a:t>Государственные компании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3019" y="2168051"/>
            <a:ext cx="956207" cy="6468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93019" y="3315492"/>
            <a:ext cx="1012454" cy="73121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93019" y="5028947"/>
            <a:ext cx="928083" cy="6468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293019" y="6785414"/>
            <a:ext cx="928083" cy="6468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93019" y="7987374"/>
            <a:ext cx="956207" cy="5905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93019" y="11262967"/>
            <a:ext cx="871835" cy="590598"/>
          </a:xfrm>
          <a:prstGeom prst="rect">
            <a:avLst/>
          </a:prstGeom>
        </p:spPr>
      </p:pic>
      <p:cxnSp>
        <p:nvCxnSpPr>
          <p:cNvPr id="21" name="Прямая соединительная линия 20"/>
          <p:cNvCxnSpPr/>
          <p:nvPr/>
        </p:nvCxnSpPr>
        <p:spPr>
          <a:xfrm>
            <a:off x="901056" y="3600649"/>
            <a:ext cx="0" cy="7560981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901056" y="11161630"/>
            <a:ext cx="12997283" cy="0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196490" y="2477895"/>
            <a:ext cx="540750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Доля отечественных ОС, %</a:t>
            </a:r>
            <a:endParaRPr lang="ru-RU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5587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3241155" y="220440"/>
            <a:ext cx="19802995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должна быть ИТ-инфраструктура заказчиков 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результате импортозамещения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60935" y="2678196"/>
            <a:ext cx="20522280" cy="83246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556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103072" y="2678197"/>
            <a:ext cx="0" cy="8324682"/>
          </a:xfrm>
          <a:prstGeom prst="line">
            <a:avLst/>
          </a:prstGeom>
          <a:ln w="3556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740417" y="9468213"/>
            <a:ext cx="3365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и/или</a:t>
            </a:r>
            <a:endParaRPr lang="ru-RU" sz="8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125241" y="7369522"/>
            <a:ext cx="5471589" cy="120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i="1" dirty="0"/>
              <a:t>ОС </a:t>
            </a:r>
            <a:r>
              <a:rPr lang="en-US" sz="4400" i="1" dirty="0"/>
              <a:t>Windows + </a:t>
            </a:r>
            <a:r>
              <a:rPr lang="ru-RU" sz="4400" i="1" dirty="0"/>
              <a:t>накладные СЗИ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95304" y="7259175"/>
            <a:ext cx="6145466" cy="175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i="1" dirty="0"/>
              <a:t>Не сертифицированные </a:t>
            </a:r>
            <a:br>
              <a:rPr lang="ru-RU" sz="4400" i="1" dirty="0"/>
            </a:br>
            <a:r>
              <a:rPr lang="ru-RU" sz="4400" i="1" dirty="0"/>
              <a:t>отечественные ОС + накладные СЗИ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5284" y="7259175"/>
            <a:ext cx="6162056" cy="175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i="1" dirty="0"/>
              <a:t>Сертифицированные </a:t>
            </a:r>
            <a:br>
              <a:rPr lang="ru-RU" sz="4400" i="1" dirty="0"/>
            </a:br>
            <a:r>
              <a:rPr lang="ru-RU" sz="4400" i="1" dirty="0"/>
              <a:t>отечественные </a:t>
            </a:r>
            <a:r>
              <a:rPr lang="ru-RU" sz="4400" i="1" dirty="0" smtClean="0"/>
              <a:t>ОС</a:t>
            </a:r>
            <a:r>
              <a:rPr lang="ru-RU" sz="4400" i="1" dirty="0"/>
              <a:t> + накладные СЗИ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7935978" y="2886207"/>
            <a:ext cx="576598" cy="12911167"/>
          </a:xfrm>
          <a:prstGeom prst="leftBrace">
            <a:avLst>
              <a:gd name="adj1" fmla="val 89201"/>
              <a:gd name="adj2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218309" y="3485835"/>
            <a:ext cx="4977051" cy="3349198"/>
            <a:chOff x="2218309" y="3485835"/>
            <a:chExt cx="4977051" cy="334919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20" name="Полилиния 1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Капля 2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360" y="4881740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9564135" y="3485835"/>
            <a:ext cx="4977051" cy="3349198"/>
            <a:chOff x="2218309" y="3485835"/>
            <a:chExt cx="4977051" cy="334919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40" name="Полилиния 3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Капля 34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6777158" y="3835722"/>
            <a:ext cx="4167753" cy="2880321"/>
            <a:chOff x="16681879" y="3835722"/>
            <a:chExt cx="4167753" cy="288032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1879" y="3835722"/>
              <a:ext cx="3017983" cy="2880321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8510879" y="4166884"/>
              <a:ext cx="2338753" cy="2232072"/>
              <a:chOff x="17570747" y="4321453"/>
              <a:chExt cx="2338753" cy="223207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70747" y="4321453"/>
                <a:ext cx="2338753" cy="2232072"/>
              </a:xfrm>
              <a:prstGeom prst="rect">
                <a:avLst/>
              </a:prstGeom>
            </p:spPr>
          </p:pic>
          <p:sp>
            <p:nvSpPr>
              <p:cNvPr id="43" name="Капля 42"/>
              <p:cNvSpPr/>
              <p:nvPr/>
            </p:nvSpPr>
            <p:spPr>
              <a:xfrm rot="8100000">
                <a:off x="18020108" y="4540864"/>
                <a:ext cx="1434829" cy="1434829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2" descr="ÐÐ°ÑÑÐ¸Ð½ÐºÐ¸ Ð¿Ð¾ Ð·Ð°Ð¿ÑÐ¾ÑÑ Ð»Ð¾Ð³Ð¾ÑÐ¸Ð¿ ÑÑÑÑÐº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4755" y="4644247"/>
                <a:ext cx="1065759" cy="1417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571321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российских ОС на рынке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540" y="1902666"/>
            <a:ext cx="20666296" cy="9879496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2977506" y="2251547"/>
            <a:ext cx="0" cy="8738633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977506" y="10990180"/>
            <a:ext cx="18553681" cy="0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20307051" y="2251547"/>
            <a:ext cx="0" cy="8738633"/>
          </a:xfrm>
          <a:prstGeom prst="line">
            <a:avLst/>
          </a:prstGeom>
          <a:ln w="76200" cap="rnd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8641755" y="4707780"/>
            <a:ext cx="86806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solidFill>
                  <a:schemeClr val="tx2">
                    <a:lumMod val="50000"/>
                  </a:schemeClr>
                </a:solidFill>
              </a:rPr>
              <a:t>Количество ОС в Реестре российских программ и БД</a:t>
            </a:r>
            <a:endParaRPr lang="ru-RU" sz="4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0616916" y="8959444"/>
            <a:ext cx="97155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>
                <a:solidFill>
                  <a:srgbClr val="FF0000"/>
                </a:solidFill>
              </a:rPr>
              <a:t>Количество ОС в </a:t>
            </a:r>
            <a:r>
              <a:rPr lang="ru-RU" sz="4400" i="1" dirty="0" smtClean="0">
                <a:solidFill>
                  <a:srgbClr val="FF0000"/>
                </a:solidFill>
              </a:rPr>
              <a:t>Государственном реестре </a:t>
            </a:r>
            <a:r>
              <a:rPr lang="ru-RU" sz="4400" i="1" dirty="0">
                <a:solidFill>
                  <a:srgbClr val="FF0000"/>
                </a:solidFill>
              </a:rPr>
              <a:t>сертифицированных </a:t>
            </a:r>
            <a:r>
              <a:rPr lang="ru-RU" sz="4400" i="1" dirty="0" smtClean="0">
                <a:solidFill>
                  <a:srgbClr val="FF0000"/>
                </a:solidFill>
              </a:rPr>
              <a:t>СЗИ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0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Наиболее популярные российские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данным опроса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пользователей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219" y="1944465"/>
            <a:ext cx="15769752" cy="9963972"/>
          </a:xfrm>
          <a:prstGeom prst="rect">
            <a:avLst/>
          </a:prstGeom>
          <a:ln>
            <a:noFill/>
          </a:ln>
        </p:spPr>
      </p:pic>
      <p:pic>
        <p:nvPicPr>
          <p:cNvPr id="8" name="Picture 4" descr="C:\Users\pogryul\Downloads\foto\document_2u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2395" y="5427716"/>
            <a:ext cx="843207" cy="8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pogryul\Downloads\foto\document_2u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2395" y="6504820"/>
            <a:ext cx="843207" cy="8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pogryul\Downloads\foto\document_2u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2395" y="9502291"/>
            <a:ext cx="843207" cy="8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ogryul\Downloads\foto\document_2u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02395" y="8445116"/>
            <a:ext cx="843207" cy="843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15222156" y="6153744"/>
            <a:ext cx="36212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5222156" y="7161928"/>
            <a:ext cx="36212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222156" y="9178297"/>
            <a:ext cx="36212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222156" y="10186482"/>
            <a:ext cx="3621289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3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Крест 71"/>
          <p:cNvSpPr/>
          <p:nvPr/>
        </p:nvSpPr>
        <p:spPr>
          <a:xfrm rot="2700000">
            <a:off x="12947702" y="7539604"/>
            <a:ext cx="717324" cy="717324"/>
          </a:xfrm>
          <a:prstGeom prst="plus">
            <a:avLst>
              <a:gd name="adj" fmla="val 39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13005697" y="5761182"/>
            <a:ext cx="566766" cy="566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рест 66"/>
          <p:cNvSpPr/>
          <p:nvPr/>
        </p:nvSpPr>
        <p:spPr>
          <a:xfrm rot="2700000">
            <a:off x="18966729" y="7539604"/>
            <a:ext cx="717324" cy="717324"/>
          </a:xfrm>
          <a:prstGeom prst="plus">
            <a:avLst>
              <a:gd name="adj" fmla="val 39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Крест 69"/>
          <p:cNvSpPr/>
          <p:nvPr/>
        </p:nvSpPr>
        <p:spPr>
          <a:xfrm rot="2700000">
            <a:off x="11041602" y="7539604"/>
            <a:ext cx="717324" cy="717324"/>
          </a:xfrm>
          <a:prstGeom prst="plus">
            <a:avLst>
              <a:gd name="adj" fmla="val 39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рест 58"/>
          <p:cNvSpPr/>
          <p:nvPr/>
        </p:nvSpPr>
        <p:spPr>
          <a:xfrm rot="2700000">
            <a:off x="18966729" y="5691399"/>
            <a:ext cx="717324" cy="717324"/>
          </a:xfrm>
          <a:prstGeom prst="plus">
            <a:avLst>
              <a:gd name="adj" fmla="val 39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ест 7"/>
          <p:cNvSpPr/>
          <p:nvPr/>
        </p:nvSpPr>
        <p:spPr>
          <a:xfrm rot="2700000">
            <a:off x="11041602" y="5691399"/>
            <a:ext cx="717324" cy="717324"/>
          </a:xfrm>
          <a:prstGeom prst="plus">
            <a:avLst>
              <a:gd name="adj" fmla="val 39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786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Какие у нас есть варианты?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8857778" y="2144866"/>
          <a:ext cx="13539885" cy="8355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88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775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3462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9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9507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96825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9805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835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 smtClean="0">
                          <a:effectLst/>
                        </a:rPr>
                        <a:t>НСД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>
                          <a:effectLst/>
                        </a:rPr>
                        <a:t>МЭ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>
                          <a:effectLst/>
                        </a:rPr>
                        <a:t>СОВ</a:t>
                      </a:r>
                      <a:endParaRPr lang="ru-RU" sz="6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>
                          <a:effectLst/>
                        </a:rPr>
                        <a:t>САВЗ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>
                          <a:effectLst/>
                        </a:rPr>
                        <a:t>СДЗ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>
                          <a:effectLst/>
                        </a:rPr>
                        <a:t>СКН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kern="1200" dirty="0">
                          <a:effectLst/>
                        </a:rPr>
                        <a:t>ОС</a:t>
                      </a:r>
                      <a:endParaRPr lang="ru-RU" sz="6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868308" y="3550313"/>
            <a:ext cx="5701972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i="1" dirty="0"/>
              <a:t>ОС </a:t>
            </a:r>
            <a:r>
              <a:rPr lang="en-US" sz="4400" b="1" i="1" dirty="0"/>
              <a:t>Windows + </a:t>
            </a:r>
            <a:r>
              <a:rPr lang="ru-RU" sz="4400" b="1" i="1" dirty="0"/>
              <a:t>накладные СЗИ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8316" y="7038212"/>
            <a:ext cx="642151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i="1" dirty="0"/>
              <a:t>Не сертифицированные </a:t>
            </a:r>
            <a:br>
              <a:rPr lang="ru-RU" sz="4400" b="1" i="1" dirty="0"/>
            </a:br>
            <a:r>
              <a:rPr lang="ru-RU" sz="4400" b="1" i="1" dirty="0"/>
              <a:t>отечественные ОС + накладные СЗИ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68316" y="5084302"/>
            <a:ext cx="6421511" cy="192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1" i="1" dirty="0"/>
              <a:t>Сертифицированные </a:t>
            </a:r>
            <a:br>
              <a:rPr lang="ru-RU" sz="4400" b="1" i="1" dirty="0"/>
            </a:br>
            <a:r>
              <a:rPr lang="ru-RU" sz="4400" b="1" i="1" dirty="0"/>
              <a:t>отечественные </a:t>
            </a:r>
            <a:r>
              <a:rPr lang="ru-RU" sz="4400" b="1" i="1" dirty="0" smtClean="0"/>
              <a:t>ОС</a:t>
            </a:r>
            <a:r>
              <a:rPr lang="ru-RU" sz="4400" b="1" i="1" dirty="0"/>
              <a:t> + накладные СЗИ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885453" y="3008962"/>
            <a:ext cx="21512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885453" y="4947724"/>
            <a:ext cx="21512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885453" y="7018838"/>
            <a:ext cx="21512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885453" y="8988549"/>
            <a:ext cx="21512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11127689" y="3778478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13009007" y="3778478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14972122" y="3778478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7017031" y="3778478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9042008" y="3778478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284259" y="3778478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9284259" y="5761182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9284259" y="7602461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14972122" y="5761182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14972122" y="7602461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17016665" y="5761182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17016665" y="7602461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21017451" y="5761182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2128176" y="10903893"/>
            <a:ext cx="6250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нет решений</a:t>
            </a:r>
            <a:endParaRPr lang="ru-RU" sz="5400" dirty="0"/>
          </a:p>
        </p:txBody>
      </p:sp>
      <p:sp>
        <p:nvSpPr>
          <p:cNvPr id="75" name="Овал 74"/>
          <p:cNvSpPr/>
          <p:nvPr/>
        </p:nvSpPr>
        <p:spPr>
          <a:xfrm>
            <a:off x="8095468" y="11068269"/>
            <a:ext cx="566766" cy="56676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16604567" y="11082175"/>
            <a:ext cx="566766" cy="566766"/>
          </a:xfrm>
          <a:prstGeom prst="ellipse">
            <a:avLst/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Крест 77"/>
          <p:cNvSpPr/>
          <p:nvPr/>
        </p:nvSpPr>
        <p:spPr>
          <a:xfrm rot="2700000">
            <a:off x="1166889" y="11084225"/>
            <a:ext cx="717324" cy="717324"/>
          </a:xfrm>
          <a:prstGeom prst="plus">
            <a:avLst>
              <a:gd name="adj" fmla="val 39891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8981476" y="10889987"/>
            <a:ext cx="62506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почти нет решений</a:t>
            </a:r>
            <a:endParaRPr lang="ru-RU" sz="5400" dirty="0"/>
          </a:p>
        </p:txBody>
      </p:sp>
      <p:sp>
        <p:nvSpPr>
          <p:cNvPr id="80" name="Прямоугольник 79"/>
          <p:cNvSpPr/>
          <p:nvPr/>
        </p:nvSpPr>
        <p:spPr>
          <a:xfrm>
            <a:off x="17544112" y="10876081"/>
            <a:ext cx="52555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/>
              <a:t>есть решения</a:t>
            </a:r>
            <a:endParaRPr lang="ru-RU" sz="5400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288827" y="5210401"/>
            <a:ext cx="2480505" cy="1669202"/>
            <a:chOff x="2218309" y="3485835"/>
            <a:chExt cx="4977051" cy="3349198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76" name="Рисунок 7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81" name="Полилиния 80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олилиния 81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6" name="Капля 55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7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360" y="4881740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Группа 82"/>
          <p:cNvGrpSpPr/>
          <p:nvPr/>
        </p:nvGrpSpPr>
        <p:grpSpPr>
          <a:xfrm>
            <a:off x="288827" y="7156815"/>
            <a:ext cx="2480505" cy="1669202"/>
            <a:chOff x="2218309" y="3485835"/>
            <a:chExt cx="4977051" cy="3349198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88" name="Рисунок 8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89" name="Полилиния 88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85" name="Капля 84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73035" y="3348854"/>
            <a:ext cx="2077160" cy="1435519"/>
            <a:chOff x="16681879" y="3835722"/>
            <a:chExt cx="4167753" cy="2880321"/>
          </a:xfrm>
        </p:grpSpPr>
        <p:pic>
          <p:nvPicPr>
            <p:cNvPr id="92" name="Рисунок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1879" y="3835722"/>
              <a:ext cx="3017983" cy="2880321"/>
            </a:xfrm>
            <a:prstGeom prst="rect">
              <a:avLst/>
            </a:prstGeom>
          </p:spPr>
        </p:pic>
        <p:grpSp>
          <p:nvGrpSpPr>
            <p:cNvPr id="93" name="Группа 92"/>
            <p:cNvGrpSpPr/>
            <p:nvPr/>
          </p:nvGrpSpPr>
          <p:grpSpPr>
            <a:xfrm>
              <a:off x="18510879" y="4166884"/>
              <a:ext cx="2338753" cy="2232072"/>
              <a:chOff x="17570747" y="4321453"/>
              <a:chExt cx="2338753" cy="2232072"/>
            </a:xfrm>
          </p:grpSpPr>
          <p:pic>
            <p:nvPicPr>
              <p:cNvPr id="94" name="Рисунок 9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70747" y="4321453"/>
                <a:ext cx="2338753" cy="2232072"/>
              </a:xfrm>
              <a:prstGeom prst="rect">
                <a:avLst/>
              </a:prstGeom>
            </p:spPr>
          </p:pic>
          <p:sp>
            <p:nvSpPr>
              <p:cNvPr id="95" name="Капля 94"/>
              <p:cNvSpPr/>
              <p:nvPr/>
            </p:nvSpPr>
            <p:spPr>
              <a:xfrm rot="8100000">
                <a:off x="18020108" y="4540864"/>
                <a:ext cx="1434829" cy="1434829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6" name="Picture 2" descr="ÐÐ°ÑÑÐ¸Ð½ÐºÐ¸ Ð¿Ð¾ Ð·Ð°Ð¿ÑÐ¾ÑÑ Ð»Ð¾Ð³Ð¾ÑÐ¸Ð¿ ÑÑÑÑÐº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4755" y="4644247"/>
                <a:ext cx="1065759" cy="1417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0758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Прямая со стрелкой 58"/>
          <p:cNvCxnSpPr/>
          <p:nvPr/>
        </p:nvCxnSpPr>
        <p:spPr>
          <a:xfrm flipV="1">
            <a:off x="1521323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73136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сертифицированных </a:t>
            </a:r>
            <a:b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решений уровня узла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6441553" y="4725822"/>
            <a:ext cx="3709399" cy="3182232"/>
            <a:chOff x="18362835" y="4793413"/>
            <a:chExt cx="3709399" cy="3182232"/>
          </a:xfrm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15797" y="6003529"/>
              <a:ext cx="3456437" cy="76200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62835" y="4793413"/>
              <a:ext cx="2664296" cy="762000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615797" y="7213645"/>
              <a:ext cx="2835903" cy="762000"/>
            </a:xfrm>
            <a:prstGeom prst="rect">
              <a:avLst/>
            </a:prstGeom>
          </p:spPr>
        </p:pic>
      </p:grpSp>
      <p:cxnSp>
        <p:nvCxnSpPr>
          <p:cNvPr id="29" name="Прямая со стрелкой 28"/>
          <p:cNvCxnSpPr/>
          <p:nvPr/>
        </p:nvCxnSpPr>
        <p:spPr>
          <a:xfrm flipV="1">
            <a:off x="6185996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754147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322297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890447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4458597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7049696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V="1">
            <a:off x="7481546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7913395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8345245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8777095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9208945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9640795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V="1">
            <a:off x="10072644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V="1">
            <a:off x="10504494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V="1">
            <a:off x="10936344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11368194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11800043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12231893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12663743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V="1">
            <a:off x="13095593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flipV="1">
            <a:off x="1352744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flipV="1">
            <a:off x="1395929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1439114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4822998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V="1">
            <a:off x="404624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V="1">
            <a:off x="361439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V="1">
            <a:off x="318254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 flipV="1">
            <a:off x="2750692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595169" y="10928145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9754431" y="10928145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1913673" y="10928145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267513" y="10928145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1080915" y="10928145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5430373" y="10928145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0</a:t>
            </a:r>
          </a:p>
        </p:txBody>
      </p:sp>
      <p:sp>
        <p:nvSpPr>
          <p:cNvPr id="71" name="Прямоугольник 70"/>
          <p:cNvSpPr/>
          <p:nvPr/>
        </p:nvSpPr>
        <p:spPr>
          <a:xfrm>
            <a:off x="14054803" y="10930443"/>
            <a:ext cx="2363816" cy="777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20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6617846" y="2322671"/>
            <a:ext cx="0" cy="8727938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79" t="8018" r="72653" b="85955"/>
          <a:stretch/>
        </p:blipFill>
        <p:spPr>
          <a:xfrm>
            <a:off x="6608875" y="6741671"/>
            <a:ext cx="3030970" cy="11864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03" t="57867" r="39337" b="36087"/>
          <a:stretch/>
        </p:blipFill>
        <p:spPr>
          <a:xfrm flipH="1">
            <a:off x="4436131" y="4017399"/>
            <a:ext cx="2180813" cy="11902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79" t="74494" r="69665" b="19434"/>
          <a:stretch/>
        </p:blipFill>
        <p:spPr>
          <a:xfrm>
            <a:off x="6195873" y="5384544"/>
            <a:ext cx="425329" cy="11952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22" t="74464" r="72645" b="19524"/>
          <a:stretch/>
        </p:blipFill>
        <p:spPr>
          <a:xfrm>
            <a:off x="6611981" y="5377505"/>
            <a:ext cx="3040195" cy="11836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" t="57832" r="54538" b="36085"/>
          <a:stretch/>
        </p:blipFill>
        <p:spPr>
          <a:xfrm>
            <a:off x="6621207" y="4011932"/>
            <a:ext cx="5616513" cy="11977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4" t="24775" r="75656" b="69284"/>
          <a:stretch/>
        </p:blipFill>
        <p:spPr>
          <a:xfrm>
            <a:off x="6600862" y="8119670"/>
            <a:ext cx="2608082" cy="11696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65" t="57867" r="21384" b="36087"/>
          <a:stretch/>
        </p:blipFill>
        <p:spPr>
          <a:xfrm flipH="1">
            <a:off x="12237720" y="4017399"/>
            <a:ext cx="2583290" cy="1190284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03" t="57867" r="39337" b="36087"/>
          <a:stretch/>
        </p:blipFill>
        <p:spPr>
          <a:xfrm flipH="1">
            <a:off x="4040416" y="2598004"/>
            <a:ext cx="2576526" cy="1190284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65" t="57867" r="21384" b="36087"/>
          <a:stretch/>
        </p:blipFill>
        <p:spPr>
          <a:xfrm flipH="1">
            <a:off x="12233511" y="2598004"/>
            <a:ext cx="1293926" cy="1190284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" t="57832" r="54538" b="36085"/>
          <a:stretch/>
        </p:blipFill>
        <p:spPr>
          <a:xfrm>
            <a:off x="6621207" y="2592537"/>
            <a:ext cx="5612669" cy="1197711"/>
          </a:xfrm>
          <a:prstGeom prst="rect">
            <a:avLst/>
          </a:prstGeom>
        </p:spPr>
      </p:pic>
      <p:sp>
        <p:nvSpPr>
          <p:cNvPr id="18" name="Скругленный прямоугольник 17"/>
          <p:cNvSpPr/>
          <p:nvPr/>
        </p:nvSpPr>
        <p:spPr>
          <a:xfrm>
            <a:off x="5995625" y="7066357"/>
            <a:ext cx="1242645" cy="532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МЭ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94676" y="8410834"/>
            <a:ext cx="1444533" cy="532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СКН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11734" y="4323995"/>
            <a:ext cx="1626459" cy="532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САВЗ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12674" y="5687822"/>
            <a:ext cx="1426536" cy="532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СОВ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5811734" y="2904600"/>
            <a:ext cx="1626459" cy="532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НСД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6694516" y="7988421"/>
            <a:ext cx="5772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Системы виртуализации, системы уровня 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BIOS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>, промышленные системы, мобильные платформы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2305051" y="2322671"/>
            <a:ext cx="0" cy="872793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3" name="Рисунок 7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503" t="57867" r="39337" b="36087"/>
          <a:stretch/>
        </p:blipFill>
        <p:spPr>
          <a:xfrm flipH="1">
            <a:off x="4436131" y="9525014"/>
            <a:ext cx="2180813" cy="1190284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765" t="57867" r="21384" b="36087"/>
          <a:stretch/>
        </p:blipFill>
        <p:spPr>
          <a:xfrm flipH="1">
            <a:off x="6633928" y="9525014"/>
            <a:ext cx="416719" cy="1190284"/>
          </a:xfrm>
          <a:prstGeom prst="rect">
            <a:avLst/>
          </a:prstGeom>
        </p:spPr>
      </p:pic>
      <p:sp>
        <p:nvSpPr>
          <p:cNvPr id="76" name="Скругленный прямоугольник 75"/>
          <p:cNvSpPr/>
          <p:nvPr/>
        </p:nvSpPr>
        <p:spPr>
          <a:xfrm>
            <a:off x="6003803" y="9828939"/>
            <a:ext cx="1242320" cy="53275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</a:t>
            </a:r>
            <a:endParaRPr lang="ru-RU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8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Ключевые вопросы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625531" y="3681827"/>
            <a:ext cx="146632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Почему на рынке не появилось в достаточном количестве СЗИ под ОС </a:t>
            </a:r>
            <a:r>
              <a:rPr lang="en-US" sz="6000" dirty="0" smtClean="0"/>
              <a:t>Linux</a:t>
            </a:r>
            <a:r>
              <a:rPr lang="ru-RU" sz="6000" dirty="0" smtClean="0"/>
              <a:t>?</a:t>
            </a:r>
            <a:endParaRPr lang="ru-RU" sz="6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25531" y="8137879"/>
            <a:ext cx="84764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Как скоро они появятся и появятся ли  вообще?</a:t>
            </a:r>
            <a:endParaRPr lang="ru-RU" sz="6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163" y="3329960"/>
            <a:ext cx="2642725" cy="26427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3163" y="7786012"/>
            <a:ext cx="2642725" cy="26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0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Сроки появления СЗИ уровня узла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16858729" y="8099878"/>
            <a:ext cx="2615676" cy="865199"/>
          </a:xfrm>
          <a:prstGeom prst="rect">
            <a:avLst/>
          </a:prstGeom>
          <a:gradFill flip="none" rotWithShape="1">
            <a:gsLst>
              <a:gs pos="0">
                <a:srgbClr val="CC3300">
                  <a:shade val="30000"/>
                  <a:satMod val="115000"/>
                </a:srgbClr>
              </a:gs>
              <a:gs pos="50000">
                <a:srgbClr val="CC3300">
                  <a:shade val="67500"/>
                  <a:satMod val="115000"/>
                </a:srgbClr>
              </a:gs>
              <a:gs pos="100000">
                <a:srgbClr val="CC33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15615067" y="6966184"/>
            <a:ext cx="3859336" cy="865199"/>
          </a:xfrm>
          <a:prstGeom prst="rect">
            <a:avLst/>
          </a:prstGeom>
          <a:gradFill flip="none" rotWithShape="1">
            <a:gsLst>
              <a:gs pos="0">
                <a:srgbClr val="CC0066">
                  <a:shade val="30000"/>
                  <a:satMod val="115000"/>
                </a:srgbClr>
              </a:gs>
              <a:gs pos="50000">
                <a:srgbClr val="CC0066">
                  <a:shade val="67500"/>
                  <a:satMod val="115000"/>
                </a:srgbClr>
              </a:gs>
              <a:gs pos="100000">
                <a:srgbClr val="CC0066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3046786" y="5832490"/>
            <a:ext cx="6427617" cy="865199"/>
          </a:xfrm>
          <a:prstGeom prst="rect">
            <a:avLst/>
          </a:prstGeom>
          <a:gradFill flip="none" rotWithShape="1">
            <a:gsLst>
              <a:gs pos="0">
                <a:srgbClr val="77933C">
                  <a:shade val="30000"/>
                  <a:satMod val="115000"/>
                </a:srgbClr>
              </a:gs>
              <a:gs pos="50000">
                <a:srgbClr val="77933C">
                  <a:shade val="67500"/>
                  <a:satMod val="115000"/>
                </a:srgbClr>
              </a:gs>
              <a:gs pos="100000">
                <a:srgbClr val="77933C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10601936" y="4698797"/>
            <a:ext cx="8872468" cy="865199"/>
          </a:xfrm>
          <a:prstGeom prst="rect">
            <a:avLst/>
          </a:prstGeom>
          <a:gradFill flip="none" rotWithShape="1">
            <a:gsLst>
              <a:gs pos="0">
                <a:srgbClr val="8064A2">
                  <a:shade val="30000"/>
                  <a:satMod val="115000"/>
                </a:srgbClr>
              </a:gs>
              <a:gs pos="50000">
                <a:srgbClr val="8064A2">
                  <a:shade val="67500"/>
                  <a:satMod val="115000"/>
                </a:srgbClr>
              </a:gs>
              <a:gs pos="100000">
                <a:srgbClr val="8064A2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8664931" y="3565104"/>
            <a:ext cx="10809473" cy="865199"/>
          </a:xfrm>
          <a:prstGeom prst="rect">
            <a:avLst/>
          </a:prstGeom>
          <a:gradFill flip="none" rotWithShape="1">
            <a:gsLst>
              <a:gs pos="0">
                <a:srgbClr val="4BACC6">
                  <a:shade val="30000"/>
                  <a:satMod val="115000"/>
                </a:srgbClr>
              </a:gs>
              <a:gs pos="50000">
                <a:srgbClr val="4BACC6">
                  <a:shade val="67500"/>
                  <a:satMod val="115000"/>
                </a:srgbClr>
              </a:gs>
              <a:gs pos="100000">
                <a:srgbClr val="4BACC6">
                  <a:shade val="100000"/>
                  <a:satMod val="115000"/>
                </a:srgb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681617" y="2431410"/>
            <a:ext cx="10797968" cy="865199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1728987" y="10374387"/>
            <a:ext cx="18678659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5" name="Прямоугольник 114"/>
          <p:cNvSpPr/>
          <p:nvPr/>
        </p:nvSpPr>
        <p:spPr>
          <a:xfrm>
            <a:off x="19915982" y="10374395"/>
            <a:ext cx="654912" cy="748307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en-US" i="1" dirty="0">
                <a:solidFill>
                  <a:prstClr val="black"/>
                </a:solidFill>
                <a:latin typeface="Calibri"/>
              </a:rPr>
              <a:t>t</a:t>
            </a:r>
            <a:endParaRPr lang="ru-RU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3559533" y="2309180"/>
            <a:ext cx="1485962" cy="973939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6"/>
                </a:solidFill>
                <a:latin typeface="Calibri"/>
              </a:rPr>
              <a:t>СОВ</a:t>
            </a:r>
          </a:p>
        </p:txBody>
      </p:sp>
      <p:sp>
        <p:nvSpPr>
          <p:cNvPr id="121" name="Прямоугольник 120"/>
          <p:cNvSpPr/>
          <p:nvPr/>
        </p:nvSpPr>
        <p:spPr>
          <a:xfrm>
            <a:off x="3917202" y="3453483"/>
            <a:ext cx="1785192" cy="973939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5"/>
                </a:solidFill>
                <a:latin typeface="Calibri"/>
              </a:rPr>
              <a:t>САВЗ</a:t>
            </a:r>
          </a:p>
        </p:txBody>
      </p:sp>
      <p:sp>
        <p:nvSpPr>
          <p:cNvPr id="122" name="Прямоугольник 121"/>
          <p:cNvSpPr/>
          <p:nvPr/>
        </p:nvSpPr>
        <p:spPr>
          <a:xfrm>
            <a:off x="7356972" y="4597788"/>
            <a:ext cx="1424053" cy="973939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4"/>
                </a:solidFill>
                <a:latin typeface="Calibri"/>
              </a:rPr>
              <a:t>СДЗ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9209980" y="5742090"/>
            <a:ext cx="1453287" cy="973939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chemeClr val="accent3">
                    <a:lumMod val="75000"/>
                  </a:schemeClr>
                </a:solidFill>
                <a:latin typeface="Calibri"/>
              </a:rPr>
              <a:t>СКН</a:t>
            </a:r>
          </a:p>
        </p:txBody>
      </p:sp>
      <p:sp>
        <p:nvSpPr>
          <p:cNvPr id="124" name="Прямоугольник 123"/>
          <p:cNvSpPr/>
          <p:nvPr/>
        </p:nvSpPr>
        <p:spPr>
          <a:xfrm>
            <a:off x="13689550" y="6886394"/>
            <a:ext cx="1228005" cy="973939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rgbClr val="CC0066"/>
                </a:solidFill>
                <a:latin typeface="Calibri"/>
              </a:rPr>
              <a:t>МЭ</a:t>
            </a:r>
          </a:p>
        </p:txBody>
      </p:sp>
      <p:sp>
        <p:nvSpPr>
          <p:cNvPr id="126" name="Прямоугольник 125"/>
          <p:cNvSpPr/>
          <p:nvPr/>
        </p:nvSpPr>
        <p:spPr>
          <a:xfrm>
            <a:off x="4555175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2012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680503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8805833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2014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10931161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2015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3056490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2016</a:t>
            </a:r>
          </a:p>
        </p:txBody>
      </p:sp>
      <p:sp>
        <p:nvSpPr>
          <p:cNvPr id="162" name="Прямоугольник 161"/>
          <p:cNvSpPr/>
          <p:nvPr/>
        </p:nvSpPr>
        <p:spPr>
          <a:xfrm>
            <a:off x="15393788" y="8030699"/>
            <a:ext cx="1076670" cy="973939"/>
          </a:xfrm>
          <a:prstGeom prst="rect">
            <a:avLst/>
          </a:prstGeom>
        </p:spPr>
        <p:txBody>
          <a:bodyPr wrap="none" lIns="91341" tIns="45671" rIns="91341" bIns="45671">
            <a:spAutoFit/>
          </a:bodyPr>
          <a:lstStyle/>
          <a:p>
            <a:pPr algn="ctr" defTabSz="1726166"/>
            <a:r>
              <a:rPr lang="ru-RU" sz="5300" b="1" dirty="0">
                <a:solidFill>
                  <a:srgbClr val="CC3300"/>
                </a:solidFill>
                <a:latin typeface="Calibri"/>
              </a:rPr>
              <a:t>ОС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15198090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2017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7352808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42599" y="2431410"/>
            <a:ext cx="3439017" cy="865199"/>
          </a:xfrm>
          <a:prstGeom prst="rect">
            <a:avLst/>
          </a:prstGeom>
          <a:pattFill prst="ltUpDiag">
            <a:fgClr>
              <a:schemeClr val="accent6"/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5740637" y="3565104"/>
            <a:ext cx="2924298" cy="865199"/>
          </a:xfrm>
          <a:prstGeom prst="rect">
            <a:avLst/>
          </a:prstGeom>
          <a:pattFill prst="ltUpDiag">
            <a:fgClr>
              <a:schemeClr val="accent5"/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872827" y="4698797"/>
            <a:ext cx="1729113" cy="865199"/>
          </a:xfrm>
          <a:prstGeom prst="rect">
            <a:avLst/>
          </a:prstGeom>
          <a:pattFill prst="ltUpDiag">
            <a:fgClr>
              <a:schemeClr val="accent4"/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10737063" y="5832490"/>
            <a:ext cx="2309727" cy="865199"/>
          </a:xfrm>
          <a:prstGeom prst="rect">
            <a:avLst/>
          </a:prstGeom>
          <a:pattFill prst="ltUpDiag">
            <a:fgClr>
              <a:schemeClr val="accent3">
                <a:lumMod val="50000"/>
              </a:schemeClr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14945104" y="6966184"/>
            <a:ext cx="669967" cy="865199"/>
          </a:xfrm>
          <a:prstGeom prst="rect">
            <a:avLst/>
          </a:prstGeom>
          <a:pattFill prst="ltUpDiag">
            <a:fgClr>
              <a:srgbClr val="CC0066"/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6519547" y="8099878"/>
            <a:ext cx="339181" cy="865199"/>
          </a:xfrm>
          <a:prstGeom prst="rect">
            <a:avLst/>
          </a:prstGeom>
          <a:pattFill prst="ltUpDiag">
            <a:fgClr>
              <a:srgbClr val="CC3300"/>
            </a:fgClr>
            <a:bgClr>
              <a:schemeClr val="bg1"/>
            </a:bgClr>
          </a:pattFill>
          <a:ln w="25400" cap="flat" cmpd="sng" algn="ctr">
            <a:noFill/>
            <a:prstDash val="solid"/>
          </a:ln>
          <a:effectLst/>
        </p:spPr>
        <p:txBody>
          <a:bodyPr lIns="91341" tIns="45671" rIns="91341" bIns="45671" rtlCol="0" anchor="ctr"/>
          <a:lstStyle/>
          <a:p>
            <a:pPr algn="ctr" defTabSz="1726166"/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6" name="Овал 105"/>
          <p:cNvSpPr/>
          <p:nvPr/>
        </p:nvSpPr>
        <p:spPr>
          <a:xfrm>
            <a:off x="2038354" y="10192081"/>
            <a:ext cx="364611" cy="364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2458179" y="10192080"/>
            <a:ext cx="364611" cy="364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445628" y="10789238"/>
            <a:ext cx="2126779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 smtClean="0">
                <a:solidFill>
                  <a:prstClr val="black"/>
                </a:solidFill>
                <a:latin typeface="Calibri"/>
              </a:rPr>
              <a:t>2011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9674" y="10789238"/>
            <a:ext cx="2126779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 smtClean="0">
                <a:solidFill>
                  <a:prstClr val="black"/>
                </a:solidFill>
                <a:latin typeface="Calibri"/>
              </a:rPr>
              <a:t>2010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Выноска 2 (с границей) 140"/>
          <p:cNvSpPr/>
          <p:nvPr/>
        </p:nvSpPr>
        <p:spPr>
          <a:xfrm>
            <a:off x="839114" y="8120260"/>
            <a:ext cx="6572626" cy="1138773"/>
          </a:xfrm>
          <a:prstGeom prst="accentCallout2">
            <a:avLst>
              <a:gd name="adj1" fmla="val 100719"/>
              <a:gd name="adj2" fmla="val -1087"/>
              <a:gd name="adj3" fmla="val 101277"/>
              <a:gd name="adj4" fmla="val 13563"/>
              <a:gd name="adj5" fmla="val 180150"/>
              <a:gd name="adj6" fmla="val 207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Распоряжение Правительства РФ от 17 декабря 2010 г. № 2299-р</a:t>
            </a:r>
          </a:p>
        </p:txBody>
      </p:sp>
      <p:sp>
        <p:nvSpPr>
          <p:cNvPr id="145" name="Выноска 2 (с границей) 144"/>
          <p:cNvSpPr/>
          <p:nvPr/>
        </p:nvSpPr>
        <p:spPr>
          <a:xfrm>
            <a:off x="8281715" y="8130870"/>
            <a:ext cx="6485188" cy="1138773"/>
          </a:xfrm>
          <a:prstGeom prst="accentCallout2">
            <a:avLst>
              <a:gd name="adj1" fmla="val 101277"/>
              <a:gd name="adj2" fmla="val -1675"/>
              <a:gd name="adj3" fmla="val 100162"/>
              <a:gd name="adj4" fmla="val 57170"/>
              <a:gd name="adj5" fmla="val 180914"/>
              <a:gd name="adj6" fmla="val 668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/>
              <a:t>Постановление Правительства РФ</a:t>
            </a:r>
            <a:br>
              <a:rPr lang="ru-RU" dirty="0"/>
            </a:br>
            <a:r>
              <a:rPr lang="ru-RU" dirty="0"/>
              <a:t>от 16 ноября 2015 г. № 1236</a:t>
            </a:r>
          </a:p>
        </p:txBody>
      </p:sp>
    </p:spTree>
    <p:extLst>
      <p:ext uri="{BB962C8B-B14F-4D97-AF65-F5344CB8AC3E}">
        <p14:creationId xmlns:p14="http://schemas.microsoft.com/office/powerpoint/2010/main" val="39166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41" grpId="0" animBg="1"/>
      <p:bldP spid="1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Типовая задача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11371" y="8014940"/>
            <a:ext cx="14221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/>
              <a:t>Необходимо обеспечить защиту информации в ГИС и/или в значимом объекте КИИ</a:t>
            </a:r>
            <a:endParaRPr lang="ru-RU" sz="7200" i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8011371" y="4229987"/>
            <a:ext cx="6409112" cy="172819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dk1">
                  <a:tint val="15000"/>
                  <a:satMod val="35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1371" y="2965787"/>
            <a:ext cx="3600000" cy="360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6467" y="2965787"/>
            <a:ext cx="435631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1" t="4837" r="2372" b="12890"/>
          <a:stretch/>
        </p:blipFill>
        <p:spPr>
          <a:xfrm>
            <a:off x="2376419" y="2661485"/>
            <a:ext cx="14976389" cy="7700191"/>
          </a:xfrm>
          <a:prstGeom prst="rect">
            <a:avLst/>
          </a:prstGeom>
        </p:spPr>
      </p:pic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ОС </a:t>
            </a:r>
            <a:r>
              <a:rPr lang="en-US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Linux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организациях 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 данным Росстата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4" name="Прямая со стрелкой 113"/>
          <p:cNvCxnSpPr/>
          <p:nvPr/>
        </p:nvCxnSpPr>
        <p:spPr>
          <a:xfrm>
            <a:off x="1728987" y="10374387"/>
            <a:ext cx="18678659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115" name="Прямоугольник 114"/>
          <p:cNvSpPr/>
          <p:nvPr/>
        </p:nvSpPr>
        <p:spPr>
          <a:xfrm>
            <a:off x="19915982" y="10374395"/>
            <a:ext cx="654912" cy="748307"/>
          </a:xfrm>
          <a:prstGeom prst="rect">
            <a:avLst/>
          </a:prstGeom>
        </p:spPr>
        <p:txBody>
          <a:bodyPr wrap="square" lIns="172616" tIns="86308" rIns="172616" bIns="86308">
            <a:spAutoFit/>
          </a:bodyPr>
          <a:lstStyle/>
          <a:p>
            <a:pPr algn="ctr" defTabSz="1726166"/>
            <a:r>
              <a:rPr lang="en-US" i="1" dirty="0">
                <a:solidFill>
                  <a:prstClr val="black"/>
                </a:solidFill>
                <a:latin typeface="Calibri"/>
              </a:rPr>
              <a:t>t</a:t>
            </a:r>
            <a:endParaRPr lang="ru-RU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Прямоугольник 125"/>
          <p:cNvSpPr/>
          <p:nvPr/>
        </p:nvSpPr>
        <p:spPr>
          <a:xfrm>
            <a:off x="4555175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2012</a:t>
            </a:r>
          </a:p>
        </p:txBody>
      </p:sp>
      <p:sp>
        <p:nvSpPr>
          <p:cNvPr id="127" name="Прямоугольник 126"/>
          <p:cNvSpPr/>
          <p:nvPr/>
        </p:nvSpPr>
        <p:spPr>
          <a:xfrm>
            <a:off x="6680503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2013</a:t>
            </a:r>
          </a:p>
        </p:txBody>
      </p:sp>
      <p:sp>
        <p:nvSpPr>
          <p:cNvPr id="128" name="Прямоугольник 127"/>
          <p:cNvSpPr/>
          <p:nvPr/>
        </p:nvSpPr>
        <p:spPr>
          <a:xfrm>
            <a:off x="8805833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2014</a:t>
            </a:r>
          </a:p>
        </p:txBody>
      </p:sp>
      <p:sp>
        <p:nvSpPr>
          <p:cNvPr id="129" name="Прямоугольник 128"/>
          <p:cNvSpPr/>
          <p:nvPr/>
        </p:nvSpPr>
        <p:spPr>
          <a:xfrm>
            <a:off x="10931161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2015</a:t>
            </a:r>
          </a:p>
        </p:txBody>
      </p:sp>
      <p:sp>
        <p:nvSpPr>
          <p:cNvPr id="130" name="Прямоугольник 129"/>
          <p:cNvSpPr/>
          <p:nvPr/>
        </p:nvSpPr>
        <p:spPr>
          <a:xfrm>
            <a:off x="13056490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2016</a:t>
            </a:r>
          </a:p>
        </p:txBody>
      </p:sp>
      <p:sp>
        <p:nvSpPr>
          <p:cNvPr id="164" name="Прямоугольник 163"/>
          <p:cNvSpPr/>
          <p:nvPr/>
        </p:nvSpPr>
        <p:spPr>
          <a:xfrm>
            <a:off x="15198090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2017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17352808" y="10789238"/>
            <a:ext cx="2126779" cy="66026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>
                <a:solidFill>
                  <a:prstClr val="black"/>
                </a:solidFill>
                <a:latin typeface="Calibri"/>
              </a:rPr>
              <a:t>2018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2038354" y="10192081"/>
            <a:ext cx="364611" cy="364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/>
          <p:nvPr/>
        </p:nvSpPr>
        <p:spPr>
          <a:xfrm>
            <a:off x="12458179" y="10192080"/>
            <a:ext cx="364611" cy="364611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ямоугольник 110"/>
          <p:cNvSpPr/>
          <p:nvPr/>
        </p:nvSpPr>
        <p:spPr>
          <a:xfrm>
            <a:off x="2445628" y="10789238"/>
            <a:ext cx="2126779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 smtClean="0">
                <a:solidFill>
                  <a:prstClr val="black"/>
                </a:solidFill>
                <a:latin typeface="Calibri"/>
              </a:rPr>
              <a:t>2011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9674" y="10789238"/>
            <a:ext cx="2126779" cy="615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</p:spPr>
        <p:txBody>
          <a:bodyPr wrap="square" lIns="91341" tIns="45671" rIns="91341" bIns="45671">
            <a:spAutoFit/>
          </a:bodyPr>
          <a:lstStyle/>
          <a:p>
            <a:pPr algn="ctr" defTabSz="1726166"/>
            <a:r>
              <a:rPr lang="ru-RU" dirty="0" smtClean="0">
                <a:solidFill>
                  <a:prstClr val="black"/>
                </a:solidFill>
                <a:latin typeface="Calibri"/>
              </a:rPr>
              <a:t>2010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7419760" y="5183078"/>
            <a:ext cx="49924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Доля ОС с открытым исходным кодом (например, </a:t>
            </a:r>
            <a:r>
              <a:rPr lang="en-US" sz="4000" b="1" dirty="0"/>
              <a:t>Linux</a:t>
            </a:r>
            <a:r>
              <a:rPr lang="ru-RU" sz="4000" b="1" dirty="0"/>
              <a:t>) в организациях по данным Росстата</a:t>
            </a:r>
            <a:endParaRPr lang="ru-RU" sz="4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446174" y="3781098"/>
            <a:ext cx="9220631" cy="0"/>
          </a:xfrm>
          <a:prstGeom prst="line">
            <a:avLst/>
          </a:prstGeom>
          <a:ln w="7620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8558879" y="3064372"/>
            <a:ext cx="27142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C00000"/>
                </a:solidFill>
              </a:rPr>
              <a:t>≈17%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7419760" y="4723172"/>
            <a:ext cx="4992442" cy="2284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pic>
        <p:nvPicPr>
          <p:cNvPr id="1026" name="Picture 2" descr="ÐÐ°ÑÑÐ¸Ð½ÐºÐ¸ Ð¿Ð¾ Ð·Ð°Ð¿ÑÐ¾ÑÑ ÑÐ¾ÑÑÑÐ°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399" y="1798317"/>
            <a:ext cx="2435700" cy="28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963591" y="2211438"/>
            <a:ext cx="61102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Arial Narrow" panose="020B0606020202030204" pitchFamily="34" charset="0"/>
              </a:rPr>
              <a:t>Федеральная служба государственной статистики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43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9" t="2830" r="908" b="1887"/>
          <a:stretch/>
        </p:blipFill>
        <p:spPr>
          <a:xfrm>
            <a:off x="1224931" y="1908953"/>
            <a:ext cx="20522280" cy="10013286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609307" y="220440"/>
            <a:ext cx="1843484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российских ОС в инфраструктуре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заказчиков по данным опроса пользователей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505851" y="4032697"/>
            <a:ext cx="125293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i="1" dirty="0" smtClean="0"/>
              <a:t>Опросы показывают, что доля российских ОС на текущий момент</a:t>
            </a:r>
            <a:br>
              <a:rPr lang="ru-RU" sz="7200" i="1" dirty="0" smtClean="0"/>
            </a:br>
            <a:r>
              <a:rPr lang="ru-RU" sz="7200" i="1" u="sng" dirty="0" smtClean="0"/>
              <a:t>не превышает</a:t>
            </a:r>
            <a:r>
              <a:rPr lang="ru-RU" sz="7200" i="1" dirty="0" smtClean="0"/>
              <a:t> 10%-20%</a:t>
            </a:r>
            <a:endParaRPr lang="ru-RU" sz="7200" i="1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09307" y="220440"/>
            <a:ext cx="1843484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российских ОС в инфраструктуре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заказчиков по данным опроса пользователей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027" y="3536595"/>
            <a:ext cx="5888748" cy="588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/>
        </p:nvGrpSpPr>
        <p:grpSpPr>
          <a:xfrm>
            <a:off x="1405097" y="1895436"/>
            <a:ext cx="15433563" cy="8490837"/>
            <a:chOff x="3073288" y="1921875"/>
            <a:chExt cx="15433563" cy="8490837"/>
          </a:xfrm>
        </p:grpSpPr>
        <p:grpSp>
          <p:nvGrpSpPr>
            <p:cNvPr id="21" name="Группа 20"/>
            <p:cNvGrpSpPr/>
            <p:nvPr/>
          </p:nvGrpSpPr>
          <p:grpSpPr>
            <a:xfrm>
              <a:off x="3073288" y="1983119"/>
              <a:ext cx="15433563" cy="7253898"/>
              <a:chOff x="3073288" y="1983119"/>
              <a:chExt cx="15433563" cy="7253898"/>
            </a:xfrm>
          </p:grpSpPr>
          <p:sp>
            <p:nvSpPr>
              <p:cNvPr id="51" name="Прямоугольник 50"/>
              <p:cNvSpPr/>
              <p:nvPr/>
            </p:nvSpPr>
            <p:spPr>
              <a:xfrm>
                <a:off x="3073288" y="1983119"/>
                <a:ext cx="1872208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err="1">
                    <a:solidFill>
                      <a:schemeClr val="bg1">
                        <a:lumMod val="50000"/>
                      </a:schemeClr>
                    </a:solidFill>
                  </a:rPr>
                  <a:t>млн.руб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cxnSp>
            <p:nvCxnSpPr>
              <p:cNvPr id="52" name="Прямая соединительная линия 51"/>
              <p:cNvCxnSpPr/>
              <p:nvPr/>
            </p:nvCxnSpPr>
            <p:spPr>
              <a:xfrm>
                <a:off x="6337499" y="8929241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6337499" y="7971299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337499" y="7013356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6337499" y="6055413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6337499" y="5097470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6337499" y="4139527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6337499" y="3181584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6337499" y="2223641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Прямоугольник 60"/>
              <p:cNvSpPr/>
              <p:nvPr/>
            </p:nvSpPr>
            <p:spPr>
              <a:xfrm>
                <a:off x="4177552" y="8621464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4177552" y="7663522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200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4177552" y="6705580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400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177552" y="5755053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600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177552" y="4788991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800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177552" y="3822929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1000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177552" y="2872402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1200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Прямоугольник 21"/>
            <p:cNvSpPr/>
            <p:nvPr/>
          </p:nvSpPr>
          <p:spPr>
            <a:xfrm>
              <a:off x="16805019" y="5148146"/>
              <a:ext cx="101181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38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?</a:t>
              </a:r>
              <a:endPara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15468" y="4968801"/>
              <a:ext cx="1656184" cy="396044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9153868" y="3672657"/>
              <a:ext cx="1656184" cy="525658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11610198" y="3312617"/>
              <a:ext cx="1656184" cy="561662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4066527" y="3191435"/>
              <a:ext cx="1656184" cy="573780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6469068" y="2541039"/>
              <a:ext cx="1656184" cy="6388202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77552" y="1921875"/>
              <a:ext cx="18537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1400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66074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90458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2015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114842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3958515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2017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6374822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8745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Объём </a:t>
            </a:r>
            <a:r>
              <a:rPr lang="ru-RU" sz="5300" b="1" dirty="0" err="1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российских ОС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рабочих станций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631578" y="2108345"/>
            <a:ext cx="12207082" cy="6905553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5694311" y="7539176"/>
            <a:ext cx="10138276" cy="1527358"/>
            <a:chOff x="7581140" y="7539176"/>
            <a:chExt cx="10138276" cy="1527358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V="1">
              <a:off x="7761160" y="8857233"/>
              <a:ext cx="2437026" cy="29282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V="1">
              <a:off x="10198186" y="8857233"/>
              <a:ext cx="2451055" cy="9827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/>
            <p:nvPr/>
          </p:nvCxnSpPr>
          <p:spPr>
            <a:xfrm flipV="1">
              <a:off x="12649241" y="7719196"/>
              <a:ext cx="2468494" cy="1138037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15070902" y="7719196"/>
              <a:ext cx="2273669" cy="394290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1" name="Овал 40"/>
            <p:cNvSpPr/>
            <p:nvPr/>
          </p:nvSpPr>
          <p:spPr>
            <a:xfrm>
              <a:off x="7581140" y="8706494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10018166" y="8687039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2469221" y="8667584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14890882" y="7539176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7359376" y="7966821"/>
              <a:ext cx="360040" cy="3600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7" name="Прямоугольник 46"/>
          <p:cNvSpPr/>
          <p:nvPr/>
        </p:nvSpPr>
        <p:spPr>
          <a:xfrm>
            <a:off x="7951454" y="10977984"/>
            <a:ext cx="6420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Объём рынка </a:t>
            </a:r>
            <a:r>
              <a:rPr lang="ru-RU" dirty="0" smtClean="0"/>
              <a:t>российских ОС</a:t>
            </a:r>
            <a:endParaRPr lang="ru-RU" dirty="0"/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V="1">
            <a:off x="6882812" y="11297279"/>
            <a:ext cx="1224137" cy="817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9" name="Овал 48"/>
          <p:cNvSpPr/>
          <p:nvPr/>
        </p:nvSpPr>
        <p:spPr>
          <a:xfrm>
            <a:off x="7308705" y="11128314"/>
            <a:ext cx="360040" cy="3600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Объём </a:t>
            </a:r>
            <a:r>
              <a:rPr lang="ru-RU" sz="5300" b="1" dirty="0" err="1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госзакупок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российских ОС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для рабочих станций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951454" y="10977984"/>
            <a:ext cx="642019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Объём рынка </a:t>
            </a:r>
            <a:r>
              <a:rPr lang="ru-RU" dirty="0" smtClean="0"/>
              <a:t>российских ОС</a:t>
            </a:r>
            <a:endParaRPr lang="ru-RU" dirty="0"/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882812" y="11297279"/>
            <a:ext cx="1224137" cy="8178"/>
          </a:xfrm>
          <a:prstGeom prst="line">
            <a:avLst/>
          </a:prstGeom>
          <a:ln w="762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7308705" y="11128314"/>
            <a:ext cx="360040" cy="3600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1405097" y="1895436"/>
            <a:ext cx="15433563" cy="8490837"/>
            <a:chOff x="3073288" y="1921875"/>
            <a:chExt cx="15433563" cy="8490837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3073288" y="1983119"/>
              <a:ext cx="15433563" cy="7253898"/>
              <a:chOff x="3073288" y="1983119"/>
              <a:chExt cx="15433563" cy="7253898"/>
            </a:xfrm>
          </p:grpSpPr>
          <p:sp>
            <p:nvSpPr>
              <p:cNvPr id="54" name="Прямоугольник 53"/>
              <p:cNvSpPr/>
              <p:nvPr/>
            </p:nvSpPr>
            <p:spPr>
              <a:xfrm>
                <a:off x="3073288" y="1983119"/>
                <a:ext cx="1872208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err="1">
                    <a:solidFill>
                      <a:schemeClr val="bg1">
                        <a:lumMod val="50000"/>
                      </a:schemeClr>
                    </a:solidFill>
                  </a:rPr>
                  <a:t>млн.руб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cxnSp>
            <p:nvCxnSpPr>
              <p:cNvPr id="55" name="Прямая соединительная линия 54"/>
              <p:cNvCxnSpPr/>
              <p:nvPr/>
            </p:nvCxnSpPr>
            <p:spPr>
              <a:xfrm>
                <a:off x="6337499" y="8929241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Прямая соединительная линия 55"/>
              <p:cNvCxnSpPr/>
              <p:nvPr/>
            </p:nvCxnSpPr>
            <p:spPr>
              <a:xfrm>
                <a:off x="6337499" y="7971299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Прямая соединительная линия 56"/>
              <p:cNvCxnSpPr/>
              <p:nvPr/>
            </p:nvCxnSpPr>
            <p:spPr>
              <a:xfrm>
                <a:off x="6337499" y="7013356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6337499" y="6055413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/>
              <p:cNvCxnSpPr/>
              <p:nvPr/>
            </p:nvCxnSpPr>
            <p:spPr>
              <a:xfrm>
                <a:off x="6337499" y="5097470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/>
              <p:cNvCxnSpPr/>
              <p:nvPr/>
            </p:nvCxnSpPr>
            <p:spPr>
              <a:xfrm>
                <a:off x="6337499" y="4139527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/>
              <p:cNvCxnSpPr/>
              <p:nvPr/>
            </p:nvCxnSpPr>
            <p:spPr>
              <a:xfrm>
                <a:off x="6337499" y="3181584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/>
              <p:cNvCxnSpPr/>
              <p:nvPr/>
            </p:nvCxnSpPr>
            <p:spPr>
              <a:xfrm>
                <a:off x="6337499" y="2223641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Прямоугольник 62"/>
              <p:cNvSpPr/>
              <p:nvPr/>
            </p:nvSpPr>
            <p:spPr>
              <a:xfrm>
                <a:off x="4177552" y="8621464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4177552" y="7663522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200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5" name="Прямоугольник 64"/>
              <p:cNvSpPr/>
              <p:nvPr/>
            </p:nvSpPr>
            <p:spPr>
              <a:xfrm>
                <a:off x="4177552" y="6705580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400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4177552" y="5755053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600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4177552" y="4788991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800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4177552" y="3822929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1000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177552" y="2872402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1200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16805019" y="5148146"/>
              <a:ext cx="101181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38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?</a:t>
              </a:r>
              <a:endPara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715468" y="4968801"/>
              <a:ext cx="1656184" cy="396044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153868" y="3672657"/>
              <a:ext cx="1656184" cy="525658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1610198" y="3312617"/>
              <a:ext cx="1656184" cy="561662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14066527" y="3191435"/>
              <a:ext cx="1656184" cy="573780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6469068" y="2538145"/>
              <a:ext cx="1656184" cy="639109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4177552" y="1921875"/>
              <a:ext cx="18537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1400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6074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90458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2015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114842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3958515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2017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6374822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4628677" y="1984441"/>
            <a:ext cx="12207082" cy="7029457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Группа 70"/>
          <p:cNvGrpSpPr/>
          <p:nvPr/>
        </p:nvGrpSpPr>
        <p:grpSpPr>
          <a:xfrm>
            <a:off x="5694311" y="7539176"/>
            <a:ext cx="10138276" cy="1527358"/>
            <a:chOff x="7581140" y="7539176"/>
            <a:chExt cx="10138276" cy="1527358"/>
          </a:xfrm>
        </p:grpSpPr>
        <p:cxnSp>
          <p:nvCxnSpPr>
            <p:cNvPr id="72" name="Прямая соединительная линия 71"/>
            <p:cNvCxnSpPr/>
            <p:nvPr/>
          </p:nvCxnSpPr>
          <p:spPr>
            <a:xfrm flipV="1">
              <a:off x="7761160" y="8857233"/>
              <a:ext cx="2437026" cy="29282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flipV="1">
              <a:off x="10198186" y="8857233"/>
              <a:ext cx="2451055" cy="9827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12649241" y="7719196"/>
              <a:ext cx="2468494" cy="1138037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15070902" y="7719196"/>
              <a:ext cx="2273669" cy="394290"/>
            </a:xfrm>
            <a:prstGeom prst="line">
              <a:avLst/>
            </a:prstGeom>
            <a:ln w="76200">
              <a:prstDash val="sysDot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76" name="Овал 75"/>
            <p:cNvSpPr/>
            <p:nvPr/>
          </p:nvSpPr>
          <p:spPr>
            <a:xfrm>
              <a:off x="7581140" y="8706494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0018166" y="8687039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2469221" y="8667584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14890882" y="7539176"/>
              <a:ext cx="360040" cy="3600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17359376" y="7966821"/>
              <a:ext cx="360040" cy="360040"/>
            </a:xfrm>
            <a:prstGeom prst="ellipse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Левая фигурная скобка 3"/>
          <p:cNvSpPr/>
          <p:nvPr/>
        </p:nvSpPr>
        <p:spPr>
          <a:xfrm rot="5400000">
            <a:off x="16379202" y="2016352"/>
            <a:ext cx="510881" cy="8496944"/>
          </a:xfrm>
          <a:prstGeom prst="leftBrace">
            <a:avLst>
              <a:gd name="adj1" fmla="val 61218"/>
              <a:gd name="adj2" fmla="val 50000"/>
            </a:avLst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15751330" y="6264820"/>
            <a:ext cx="6113285" cy="1785539"/>
          </a:xfrm>
          <a:custGeom>
            <a:avLst/>
            <a:gdLst>
              <a:gd name="connsiteX0" fmla="*/ 0 w 4857750"/>
              <a:gd name="connsiteY0" fmla="*/ 933450 h 1143000"/>
              <a:gd name="connsiteX1" fmla="*/ 1066800 w 4857750"/>
              <a:gd name="connsiteY1" fmla="*/ 1143000 h 1143000"/>
              <a:gd name="connsiteX2" fmla="*/ 2114550 w 4857750"/>
              <a:gd name="connsiteY2" fmla="*/ 381000 h 1143000"/>
              <a:gd name="connsiteX3" fmla="*/ 3124200 w 4857750"/>
              <a:gd name="connsiteY3" fmla="*/ 723900 h 1143000"/>
              <a:gd name="connsiteX4" fmla="*/ 4857750 w 4857750"/>
              <a:gd name="connsiteY4" fmla="*/ 0 h 1143000"/>
              <a:gd name="connsiteX0" fmla="*/ 0 w 3790950"/>
              <a:gd name="connsiteY0" fmla="*/ 1143000 h 1143000"/>
              <a:gd name="connsiteX1" fmla="*/ 1047750 w 3790950"/>
              <a:gd name="connsiteY1" fmla="*/ 381000 h 1143000"/>
              <a:gd name="connsiteX2" fmla="*/ 2057400 w 3790950"/>
              <a:gd name="connsiteY2" fmla="*/ 723900 h 1143000"/>
              <a:gd name="connsiteX3" fmla="*/ 3790950 w 3790950"/>
              <a:gd name="connsiteY3" fmla="*/ 0 h 1143000"/>
              <a:gd name="connsiteX0" fmla="*/ 0 w 3790950"/>
              <a:gd name="connsiteY0" fmla="*/ 1143000 h 1143000"/>
              <a:gd name="connsiteX1" fmla="*/ 1322121 w 3790950"/>
              <a:gd name="connsiteY1" fmla="*/ 381000 h 1143000"/>
              <a:gd name="connsiteX2" fmla="*/ 2057400 w 3790950"/>
              <a:gd name="connsiteY2" fmla="*/ 723900 h 1143000"/>
              <a:gd name="connsiteX3" fmla="*/ 3790950 w 3790950"/>
              <a:gd name="connsiteY3" fmla="*/ 0 h 1143000"/>
              <a:gd name="connsiteX0" fmla="*/ 0 w 3790950"/>
              <a:gd name="connsiteY0" fmla="*/ 1143000 h 1143000"/>
              <a:gd name="connsiteX1" fmla="*/ 1322121 w 3790950"/>
              <a:gd name="connsiteY1" fmla="*/ 381000 h 1143000"/>
              <a:gd name="connsiteX2" fmla="*/ 2624435 w 3790950"/>
              <a:gd name="connsiteY2" fmla="*/ 837193 h 1143000"/>
              <a:gd name="connsiteX3" fmla="*/ 3790950 w 3790950"/>
              <a:gd name="connsiteY3" fmla="*/ 0 h 1143000"/>
              <a:gd name="connsiteX0" fmla="*/ 0 w 3790950"/>
              <a:gd name="connsiteY0" fmla="*/ 1143000 h 1143000"/>
              <a:gd name="connsiteX1" fmla="*/ 1230664 w 3790950"/>
              <a:gd name="connsiteY1" fmla="*/ 381000 h 1143000"/>
              <a:gd name="connsiteX2" fmla="*/ 2624435 w 3790950"/>
              <a:gd name="connsiteY2" fmla="*/ 837193 h 1143000"/>
              <a:gd name="connsiteX3" fmla="*/ 3790950 w 379095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0950" h="1143000">
                <a:moveTo>
                  <a:pt x="0" y="1143000"/>
                </a:moveTo>
                <a:lnTo>
                  <a:pt x="1230664" y="381000"/>
                </a:lnTo>
                <a:lnTo>
                  <a:pt x="2624435" y="837193"/>
                </a:lnTo>
                <a:lnTo>
                  <a:pt x="3790950" y="0"/>
                </a:lnTo>
              </a:path>
            </a:pathLst>
          </a:custGeom>
          <a:ln w="76200"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1759199" y="2576331"/>
            <a:ext cx="972164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/>
              <a:t>Пилотные проекты, формирование основных игроков рынка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95516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ÐÐ°ÑÑÐ¸Ð½ÐºÐ¸ Ð¿Ð¾ Ð·Ð°Ð¿ÑÐ¾ÑÑ ÑÐ¾ÑÑÑÐ°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95" y="2703499"/>
            <a:ext cx="3528392" cy="41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855" y="2880098"/>
            <a:ext cx="3960440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4723" y="3072968"/>
            <a:ext cx="3574699" cy="357469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361543" y="7485013"/>
            <a:ext cx="310309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/>
              <a:t>Росстат</a:t>
            </a:r>
          </a:p>
          <a:p>
            <a:pPr algn="ctr"/>
            <a:r>
              <a:rPr lang="ru-RU" sz="7200" dirty="0" smtClean="0"/>
              <a:t>≈</a:t>
            </a:r>
            <a:r>
              <a:rPr lang="ru-RU" sz="7200" dirty="0"/>
              <a:t>17</a:t>
            </a:r>
            <a:r>
              <a:rPr lang="ru-RU" sz="7200" dirty="0" smtClean="0"/>
              <a:t>%</a:t>
            </a:r>
            <a:endParaRPr lang="ru-RU" sz="72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852387" y="7485013"/>
            <a:ext cx="3339376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smtClean="0"/>
              <a:t>Опросы</a:t>
            </a:r>
          </a:p>
          <a:p>
            <a:pPr algn="ctr"/>
            <a:r>
              <a:rPr lang="ru-RU" sz="7200" dirty="0" smtClean="0"/>
              <a:t>10-20%</a:t>
            </a:r>
            <a:endParaRPr lang="ru-RU" sz="72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6846091" y="7485013"/>
            <a:ext cx="459196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7200" b="1" dirty="0" err="1" smtClean="0"/>
              <a:t>Госзакупки</a:t>
            </a:r>
            <a:endParaRPr lang="ru-RU" sz="7200" b="1" dirty="0" smtClean="0"/>
          </a:p>
          <a:p>
            <a:pPr algn="ctr"/>
            <a:r>
              <a:rPr lang="ru-RU" sz="7200" dirty="0" smtClean="0"/>
              <a:t>15-20%</a:t>
            </a:r>
            <a:endParaRPr lang="ru-RU" sz="7200" dirty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5977459" y="220440"/>
            <a:ext cx="17066691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российских ОС 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ИТ-инфраструктуре заказчиков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79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977459" y="220440"/>
            <a:ext cx="17066691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Доля российских ОС </a:t>
            </a:r>
            <a:b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ИТ-инфраструктуре заказчиков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ÐÐ°ÑÑÐ¸Ð½ÐºÐ¸ Ð¿Ð¾ Ð·Ð°Ð¿ÑÐ¾ÑÑ ÑÐ¾ÑÑÑÐ°Ñ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895" y="2703499"/>
            <a:ext cx="3528392" cy="413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1855" y="2880098"/>
            <a:ext cx="3960440" cy="39604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54723" y="3072968"/>
            <a:ext cx="3574699" cy="357469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890871" y="8929241"/>
            <a:ext cx="1726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/>
              <a:t>Доля российских ОС в ИТ-инфраструктуре</a:t>
            </a:r>
          </a:p>
          <a:p>
            <a:pPr algn="ctr"/>
            <a:r>
              <a:rPr lang="ru-RU" sz="7200" b="1" dirty="0" smtClean="0"/>
              <a:t>заказчиков не превышает 20%</a:t>
            </a:r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10952184" y="-2173813"/>
            <a:ext cx="1139781" cy="19814341"/>
          </a:xfrm>
          <a:prstGeom prst="leftBrace">
            <a:avLst>
              <a:gd name="adj1" fmla="val 89201"/>
              <a:gd name="adj2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99079"/>
            <a:ext cx="9927160" cy="47786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6930" y="4305055"/>
            <a:ext cx="3817219" cy="528334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105251" y="220440"/>
            <a:ext cx="18938899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Бюллетень </a:t>
            </a:r>
            <a:r>
              <a:rPr lang="ru-RU" sz="5300" b="1" dirty="0" err="1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Счетной</a:t>
            </a:r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палаты </a:t>
            </a:r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РФ №</a:t>
            </a:r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 (январь) 2019 г.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78059" y="4920001"/>
            <a:ext cx="110172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/>
              <a:t>«Реализация </a:t>
            </a:r>
            <a:r>
              <a:rPr lang="ru-RU" sz="6600" b="1" i="1" dirty="0"/>
              <a:t>планов перехода на отечественное офисное программное обеспечение фактически не </a:t>
            </a:r>
            <a:r>
              <a:rPr lang="ru-RU" sz="6600" b="1" i="1" dirty="0" smtClean="0"/>
              <a:t>осуществляется»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386138" y="2402869"/>
            <a:ext cx="9767786" cy="2517132"/>
            <a:chOff x="391493" y="2273602"/>
            <a:chExt cx="17217304" cy="4436853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1493" y="2273602"/>
              <a:ext cx="5585966" cy="4436853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3483" y="4717544"/>
              <a:ext cx="11415314" cy="1706289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93483" y="3470112"/>
              <a:ext cx="6056977" cy="1202804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646231" y="5358004"/>
            <a:ext cx="928092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PTSansBold"/>
              </a:rPr>
              <a:t>Отчет</a:t>
            </a:r>
            <a:r>
              <a:rPr lang="ru-RU" dirty="0">
                <a:solidFill>
                  <a:srgbClr val="000000"/>
                </a:solidFill>
                <a:latin typeface="PTSansBold"/>
              </a:rPr>
              <a:t> о результатах экспертно-аналитического мероприятия «Мониторинг и оценка эффективности мер по импортозамещению в части осуществления закупок программного обеспечения для государственных и муниципальных нужд за истекший период 2018 года»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6231" y="9405712"/>
            <a:ext cx="910851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http://audit.gov.ru/activities/bulleten/937/35754/</a:t>
            </a:r>
          </a:p>
        </p:txBody>
      </p:sp>
    </p:spTree>
    <p:extLst>
      <p:ext uri="{BB962C8B-B14F-4D97-AF65-F5344CB8AC3E}">
        <p14:creationId xmlns:p14="http://schemas.microsoft.com/office/powerpoint/2010/main" val="15705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3241155" y="220440"/>
            <a:ext cx="19802995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Какая должна быть ИТ-инфраструктура заказчиков </a:t>
            </a:r>
            <a:b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результате импортозамещения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260935" y="2678196"/>
            <a:ext cx="20522280" cy="8324683"/>
            <a:chOff x="1260935" y="2678196"/>
            <a:chExt cx="20522280" cy="8324683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260935" y="2678196"/>
              <a:ext cx="20522280" cy="8324683"/>
            </a:xfrm>
            <a:prstGeom prst="roundRect">
              <a:avLst>
                <a:gd name="adj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556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/>
            <p:cNvCxnSpPr/>
            <p:nvPr/>
          </p:nvCxnSpPr>
          <p:spPr>
            <a:xfrm>
              <a:off x="15103072" y="2678197"/>
              <a:ext cx="0" cy="8324682"/>
            </a:xfrm>
            <a:prstGeom prst="line">
              <a:avLst/>
            </a:prstGeom>
            <a:ln w="3556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sp>
        <p:nvSpPr>
          <p:cNvPr id="5" name="Прямоугольник 4"/>
          <p:cNvSpPr/>
          <p:nvPr/>
        </p:nvSpPr>
        <p:spPr>
          <a:xfrm>
            <a:off x="6740417" y="9468213"/>
            <a:ext cx="33650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и/или</a:t>
            </a:r>
            <a:endParaRPr lang="ru-RU" sz="80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16125241" y="7369522"/>
            <a:ext cx="5471589" cy="120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i="1" dirty="0"/>
              <a:t>ОС </a:t>
            </a:r>
            <a:r>
              <a:rPr lang="en-US" sz="4400" i="1" dirty="0"/>
              <a:t>Windows + </a:t>
            </a:r>
            <a:r>
              <a:rPr lang="ru-RU" sz="4400" i="1" dirty="0"/>
              <a:t>накладные СЗИ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95304" y="7259175"/>
            <a:ext cx="6145466" cy="175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i="1" dirty="0"/>
              <a:t>Не сертифицированные </a:t>
            </a:r>
            <a:br>
              <a:rPr lang="ru-RU" sz="4400" i="1" dirty="0"/>
            </a:br>
            <a:r>
              <a:rPr lang="ru-RU" sz="4400" i="1" dirty="0"/>
              <a:t>отечественные ОС + накладные СЗИ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05284" y="7259175"/>
            <a:ext cx="6162056" cy="175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i="1" dirty="0"/>
              <a:t>Сертифицированные </a:t>
            </a:r>
            <a:br>
              <a:rPr lang="ru-RU" sz="4400" i="1" dirty="0"/>
            </a:br>
            <a:r>
              <a:rPr lang="ru-RU" sz="4400" i="1" dirty="0"/>
              <a:t>отечественные </a:t>
            </a:r>
            <a:r>
              <a:rPr lang="ru-RU" sz="4400" i="1" dirty="0" smtClean="0"/>
              <a:t>ОС</a:t>
            </a:r>
            <a:r>
              <a:rPr lang="ru-RU" sz="4400" i="1" dirty="0"/>
              <a:t> + накладные СЗИ</a:t>
            </a:r>
          </a:p>
        </p:txBody>
      </p:sp>
      <p:sp>
        <p:nvSpPr>
          <p:cNvPr id="10" name="Левая фигурная скобка 9"/>
          <p:cNvSpPr/>
          <p:nvPr/>
        </p:nvSpPr>
        <p:spPr>
          <a:xfrm rot="16200000">
            <a:off x="7935978" y="2886207"/>
            <a:ext cx="576598" cy="12911167"/>
          </a:xfrm>
          <a:prstGeom prst="leftBrace">
            <a:avLst>
              <a:gd name="adj1" fmla="val 89201"/>
              <a:gd name="adj2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218309" y="3485835"/>
            <a:ext cx="4977051" cy="3349198"/>
            <a:chOff x="2218309" y="3485835"/>
            <a:chExt cx="4977051" cy="334919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20" name="Полилиния 1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Капля 2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360" y="4881740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9564135" y="3485835"/>
            <a:ext cx="4977051" cy="3349198"/>
            <a:chOff x="2218309" y="3485835"/>
            <a:chExt cx="4977051" cy="334919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40" name="Полилиния 3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Капля 34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6777158" y="3835722"/>
            <a:ext cx="4167753" cy="2880321"/>
            <a:chOff x="16681879" y="3835722"/>
            <a:chExt cx="4167753" cy="288032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1879" y="3835722"/>
              <a:ext cx="3017983" cy="2880321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8510879" y="4166884"/>
              <a:ext cx="2338753" cy="2232072"/>
              <a:chOff x="17570747" y="4321453"/>
              <a:chExt cx="2338753" cy="223207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70747" y="4321453"/>
                <a:ext cx="2338753" cy="2232072"/>
              </a:xfrm>
              <a:prstGeom prst="rect">
                <a:avLst/>
              </a:prstGeom>
            </p:spPr>
          </p:pic>
          <p:sp>
            <p:nvSpPr>
              <p:cNvPr id="43" name="Капля 42"/>
              <p:cNvSpPr/>
              <p:nvPr/>
            </p:nvSpPr>
            <p:spPr>
              <a:xfrm rot="8100000">
                <a:off x="18020108" y="4540864"/>
                <a:ext cx="1434829" cy="1434829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2" descr="ÐÐ°ÑÑÐ¸Ð½ÐºÐ¸ Ð¿Ð¾ Ð·Ð°Ð¿ÑÐ¾ÑÑ Ð»Ð¾Ð³Ð¾ÑÐ¸Ð¿ ÑÑÑÑÐº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4755" y="4644247"/>
                <a:ext cx="1065759" cy="1417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52968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3241155" y="220440"/>
            <a:ext cx="19802995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ИТ-инфраструктура заказчиков </a:t>
            </a:r>
            <a:b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текущий момент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260935" y="2678196"/>
            <a:ext cx="20522280" cy="83246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556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5103072" y="2678197"/>
            <a:ext cx="0" cy="8324682"/>
          </a:xfrm>
          <a:prstGeom prst="line">
            <a:avLst/>
          </a:prstGeom>
          <a:ln w="3556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grpSp>
        <p:nvGrpSpPr>
          <p:cNvPr id="6" name="Группа 5"/>
          <p:cNvGrpSpPr/>
          <p:nvPr/>
        </p:nvGrpSpPr>
        <p:grpSpPr>
          <a:xfrm>
            <a:off x="2218309" y="3485835"/>
            <a:ext cx="4977051" cy="3349198"/>
            <a:chOff x="2218309" y="3485835"/>
            <a:chExt cx="4977051" cy="334919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20" name="Полилиния 1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олилиния 2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" name="Капля 2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98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360" y="4881740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9564135" y="3485835"/>
            <a:ext cx="4977051" cy="3349198"/>
            <a:chOff x="2218309" y="3485835"/>
            <a:chExt cx="4977051" cy="3349198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40" name="Полилиния 3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Полилиния 4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5" name="Капля 34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16777158" y="3835722"/>
            <a:ext cx="4167753" cy="2880321"/>
            <a:chOff x="16681879" y="3835722"/>
            <a:chExt cx="4167753" cy="288032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1879" y="3835722"/>
              <a:ext cx="3017983" cy="2880321"/>
            </a:xfrm>
            <a:prstGeom prst="rect">
              <a:avLst/>
            </a:prstGeom>
          </p:spPr>
        </p:pic>
        <p:grpSp>
          <p:nvGrpSpPr>
            <p:cNvPr id="7" name="Группа 6"/>
            <p:cNvGrpSpPr/>
            <p:nvPr/>
          </p:nvGrpSpPr>
          <p:grpSpPr>
            <a:xfrm>
              <a:off x="18510879" y="4166884"/>
              <a:ext cx="2338753" cy="2232072"/>
              <a:chOff x="17570747" y="4321453"/>
              <a:chExt cx="2338753" cy="2232072"/>
            </a:xfrm>
          </p:grpSpPr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70747" y="4321453"/>
                <a:ext cx="2338753" cy="2232072"/>
              </a:xfrm>
              <a:prstGeom prst="rect">
                <a:avLst/>
              </a:prstGeom>
            </p:spPr>
          </p:pic>
          <p:sp>
            <p:nvSpPr>
              <p:cNvPr id="43" name="Капля 42"/>
              <p:cNvSpPr/>
              <p:nvPr/>
            </p:nvSpPr>
            <p:spPr>
              <a:xfrm rot="8100000">
                <a:off x="18020108" y="4540864"/>
                <a:ext cx="1434829" cy="1434829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Picture 2" descr="ÐÐ°ÑÑÐ¸Ð½ÐºÐ¸ Ð¿Ð¾ Ð·Ð°Ð¿ÑÐ¾ÑÑ Ð»Ð¾Ð³Ð¾ÑÐ¸Ð¿ ÑÑÑÑÐº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4755" y="4644247"/>
                <a:ext cx="1065759" cy="1417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5176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06586E-7 -2.89039E-6 L -0.35692 0.28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9" y="140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148E-6 -3.55175E-7 L -0.37048 -0.0003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24" y="-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3577E-6 -1.01653E-6 L -0.20302 0.121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4" y="606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2882E-6 -2.89039E-6 L -0.03651 0.0013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¸Ð·Ð¾Ð³Ð½ÑÑÐ°Ñ ÑÑÑÐµÐ»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193475">
            <a:off x="13806896" y="5511583"/>
            <a:ext cx="7109519" cy="7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ÐÐ°ÑÑÐ¸Ð½ÐºÐ¸ Ð¿Ð¾ Ð·Ð°Ð¿ÑÐ¾ÑÑ Ð¸Ð·Ð¾Ð³Ð½ÑÑÐ°Ñ ÑÑÑÐµÐ»ÐºÐ°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406525" flipH="1">
            <a:off x="2213608" y="5511584"/>
            <a:ext cx="7109519" cy="710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Типовая задача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76467" y="2965787"/>
            <a:ext cx="4356312" cy="3600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92883" y="4028629"/>
            <a:ext cx="979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/>
              <a:t>Требования по защите информации</a:t>
            </a:r>
            <a:endParaRPr lang="ru-RU" sz="7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386171" y="4028629"/>
            <a:ext cx="9793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/>
              <a:t>Требования по импортозамещению</a:t>
            </a:r>
            <a:endParaRPr lang="ru-RU" sz="7200" i="1" dirty="0"/>
          </a:p>
        </p:txBody>
      </p:sp>
    </p:spTree>
    <p:extLst>
      <p:ext uri="{BB962C8B-B14F-4D97-AF65-F5344CB8AC3E}">
        <p14:creationId xmlns:p14="http://schemas.microsoft.com/office/powerpoint/2010/main" val="227843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9647E-7 3.12921E-6 L -0.21404 0.415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5" y="207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72"/>
          <p:cNvSpPr/>
          <p:nvPr/>
        </p:nvSpPr>
        <p:spPr>
          <a:xfrm>
            <a:off x="8839201" y="2678196"/>
            <a:ext cx="12980018" cy="83246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556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260935" y="2678196"/>
            <a:ext cx="5292588" cy="8324683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556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3241155" y="220440"/>
            <a:ext cx="19802995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Перспективы и варианты</a:t>
            </a:r>
            <a:endParaRPr lang="ru-RU" sz="5300" b="1" dirty="0">
              <a:solidFill>
                <a:srgbClr val="FBF9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6586586" y="5131867"/>
            <a:ext cx="2067722" cy="3433294"/>
            <a:chOff x="6586585" y="5131867"/>
            <a:chExt cx="3314811" cy="3433294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>
              <a:off x="6586585" y="5131867"/>
              <a:ext cx="3314811" cy="0"/>
            </a:xfrm>
            <a:prstGeom prst="line">
              <a:avLst/>
            </a:prstGeom>
            <a:ln w="26035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6586585" y="8565161"/>
              <a:ext cx="3314811" cy="0"/>
            </a:xfrm>
            <a:prstGeom prst="line">
              <a:avLst/>
            </a:prstGeom>
            <a:ln w="260350"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</p:grpSp>
      <p:grpSp>
        <p:nvGrpSpPr>
          <p:cNvPr id="52" name="Группа 51"/>
          <p:cNvGrpSpPr/>
          <p:nvPr/>
        </p:nvGrpSpPr>
        <p:grpSpPr>
          <a:xfrm>
            <a:off x="1360448" y="3485835"/>
            <a:ext cx="4977051" cy="3349198"/>
            <a:chOff x="2218309" y="3485835"/>
            <a:chExt cx="4977051" cy="3349198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58" name="Рисунок 5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59" name="Рисунок 5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60" name="Полилиния 59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Полилиния 60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5" name="Капля 54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360" y="4881740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Группа 61"/>
          <p:cNvGrpSpPr/>
          <p:nvPr/>
        </p:nvGrpSpPr>
        <p:grpSpPr>
          <a:xfrm>
            <a:off x="1328612" y="7112079"/>
            <a:ext cx="4977051" cy="3349198"/>
            <a:chOff x="2218309" y="3485835"/>
            <a:chExt cx="4977051" cy="3349198"/>
          </a:xfrm>
        </p:grpSpPr>
        <p:grpSp>
          <p:nvGrpSpPr>
            <p:cNvPr id="63" name="Группа 62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66" name="Рисунок 6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68" name="Полилиния 67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Полилиния 68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4" name="Капля 63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1" name="TextBox 70"/>
          <p:cNvSpPr txBox="1"/>
          <p:nvPr/>
        </p:nvSpPr>
        <p:spPr>
          <a:xfrm>
            <a:off x="9127995" y="2936538"/>
            <a:ext cx="12475200" cy="832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4400" dirty="0" smtClean="0"/>
              <a:t>Не </a:t>
            </a:r>
            <a:r>
              <a:rPr lang="ru-RU" sz="4400" dirty="0"/>
              <a:t>сертифицированный вариант </a:t>
            </a:r>
            <a:r>
              <a:rPr lang="ru-RU" sz="4400" dirty="0" smtClean="0"/>
              <a:t>ОС всегда более функциональный.</a:t>
            </a:r>
            <a:endParaRPr lang="ru-RU" sz="4400" dirty="0"/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4400" dirty="0" smtClean="0"/>
              <a:t>Разработчикам </a:t>
            </a:r>
            <a:r>
              <a:rPr lang="ru-RU" sz="4400" dirty="0"/>
              <a:t>накладных СЗИ гораздо сложнее интегрировать свои защитные механизмы с сертифицированным ядром ОС.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4400" dirty="0" smtClean="0"/>
              <a:t>Несколько сертифицированных продуктов на </a:t>
            </a:r>
            <a:r>
              <a:rPr lang="ru-RU" sz="4400" dirty="0"/>
              <a:t>одном АРМ сложнее обслуживать для заказчика</a:t>
            </a:r>
            <a:r>
              <a:rPr lang="ru-RU" sz="4400" dirty="0" smtClean="0"/>
              <a:t>.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4400" dirty="0" smtClean="0"/>
              <a:t>В сертифицированной ОС гораздо сложнее реализовать централизованное управление всеми защитными механизмами.</a:t>
            </a:r>
          </a:p>
          <a:p>
            <a:pPr marL="571500" indent="-571500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ru-RU" sz="44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012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Овал 51"/>
          <p:cNvSpPr/>
          <p:nvPr/>
        </p:nvSpPr>
        <p:spPr>
          <a:xfrm>
            <a:off x="18318416" y="7011143"/>
            <a:ext cx="890450" cy="8904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 стрелкой 64"/>
          <p:cNvCxnSpPr/>
          <p:nvPr/>
        </p:nvCxnSpPr>
        <p:spPr>
          <a:xfrm>
            <a:off x="5044693" y="10801449"/>
            <a:ext cx="16662435" cy="0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6" name="Прямая со стрелкой 65"/>
          <p:cNvCxnSpPr/>
          <p:nvPr/>
        </p:nvCxnSpPr>
        <p:spPr>
          <a:xfrm flipV="1">
            <a:off x="6527058" y="2592537"/>
            <a:ext cx="0" cy="9096927"/>
          </a:xfrm>
          <a:prstGeom prst="straightConnector1">
            <a:avLst/>
          </a:prstGeom>
          <a:noFill/>
          <a:ln w="76200" cap="flat" cmpd="sng" algn="ctr">
            <a:solidFill>
              <a:sysClr val="windowText" lastClr="000000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67" name="TextBox 66"/>
          <p:cNvSpPr txBox="1"/>
          <p:nvPr/>
        </p:nvSpPr>
        <p:spPr>
          <a:xfrm>
            <a:off x="15917901" y="10920023"/>
            <a:ext cx="6421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Потенциал для роста</a:t>
            </a:r>
            <a:endParaRPr lang="ru-RU" sz="4400" b="1" i="1" dirty="0"/>
          </a:p>
        </p:txBody>
      </p:sp>
      <p:sp>
        <p:nvSpPr>
          <p:cNvPr id="68" name="TextBox 67"/>
          <p:cNvSpPr txBox="1"/>
          <p:nvPr/>
        </p:nvSpPr>
        <p:spPr>
          <a:xfrm>
            <a:off x="1880464" y="2495843"/>
            <a:ext cx="37651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Количество </a:t>
            </a:r>
            <a:r>
              <a:rPr lang="ru-RU" sz="4400" b="1" i="1" dirty="0" err="1" smtClean="0"/>
              <a:t>сертифици</a:t>
            </a:r>
            <a:r>
              <a:rPr lang="ru-RU" sz="4400" b="1" i="1" dirty="0" smtClean="0"/>
              <a:t>-</a:t>
            </a:r>
            <a:br>
              <a:rPr lang="ru-RU" sz="4400" b="1" i="1" dirty="0" smtClean="0"/>
            </a:br>
            <a:r>
              <a:rPr lang="ru-RU" sz="4400" b="1" i="1" dirty="0" err="1" smtClean="0"/>
              <a:t>рованных</a:t>
            </a:r>
            <a:r>
              <a:rPr lang="ru-RU" sz="4400" b="1" i="1" dirty="0" smtClean="0"/>
              <a:t> </a:t>
            </a:r>
            <a:br>
              <a:rPr lang="ru-RU" sz="4400" b="1" i="1" dirty="0" smtClean="0"/>
            </a:br>
            <a:r>
              <a:rPr lang="ru-RU" sz="4400" b="1" i="1" dirty="0" smtClean="0"/>
              <a:t>защитных механизмов</a:t>
            </a:r>
            <a:endParaRPr lang="ru-RU" sz="4400" b="1" i="1" dirty="0"/>
          </a:p>
        </p:txBody>
      </p:sp>
      <p:sp>
        <p:nvSpPr>
          <p:cNvPr id="69" name="Овал 68"/>
          <p:cNvSpPr/>
          <p:nvPr/>
        </p:nvSpPr>
        <p:spPr>
          <a:xfrm>
            <a:off x="14066068" y="6405849"/>
            <a:ext cx="890450" cy="8904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0343570" y="4006258"/>
            <a:ext cx="890450" cy="89045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0790478" y="4472216"/>
            <a:ext cx="0" cy="1141718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V="1">
            <a:off x="14542212" y="5730089"/>
            <a:ext cx="0" cy="1141718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V="1">
            <a:off x="18774713" y="3395617"/>
            <a:ext cx="0" cy="4081485"/>
          </a:xfrm>
          <a:prstGeom prst="straightConnector1">
            <a:avLst/>
          </a:prstGeom>
          <a:ln w="114300">
            <a:solidFill>
              <a:schemeClr val="tx1">
                <a:lumMod val="95000"/>
                <a:lumOff val="5000"/>
              </a:schemeClr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9736459" y="2087234"/>
            <a:ext cx="2632533" cy="1819336"/>
            <a:chOff x="16681879" y="3835722"/>
            <a:chExt cx="4167753" cy="288032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81879" y="3835722"/>
              <a:ext cx="3017983" cy="2880321"/>
            </a:xfrm>
            <a:prstGeom prst="rect">
              <a:avLst/>
            </a:prstGeom>
          </p:spPr>
        </p:pic>
        <p:grpSp>
          <p:nvGrpSpPr>
            <p:cNvPr id="37" name="Группа 36"/>
            <p:cNvGrpSpPr/>
            <p:nvPr/>
          </p:nvGrpSpPr>
          <p:grpSpPr>
            <a:xfrm>
              <a:off x="18510879" y="4166884"/>
              <a:ext cx="2338753" cy="2232072"/>
              <a:chOff x="17570747" y="4321453"/>
              <a:chExt cx="2338753" cy="2232072"/>
            </a:xfrm>
          </p:grpSpPr>
          <p:pic>
            <p:nvPicPr>
              <p:cNvPr id="38" name="Рисунок 3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70747" y="4321453"/>
                <a:ext cx="2338753" cy="2232072"/>
              </a:xfrm>
              <a:prstGeom prst="rect">
                <a:avLst/>
              </a:prstGeom>
            </p:spPr>
          </p:pic>
          <p:sp>
            <p:nvSpPr>
              <p:cNvPr id="39" name="Капля 38"/>
              <p:cNvSpPr/>
              <p:nvPr/>
            </p:nvSpPr>
            <p:spPr>
              <a:xfrm rot="8100000">
                <a:off x="18020108" y="4540864"/>
                <a:ext cx="1434829" cy="1434829"/>
              </a:xfrm>
              <a:prstGeom prst="teardrop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0" name="Picture 2" descr="ÐÐ°ÑÑÐ¸Ð½ÐºÐ¸ Ð¿Ð¾ Ð·Ð°Ð¿ÑÐ¾ÑÑ Ð»Ð¾Ð³Ð¾ÑÐ¸Ð¿ ÑÑÑÑÐº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14755" y="4644247"/>
                <a:ext cx="1065759" cy="1417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1" name="Группа 40"/>
          <p:cNvGrpSpPr/>
          <p:nvPr/>
        </p:nvGrpSpPr>
        <p:grpSpPr>
          <a:xfrm>
            <a:off x="13299997" y="7575633"/>
            <a:ext cx="3047542" cy="2050777"/>
            <a:chOff x="2218309" y="3485835"/>
            <a:chExt cx="4977051" cy="3349198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47" name="Рисунок 4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48" name="Полилиния 47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Полилиния 48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3" name="Капля 42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360" y="4881740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17457419" y="8139440"/>
            <a:ext cx="3047542" cy="2050777"/>
            <a:chOff x="2218309" y="3485835"/>
            <a:chExt cx="4977051" cy="3349198"/>
          </a:xfrm>
        </p:grpSpPr>
        <p:grpSp>
          <p:nvGrpSpPr>
            <p:cNvPr id="51" name="Группа 50"/>
            <p:cNvGrpSpPr/>
            <p:nvPr/>
          </p:nvGrpSpPr>
          <p:grpSpPr>
            <a:xfrm>
              <a:off x="2218309" y="3485835"/>
              <a:ext cx="4977051" cy="3349198"/>
              <a:chOff x="627972" y="5218857"/>
              <a:chExt cx="2168302" cy="1528849"/>
            </a:xfrm>
          </p:grpSpPr>
          <p:pic>
            <p:nvPicPr>
              <p:cNvPr id="56" name="Рисунок 5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7972" y="5218857"/>
                <a:ext cx="1528849" cy="152884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77373" y="5530734"/>
                <a:ext cx="1018901" cy="1018901"/>
              </a:xfrm>
              <a:prstGeom prst="rect">
                <a:avLst/>
              </a:prstGeom>
            </p:spPr>
          </p:pic>
          <p:sp>
            <p:nvSpPr>
              <p:cNvPr id="58" name="Полилиния 57"/>
              <p:cNvSpPr/>
              <p:nvPr/>
            </p:nvSpPr>
            <p:spPr>
              <a:xfrm>
                <a:off x="1055521" y="5991225"/>
                <a:ext cx="626134" cy="276225"/>
              </a:xfrm>
              <a:custGeom>
                <a:avLst/>
                <a:gdLst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0 w 600075"/>
                  <a:gd name="connsiteY4" fmla="*/ 76200 h 276225"/>
                  <a:gd name="connsiteX5" fmla="*/ 57150 w 600075"/>
                  <a:gd name="connsiteY5" fmla="*/ 0 h 276225"/>
                  <a:gd name="connsiteX0" fmla="*/ 57150 w 600075"/>
                  <a:gd name="connsiteY0" fmla="*/ 0 h 276225"/>
                  <a:gd name="connsiteX1" fmla="*/ 561975 w 600075"/>
                  <a:gd name="connsiteY1" fmla="*/ 0 h 276225"/>
                  <a:gd name="connsiteX2" fmla="*/ 600075 w 600075"/>
                  <a:gd name="connsiteY2" fmla="*/ 276225 h 276225"/>
                  <a:gd name="connsiteX3" fmla="*/ 0 w 600075"/>
                  <a:gd name="connsiteY3" fmla="*/ 276225 h 276225"/>
                  <a:gd name="connsiteX4" fmla="*/ 6350 w 600075"/>
                  <a:gd name="connsiteY4" fmla="*/ 139700 h 276225"/>
                  <a:gd name="connsiteX5" fmla="*/ 57150 w 600075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66675 w 609600"/>
                  <a:gd name="connsiteY0" fmla="*/ 0 h 276225"/>
                  <a:gd name="connsiteX1" fmla="*/ 571500 w 609600"/>
                  <a:gd name="connsiteY1" fmla="*/ 0 h 276225"/>
                  <a:gd name="connsiteX2" fmla="*/ 609600 w 609600"/>
                  <a:gd name="connsiteY2" fmla="*/ 276225 h 276225"/>
                  <a:gd name="connsiteX3" fmla="*/ 9525 w 609600"/>
                  <a:gd name="connsiteY3" fmla="*/ 276225 h 276225"/>
                  <a:gd name="connsiteX4" fmla="*/ 0 w 609600"/>
                  <a:gd name="connsiteY4" fmla="*/ 139700 h 276225"/>
                  <a:gd name="connsiteX5" fmla="*/ 66675 w 609600"/>
                  <a:gd name="connsiteY5" fmla="*/ 0 h 276225"/>
                  <a:gd name="connsiteX0" fmla="*/ 73696 w 616621"/>
                  <a:gd name="connsiteY0" fmla="*/ 0 h 276225"/>
                  <a:gd name="connsiteX1" fmla="*/ 578521 w 616621"/>
                  <a:gd name="connsiteY1" fmla="*/ 0 h 276225"/>
                  <a:gd name="connsiteX2" fmla="*/ 616621 w 616621"/>
                  <a:gd name="connsiteY2" fmla="*/ 276225 h 276225"/>
                  <a:gd name="connsiteX3" fmla="*/ 16546 w 616621"/>
                  <a:gd name="connsiteY3" fmla="*/ 276225 h 276225"/>
                  <a:gd name="connsiteX4" fmla="*/ 7021 w 616621"/>
                  <a:gd name="connsiteY4" fmla="*/ 139700 h 276225"/>
                  <a:gd name="connsiteX5" fmla="*/ 73696 w 616621"/>
                  <a:gd name="connsiteY5" fmla="*/ 0 h 276225"/>
                  <a:gd name="connsiteX0" fmla="*/ 77954 w 620879"/>
                  <a:gd name="connsiteY0" fmla="*/ 0 h 276225"/>
                  <a:gd name="connsiteX1" fmla="*/ 582779 w 620879"/>
                  <a:gd name="connsiteY1" fmla="*/ 0 h 276225"/>
                  <a:gd name="connsiteX2" fmla="*/ 620879 w 620879"/>
                  <a:gd name="connsiteY2" fmla="*/ 276225 h 276225"/>
                  <a:gd name="connsiteX3" fmla="*/ 20804 w 620879"/>
                  <a:gd name="connsiteY3" fmla="*/ 276225 h 276225"/>
                  <a:gd name="connsiteX4" fmla="*/ 11279 w 620879"/>
                  <a:gd name="connsiteY4" fmla="*/ 139700 h 276225"/>
                  <a:gd name="connsiteX5" fmla="*/ 77954 w 620879"/>
                  <a:gd name="connsiteY5" fmla="*/ 0 h 276225"/>
                  <a:gd name="connsiteX0" fmla="*/ 77954 w 624461"/>
                  <a:gd name="connsiteY0" fmla="*/ 0 h 276225"/>
                  <a:gd name="connsiteX1" fmla="*/ 582779 w 624461"/>
                  <a:gd name="connsiteY1" fmla="*/ 0 h 276225"/>
                  <a:gd name="connsiteX2" fmla="*/ 620879 w 624461"/>
                  <a:gd name="connsiteY2" fmla="*/ 276225 h 276225"/>
                  <a:gd name="connsiteX3" fmla="*/ 20804 w 624461"/>
                  <a:gd name="connsiteY3" fmla="*/ 276225 h 276225"/>
                  <a:gd name="connsiteX4" fmla="*/ 11279 w 624461"/>
                  <a:gd name="connsiteY4" fmla="*/ 139700 h 276225"/>
                  <a:gd name="connsiteX5" fmla="*/ 77954 w 624461"/>
                  <a:gd name="connsiteY5" fmla="*/ 0 h 276225"/>
                  <a:gd name="connsiteX0" fmla="*/ 77954 w 626538"/>
                  <a:gd name="connsiteY0" fmla="*/ 0 h 276225"/>
                  <a:gd name="connsiteX1" fmla="*/ 582779 w 626538"/>
                  <a:gd name="connsiteY1" fmla="*/ 0 h 276225"/>
                  <a:gd name="connsiteX2" fmla="*/ 620879 w 626538"/>
                  <a:gd name="connsiteY2" fmla="*/ 276225 h 276225"/>
                  <a:gd name="connsiteX3" fmla="*/ 20804 w 626538"/>
                  <a:gd name="connsiteY3" fmla="*/ 276225 h 276225"/>
                  <a:gd name="connsiteX4" fmla="*/ 11279 w 626538"/>
                  <a:gd name="connsiteY4" fmla="*/ 139700 h 276225"/>
                  <a:gd name="connsiteX5" fmla="*/ 77954 w 626538"/>
                  <a:gd name="connsiteY5" fmla="*/ 0 h 276225"/>
                  <a:gd name="connsiteX0" fmla="*/ 77954 w 627493"/>
                  <a:gd name="connsiteY0" fmla="*/ 0 h 276225"/>
                  <a:gd name="connsiteX1" fmla="*/ 582779 w 627493"/>
                  <a:gd name="connsiteY1" fmla="*/ 0 h 276225"/>
                  <a:gd name="connsiteX2" fmla="*/ 620879 w 627493"/>
                  <a:gd name="connsiteY2" fmla="*/ 276225 h 276225"/>
                  <a:gd name="connsiteX3" fmla="*/ 20804 w 627493"/>
                  <a:gd name="connsiteY3" fmla="*/ 276225 h 276225"/>
                  <a:gd name="connsiteX4" fmla="*/ 11279 w 627493"/>
                  <a:gd name="connsiteY4" fmla="*/ 139700 h 276225"/>
                  <a:gd name="connsiteX5" fmla="*/ 77954 w 627493"/>
                  <a:gd name="connsiteY5" fmla="*/ 0 h 276225"/>
                  <a:gd name="connsiteX0" fmla="*/ 77954 w 626134"/>
                  <a:gd name="connsiteY0" fmla="*/ 0 h 276225"/>
                  <a:gd name="connsiteX1" fmla="*/ 582779 w 626134"/>
                  <a:gd name="connsiteY1" fmla="*/ 0 h 276225"/>
                  <a:gd name="connsiteX2" fmla="*/ 620879 w 626134"/>
                  <a:gd name="connsiteY2" fmla="*/ 276225 h 276225"/>
                  <a:gd name="connsiteX3" fmla="*/ 20804 w 626134"/>
                  <a:gd name="connsiteY3" fmla="*/ 276225 h 276225"/>
                  <a:gd name="connsiteX4" fmla="*/ 11279 w 626134"/>
                  <a:gd name="connsiteY4" fmla="*/ 139700 h 276225"/>
                  <a:gd name="connsiteX5" fmla="*/ 77954 w 626134"/>
                  <a:gd name="connsiteY5" fmla="*/ 0 h 276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26134" h="276225">
                    <a:moveTo>
                      <a:pt x="77954" y="0"/>
                    </a:moveTo>
                    <a:lnTo>
                      <a:pt x="582779" y="0"/>
                    </a:lnTo>
                    <a:cubicBezTo>
                      <a:pt x="614529" y="60325"/>
                      <a:pt x="636754" y="142875"/>
                      <a:pt x="620879" y="276225"/>
                    </a:cubicBezTo>
                    <a:lnTo>
                      <a:pt x="20804" y="276225"/>
                    </a:lnTo>
                    <a:cubicBezTo>
                      <a:pt x="-1421" y="230717"/>
                      <a:pt x="-7771" y="185208"/>
                      <a:pt x="11279" y="139700"/>
                    </a:cubicBezTo>
                    <a:cubicBezTo>
                      <a:pt x="17629" y="93133"/>
                      <a:pt x="55729" y="46567"/>
                      <a:pt x="77954" y="0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9" name="Полилиния 58"/>
              <p:cNvSpPr/>
              <p:nvPr/>
            </p:nvSpPr>
            <p:spPr>
              <a:xfrm>
                <a:off x="1076325" y="6264276"/>
                <a:ext cx="569913" cy="300974"/>
              </a:xfrm>
              <a:custGeom>
                <a:avLst/>
                <a:gdLst>
                  <a:gd name="connsiteX0" fmla="*/ 0 w 546100"/>
                  <a:gd name="connsiteY0" fmla="*/ 0 h 298450"/>
                  <a:gd name="connsiteX1" fmla="*/ 546100 w 546100"/>
                  <a:gd name="connsiteY1" fmla="*/ 0 h 298450"/>
                  <a:gd name="connsiteX2" fmla="*/ 514350 w 546100"/>
                  <a:gd name="connsiteY2" fmla="*/ 187325 h 298450"/>
                  <a:gd name="connsiteX3" fmla="*/ 190500 w 546100"/>
                  <a:gd name="connsiteY3" fmla="*/ 298450 h 298450"/>
                  <a:gd name="connsiteX4" fmla="*/ 142875 w 546100"/>
                  <a:gd name="connsiteY4" fmla="*/ 238125 h 298450"/>
                  <a:gd name="connsiteX5" fmla="*/ 177800 w 546100"/>
                  <a:gd name="connsiteY5" fmla="*/ 171450 h 298450"/>
                  <a:gd name="connsiteX6" fmla="*/ 0 w 546100"/>
                  <a:gd name="connsiteY6" fmla="*/ 0 h 298450"/>
                  <a:gd name="connsiteX0" fmla="*/ 0 w 546100"/>
                  <a:gd name="connsiteY0" fmla="*/ 0 h 298614"/>
                  <a:gd name="connsiteX1" fmla="*/ 546100 w 546100"/>
                  <a:gd name="connsiteY1" fmla="*/ 0 h 298614"/>
                  <a:gd name="connsiteX2" fmla="*/ 514350 w 546100"/>
                  <a:gd name="connsiteY2" fmla="*/ 187325 h 298614"/>
                  <a:gd name="connsiteX3" fmla="*/ 190500 w 546100"/>
                  <a:gd name="connsiteY3" fmla="*/ 298450 h 298614"/>
                  <a:gd name="connsiteX4" fmla="*/ 142875 w 546100"/>
                  <a:gd name="connsiteY4" fmla="*/ 238125 h 298614"/>
                  <a:gd name="connsiteX5" fmla="*/ 177800 w 546100"/>
                  <a:gd name="connsiteY5" fmla="*/ 171450 h 298614"/>
                  <a:gd name="connsiteX6" fmla="*/ 0 w 546100"/>
                  <a:gd name="connsiteY6" fmla="*/ 0 h 298614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621"/>
                  <a:gd name="connsiteX1" fmla="*/ 546100 w 546100"/>
                  <a:gd name="connsiteY1" fmla="*/ 0 h 298621"/>
                  <a:gd name="connsiteX2" fmla="*/ 527050 w 546100"/>
                  <a:gd name="connsiteY2" fmla="*/ 190500 h 298621"/>
                  <a:gd name="connsiteX3" fmla="*/ 190500 w 546100"/>
                  <a:gd name="connsiteY3" fmla="*/ 298450 h 298621"/>
                  <a:gd name="connsiteX4" fmla="*/ 142875 w 546100"/>
                  <a:gd name="connsiteY4" fmla="*/ 238125 h 298621"/>
                  <a:gd name="connsiteX5" fmla="*/ 177800 w 546100"/>
                  <a:gd name="connsiteY5" fmla="*/ 171450 h 298621"/>
                  <a:gd name="connsiteX6" fmla="*/ 0 w 546100"/>
                  <a:gd name="connsiteY6" fmla="*/ 0 h 29862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298701"/>
                  <a:gd name="connsiteX1" fmla="*/ 546100 w 546100"/>
                  <a:gd name="connsiteY1" fmla="*/ 0 h 298701"/>
                  <a:gd name="connsiteX2" fmla="*/ 527050 w 546100"/>
                  <a:gd name="connsiteY2" fmla="*/ 190500 h 298701"/>
                  <a:gd name="connsiteX3" fmla="*/ 190500 w 546100"/>
                  <a:gd name="connsiteY3" fmla="*/ 298450 h 298701"/>
                  <a:gd name="connsiteX4" fmla="*/ 142875 w 546100"/>
                  <a:gd name="connsiteY4" fmla="*/ 238125 h 298701"/>
                  <a:gd name="connsiteX5" fmla="*/ 177800 w 546100"/>
                  <a:gd name="connsiteY5" fmla="*/ 171450 h 298701"/>
                  <a:gd name="connsiteX6" fmla="*/ 0 w 546100"/>
                  <a:gd name="connsiteY6" fmla="*/ 0 h 298701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054"/>
                  <a:gd name="connsiteX1" fmla="*/ 546100 w 546100"/>
                  <a:gd name="connsiteY1" fmla="*/ 0 h 301054"/>
                  <a:gd name="connsiteX2" fmla="*/ 527050 w 546100"/>
                  <a:gd name="connsiteY2" fmla="*/ 190500 h 301054"/>
                  <a:gd name="connsiteX3" fmla="*/ 190500 w 546100"/>
                  <a:gd name="connsiteY3" fmla="*/ 298450 h 301054"/>
                  <a:gd name="connsiteX4" fmla="*/ 142875 w 546100"/>
                  <a:gd name="connsiteY4" fmla="*/ 238125 h 301054"/>
                  <a:gd name="connsiteX5" fmla="*/ 177800 w 546100"/>
                  <a:gd name="connsiteY5" fmla="*/ 171450 h 301054"/>
                  <a:gd name="connsiteX6" fmla="*/ 0 w 546100"/>
                  <a:gd name="connsiteY6" fmla="*/ 0 h 301054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46100"/>
                  <a:gd name="connsiteY0" fmla="*/ 0 h 301133"/>
                  <a:gd name="connsiteX1" fmla="*/ 546100 w 546100"/>
                  <a:gd name="connsiteY1" fmla="*/ 0 h 301133"/>
                  <a:gd name="connsiteX2" fmla="*/ 527050 w 546100"/>
                  <a:gd name="connsiteY2" fmla="*/ 190500 h 301133"/>
                  <a:gd name="connsiteX3" fmla="*/ 190500 w 546100"/>
                  <a:gd name="connsiteY3" fmla="*/ 298450 h 301133"/>
                  <a:gd name="connsiteX4" fmla="*/ 142875 w 546100"/>
                  <a:gd name="connsiteY4" fmla="*/ 238125 h 301133"/>
                  <a:gd name="connsiteX5" fmla="*/ 177800 w 546100"/>
                  <a:gd name="connsiteY5" fmla="*/ 171450 h 301133"/>
                  <a:gd name="connsiteX6" fmla="*/ 0 w 54610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5150"/>
                  <a:gd name="connsiteY0" fmla="*/ 0 h 301133"/>
                  <a:gd name="connsiteX1" fmla="*/ 565150 w 565150"/>
                  <a:gd name="connsiteY1" fmla="*/ 0 h 301133"/>
                  <a:gd name="connsiteX2" fmla="*/ 527050 w 565150"/>
                  <a:gd name="connsiteY2" fmla="*/ 190500 h 301133"/>
                  <a:gd name="connsiteX3" fmla="*/ 190500 w 565150"/>
                  <a:gd name="connsiteY3" fmla="*/ 298450 h 301133"/>
                  <a:gd name="connsiteX4" fmla="*/ 142875 w 565150"/>
                  <a:gd name="connsiteY4" fmla="*/ 238125 h 301133"/>
                  <a:gd name="connsiteX5" fmla="*/ 177800 w 565150"/>
                  <a:gd name="connsiteY5" fmla="*/ 171450 h 301133"/>
                  <a:gd name="connsiteX6" fmla="*/ 0 w 565150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7800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1133"/>
                  <a:gd name="connsiteX1" fmla="*/ 569913 w 569913"/>
                  <a:gd name="connsiteY1" fmla="*/ 2381 h 301133"/>
                  <a:gd name="connsiteX2" fmla="*/ 527050 w 569913"/>
                  <a:gd name="connsiteY2" fmla="*/ 190500 h 301133"/>
                  <a:gd name="connsiteX3" fmla="*/ 190500 w 569913"/>
                  <a:gd name="connsiteY3" fmla="*/ 298450 h 301133"/>
                  <a:gd name="connsiteX4" fmla="*/ 142875 w 569913"/>
                  <a:gd name="connsiteY4" fmla="*/ 238125 h 301133"/>
                  <a:gd name="connsiteX5" fmla="*/ 173037 w 569913"/>
                  <a:gd name="connsiteY5" fmla="*/ 171450 h 301133"/>
                  <a:gd name="connsiteX6" fmla="*/ 0 w 569913"/>
                  <a:gd name="connsiteY6" fmla="*/ 0 h 301133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  <a:gd name="connsiteX0" fmla="*/ 0 w 569913"/>
                  <a:gd name="connsiteY0" fmla="*/ 0 h 300974"/>
                  <a:gd name="connsiteX1" fmla="*/ 569913 w 569913"/>
                  <a:gd name="connsiteY1" fmla="*/ 2381 h 300974"/>
                  <a:gd name="connsiteX2" fmla="*/ 534194 w 569913"/>
                  <a:gd name="connsiteY2" fmla="*/ 185737 h 300974"/>
                  <a:gd name="connsiteX3" fmla="*/ 190500 w 569913"/>
                  <a:gd name="connsiteY3" fmla="*/ 298450 h 300974"/>
                  <a:gd name="connsiteX4" fmla="*/ 142875 w 569913"/>
                  <a:gd name="connsiteY4" fmla="*/ 238125 h 300974"/>
                  <a:gd name="connsiteX5" fmla="*/ 173037 w 569913"/>
                  <a:gd name="connsiteY5" fmla="*/ 171450 h 300974"/>
                  <a:gd name="connsiteX6" fmla="*/ 0 w 569913"/>
                  <a:gd name="connsiteY6" fmla="*/ 0 h 300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9913" h="300974">
                    <a:moveTo>
                      <a:pt x="0" y="0"/>
                    </a:moveTo>
                    <a:lnTo>
                      <a:pt x="569913" y="2381"/>
                    </a:lnTo>
                    <a:cubicBezTo>
                      <a:pt x="515939" y="6350"/>
                      <a:pt x="531019" y="119062"/>
                      <a:pt x="534194" y="185737"/>
                    </a:cubicBezTo>
                    <a:cubicBezTo>
                      <a:pt x="478632" y="250560"/>
                      <a:pt x="400050" y="314589"/>
                      <a:pt x="190500" y="298450"/>
                    </a:cubicBezTo>
                    <a:cubicBezTo>
                      <a:pt x="162719" y="283104"/>
                      <a:pt x="153987" y="262995"/>
                      <a:pt x="142875" y="238125"/>
                    </a:cubicBezTo>
                    <a:cubicBezTo>
                      <a:pt x="138641" y="213519"/>
                      <a:pt x="162983" y="193675"/>
                      <a:pt x="173037" y="171450"/>
                    </a:cubicBezTo>
                    <a:cubicBezTo>
                      <a:pt x="164570" y="120650"/>
                      <a:pt x="62442" y="85725"/>
                      <a:pt x="0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Капля 52"/>
            <p:cNvSpPr/>
            <p:nvPr/>
          </p:nvSpPr>
          <p:spPr>
            <a:xfrm rot="8100000">
              <a:off x="5305968" y="4388464"/>
              <a:ext cx="1434829" cy="1434829"/>
            </a:xfrm>
            <a:prstGeom prst="teardrop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2" descr="ÐÐ°ÑÑÐ¸Ð½ÐºÐ¸ Ð¿Ð¾ Ð·Ð°Ð¿ÑÐ¾ÑÑ Ð»Ð¾Ð³Ð¾ÑÐ¸Ð¿ ÑÑÑÑÐº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615" y="4491847"/>
              <a:ext cx="1065759" cy="1417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0" name="Rectangle 2"/>
          <p:cNvSpPr txBox="1">
            <a:spLocks noChangeArrowheads="1"/>
          </p:cNvSpPr>
          <p:nvPr/>
        </p:nvSpPr>
        <p:spPr>
          <a:xfrm>
            <a:off x="3241155" y="220440"/>
            <a:ext cx="19802995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Перспективы и варианты</a:t>
            </a:r>
            <a:endParaRPr lang="ru-RU" sz="5300" b="1" dirty="0">
              <a:solidFill>
                <a:srgbClr val="FBF9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0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65891" y="4255215"/>
            <a:ext cx="113052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dirty="0" smtClean="0"/>
              <a:t>Смогут ли разработчики сертифицированных ОС</a:t>
            </a:r>
          </a:p>
          <a:p>
            <a:r>
              <a:rPr lang="ru-RU" sz="6600" dirty="0" smtClean="0"/>
              <a:t>самостоятельно разработать </a:t>
            </a:r>
            <a:br>
              <a:rPr lang="ru-RU" sz="6600" dirty="0" smtClean="0"/>
            </a:br>
            <a:r>
              <a:rPr lang="ru-RU" sz="6600" dirty="0" smtClean="0"/>
              <a:t>все необходимые защитные механизмы?</a:t>
            </a:r>
            <a:endParaRPr lang="ru-RU" sz="6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3083" y="3852206"/>
            <a:ext cx="5976664" cy="5976664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09307" y="220440"/>
            <a:ext cx="1843484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 вдруг?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01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49406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Поиски продолжаются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2761" y="7359804"/>
            <a:ext cx="1151341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«</a:t>
            </a: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</a:rPr>
              <a:t>было </a:t>
            </a:r>
            <a:r>
              <a:rPr lang="ru-RU" sz="4400" b="1" i="1" dirty="0">
                <a:solidFill>
                  <a:schemeClr val="accent5">
                    <a:lumMod val="50000"/>
                  </a:schemeClr>
                </a:solidFill>
              </a:rPr>
              <a:t>выявлено, что на сегодняшний день ни одна из представленных платформ не позволяет в полной мере работать с действующими региональными информационными системами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endParaRPr lang="ru-RU" sz="4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74" t="1397" r="18400" b="2254"/>
          <a:stretch/>
        </p:blipFill>
        <p:spPr>
          <a:xfrm>
            <a:off x="15338499" y="6552977"/>
            <a:ext cx="5340546" cy="496855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3106251" y="2547842"/>
            <a:ext cx="979308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Из 54-х критичных региональных информационных систем на ведущих отечественных платформах удалось успешно запустить от 6 до 9 информационных систем</a:t>
            </a:r>
            <a:endParaRPr lang="ru-RU" sz="4000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106251" y="2547842"/>
            <a:ext cx="0" cy="861364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4236" y="2801568"/>
            <a:ext cx="2662239" cy="73528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342" y="2016473"/>
            <a:ext cx="5467759" cy="636334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315805" y="9433297"/>
            <a:ext cx="234230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600" b="1" dirty="0">
                <a:solidFill>
                  <a:srgbClr val="5B9BD5"/>
                </a:solidFill>
              </a:rPr>
              <a:t>54</a:t>
            </a:r>
            <a:endParaRPr lang="ru-RU" sz="13800" b="1" dirty="0">
              <a:solidFill>
                <a:srgbClr val="5B9BD5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372529" y="6025874"/>
            <a:ext cx="193193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ED7D31"/>
                </a:solidFill>
              </a:rPr>
              <a:t>6..9</a:t>
            </a:r>
            <a:endParaRPr lang="ru-RU" sz="8000" b="1" dirty="0">
              <a:solidFill>
                <a:srgbClr val="ED7D3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661591" y="8336097"/>
            <a:ext cx="271420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800" b="1" dirty="0" smtClean="0">
                <a:solidFill>
                  <a:srgbClr val="ED7D31"/>
                </a:solidFill>
              </a:rPr>
              <a:t>≈15%</a:t>
            </a:r>
            <a:endParaRPr lang="ru-RU" sz="8000" b="1" dirty="0">
              <a:solidFill>
                <a:srgbClr val="ED7D3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4236" y="3747594"/>
            <a:ext cx="10378720" cy="33580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3679" y="11259919"/>
            <a:ext cx="71198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7"/>
              </a:rPr>
              <a:t>https://ditis.yanao.ru/presscenter/news/6551</a:t>
            </a:r>
            <a:r>
              <a:rPr lang="ru-RU" sz="2800" dirty="0" smtClean="0">
                <a:hlinkClick r:id="rId7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8333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«Пищевая цепочка» ИТ рынка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5969826" y="2016473"/>
            <a:ext cx="12289723" cy="9839828"/>
            <a:chOff x="5238643" y="1944465"/>
            <a:chExt cx="12289723" cy="9839828"/>
          </a:xfrm>
        </p:grpSpPr>
        <p:sp>
          <p:nvSpPr>
            <p:cNvPr id="7" name="Полилиния 6"/>
            <p:cNvSpPr/>
            <p:nvPr/>
          </p:nvSpPr>
          <p:spPr>
            <a:xfrm>
              <a:off x="5534760" y="1944465"/>
              <a:ext cx="1460042" cy="9839828"/>
            </a:xfrm>
            <a:custGeom>
              <a:avLst/>
              <a:gdLst>
                <a:gd name="connsiteX0" fmla="*/ 933893 w 933893"/>
                <a:gd name="connsiteY0" fmla="*/ 0 h 6536987"/>
                <a:gd name="connsiteX1" fmla="*/ 37 w 933893"/>
                <a:gd name="connsiteY1" fmla="*/ 1906621 h 6536987"/>
                <a:gd name="connsiteX2" fmla="*/ 894982 w 933893"/>
                <a:gd name="connsiteY2" fmla="*/ 4649821 h 6536987"/>
                <a:gd name="connsiteX3" fmla="*/ 330778 w 933893"/>
                <a:gd name="connsiteY3" fmla="*/ 6536987 h 6536987"/>
                <a:gd name="connsiteX0" fmla="*/ 1381328 w 1381328"/>
                <a:gd name="connsiteY0" fmla="*/ 0 h 6382707"/>
                <a:gd name="connsiteX1" fmla="*/ 447472 w 1381328"/>
                <a:gd name="connsiteY1" fmla="*/ 1906621 h 6382707"/>
                <a:gd name="connsiteX2" fmla="*/ 1342417 w 1381328"/>
                <a:gd name="connsiteY2" fmla="*/ 4649821 h 6382707"/>
                <a:gd name="connsiteX3" fmla="*/ 0 w 1381328"/>
                <a:gd name="connsiteY3" fmla="*/ 6382707 h 6382707"/>
                <a:gd name="connsiteX0" fmla="*/ 1381328 w 1381328"/>
                <a:gd name="connsiteY0" fmla="*/ 0 h 6382707"/>
                <a:gd name="connsiteX1" fmla="*/ 116732 w 1381328"/>
                <a:gd name="connsiteY1" fmla="*/ 1919477 h 6382707"/>
                <a:gd name="connsiteX2" fmla="*/ 1342417 w 1381328"/>
                <a:gd name="connsiteY2" fmla="*/ 4649821 h 6382707"/>
                <a:gd name="connsiteX3" fmla="*/ 0 w 1381328"/>
                <a:gd name="connsiteY3" fmla="*/ 6382707 h 6382707"/>
                <a:gd name="connsiteX0" fmla="*/ 1225685 w 1342646"/>
                <a:gd name="connsiteY0" fmla="*/ 0 h 6344137"/>
                <a:gd name="connsiteX1" fmla="*/ 116732 w 1342646"/>
                <a:gd name="connsiteY1" fmla="*/ 1880907 h 6344137"/>
                <a:gd name="connsiteX2" fmla="*/ 1342417 w 1342646"/>
                <a:gd name="connsiteY2" fmla="*/ 4611251 h 6344137"/>
                <a:gd name="connsiteX3" fmla="*/ 0 w 1342646"/>
                <a:gd name="connsiteY3" fmla="*/ 6344137 h 6344137"/>
                <a:gd name="connsiteX0" fmla="*/ 1342417 w 1460042"/>
                <a:gd name="connsiteY0" fmla="*/ 0 h 6434134"/>
                <a:gd name="connsiteX1" fmla="*/ 233464 w 1460042"/>
                <a:gd name="connsiteY1" fmla="*/ 1880907 h 6434134"/>
                <a:gd name="connsiteX2" fmla="*/ 1459149 w 1460042"/>
                <a:gd name="connsiteY2" fmla="*/ 4611251 h 6434134"/>
                <a:gd name="connsiteX3" fmla="*/ 0 w 1460042"/>
                <a:gd name="connsiteY3" fmla="*/ 6434134 h 6434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0042" h="6434134">
                  <a:moveTo>
                    <a:pt x="1342417" y="0"/>
                  </a:moveTo>
                  <a:cubicBezTo>
                    <a:pt x="878731" y="565825"/>
                    <a:pt x="214009" y="1112365"/>
                    <a:pt x="233464" y="1880907"/>
                  </a:cubicBezTo>
                  <a:cubicBezTo>
                    <a:pt x="252919" y="2649449"/>
                    <a:pt x="1498060" y="3852380"/>
                    <a:pt x="1459149" y="4611251"/>
                  </a:cubicBezTo>
                  <a:cubicBezTo>
                    <a:pt x="1420238" y="5370122"/>
                    <a:pt x="301557" y="6174730"/>
                    <a:pt x="0" y="6434134"/>
                  </a:cubicBezTo>
                </a:path>
              </a:pathLst>
            </a:custGeom>
            <a:ln w="269875">
              <a:solidFill>
                <a:srgbClr val="ED7D3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835567" y="5237646"/>
              <a:ext cx="10692799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solidFill>
                    <a:srgbClr val="222222"/>
                  </a:solidFill>
                </a:rPr>
                <a:t>Рынок </a:t>
              </a:r>
              <a:r>
                <a:rPr lang="ru-RU" sz="6600" dirty="0">
                  <a:solidFill>
                    <a:srgbClr val="222222"/>
                  </a:solidFill>
                </a:rPr>
                <a:t>операционных систем</a:t>
              </a:r>
              <a:endParaRPr lang="ru-RU" sz="6600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835567" y="3102112"/>
              <a:ext cx="8616590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>
                  <a:solidFill>
                    <a:srgbClr val="222222"/>
                  </a:solidFill>
                </a:rPr>
                <a:t>Р</a:t>
              </a:r>
              <a:r>
                <a:rPr lang="ru-RU" sz="6600" dirty="0" smtClean="0">
                  <a:solidFill>
                    <a:srgbClr val="222222"/>
                  </a:solidFill>
                </a:rPr>
                <a:t>ынок </a:t>
              </a:r>
              <a:r>
                <a:rPr lang="ru-RU" sz="6600" dirty="0">
                  <a:solidFill>
                    <a:srgbClr val="222222"/>
                  </a:solidFill>
                </a:rPr>
                <a:t>прикладного ПО</a:t>
              </a:r>
              <a:endParaRPr lang="ru-RU" sz="66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623411" y="7402914"/>
              <a:ext cx="782874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solidFill>
                    <a:srgbClr val="222222"/>
                  </a:solidFill>
                </a:rPr>
                <a:t>Рынок </a:t>
              </a:r>
              <a:r>
                <a:rPr lang="ru-RU" sz="6600" dirty="0">
                  <a:solidFill>
                    <a:srgbClr val="222222"/>
                  </a:solidFill>
                </a:rPr>
                <a:t>оборудования</a:t>
              </a:r>
              <a:endParaRPr lang="ru-RU" sz="6600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7644677" y="9534952"/>
              <a:ext cx="9559348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6600" dirty="0" smtClean="0">
                  <a:solidFill>
                    <a:srgbClr val="222222"/>
                  </a:solidFill>
                </a:rPr>
                <a:t>Рынок </a:t>
              </a:r>
              <a:r>
                <a:rPr lang="ru-RU" sz="6600" dirty="0">
                  <a:solidFill>
                    <a:srgbClr val="222222"/>
                  </a:solidFill>
                </a:rPr>
                <a:t>микроэлектроники</a:t>
              </a:r>
              <a:endParaRPr lang="ru-RU" sz="6600" dirty="0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8643" y="3003589"/>
              <a:ext cx="1305042" cy="1305042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38643" y="5153990"/>
              <a:ext cx="1305042" cy="1305042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813" y="7304391"/>
              <a:ext cx="1305042" cy="1305042"/>
            </a:xfrm>
            <a:prstGeom prst="rect">
              <a:avLst/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36555" y="9436429"/>
              <a:ext cx="1305042" cy="1305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26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с драйверами «под Висту»</a:t>
            </a:r>
          </a:p>
        </p:txBody>
      </p:sp>
      <p:pic>
        <p:nvPicPr>
          <p:cNvPr id="13" name="Picture 2" descr="ÐÐ°ÑÑÐ¸Ð½ÐºÐ¸ Ð¿Ð¾ Ð·Ð°Ð¿ÑÐ¾ÑÑ Windows Vist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954" y="2740177"/>
            <a:ext cx="3384376" cy="270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264498" y="2740177"/>
            <a:ext cx="1562672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222222"/>
                </a:solidFill>
              </a:rPr>
              <a:t>Отзывы пользователей были плохими. Производители периферийного оборудования не поверили в то, что </a:t>
            </a:r>
            <a:r>
              <a:rPr lang="en-US" sz="4400" dirty="0" smtClean="0">
                <a:solidFill>
                  <a:srgbClr val="222222"/>
                </a:solidFill>
              </a:rPr>
              <a:t>Windows Vista </a:t>
            </a:r>
            <a:r>
              <a:rPr lang="ru-RU" sz="4400" dirty="0" smtClean="0">
                <a:solidFill>
                  <a:srgbClr val="222222"/>
                </a:solidFill>
              </a:rPr>
              <a:t>«взлетит», хотя в улучшение подсистемы безопасности было вложено порядка </a:t>
            </a:r>
            <a:r>
              <a:rPr lang="en-US" sz="4400" dirty="0" smtClean="0">
                <a:solidFill>
                  <a:srgbClr val="222222"/>
                </a:solidFill>
              </a:rPr>
              <a:t>$</a:t>
            </a:r>
            <a:r>
              <a:rPr lang="ru-RU" sz="4400" dirty="0" smtClean="0">
                <a:solidFill>
                  <a:srgbClr val="222222"/>
                </a:solidFill>
              </a:rPr>
              <a:t>100 млн.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264498" y="5832897"/>
            <a:ext cx="1562672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222222"/>
                </a:solidFill>
              </a:rPr>
              <a:t>Ситуация с драйверами для принтеров оказалась плачевной. Их попросту не было. Никто кроме «них» не смог разработать драйверы. Проблема начала разрешаться только </a:t>
            </a:r>
            <a:r>
              <a:rPr lang="ru-RU" sz="4400" dirty="0">
                <a:solidFill>
                  <a:srgbClr val="222222"/>
                </a:solidFill>
              </a:rPr>
              <a:t>после того, как по всему миру было продано около </a:t>
            </a:r>
            <a:r>
              <a:rPr lang="ru-RU" sz="4400" dirty="0" smtClean="0">
                <a:solidFill>
                  <a:srgbClr val="222222"/>
                </a:solidFill>
              </a:rPr>
              <a:t>полутора сотен </a:t>
            </a:r>
            <a:r>
              <a:rPr lang="ru-RU" sz="4400" dirty="0">
                <a:solidFill>
                  <a:srgbClr val="222222"/>
                </a:solidFill>
              </a:rPr>
              <a:t>миллионов лицензий</a:t>
            </a:r>
            <a:r>
              <a:rPr lang="ru-RU" sz="4400" dirty="0" smtClean="0">
                <a:solidFill>
                  <a:srgbClr val="222222"/>
                </a:solidFill>
              </a:rPr>
              <a:t>.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264498" y="9433297"/>
            <a:ext cx="1562672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>
                <a:solidFill>
                  <a:srgbClr val="222222"/>
                </a:solidFill>
              </a:rPr>
              <a:t>И всё равно не взлетела… </a:t>
            </a:r>
            <a:r>
              <a:rPr lang="ru-RU" sz="4400" dirty="0">
                <a:solidFill>
                  <a:srgbClr val="222222"/>
                </a:solidFill>
              </a:rPr>
              <a:t>Windows </a:t>
            </a:r>
            <a:r>
              <a:rPr lang="ru-RU" sz="4400" dirty="0" err="1">
                <a:solidFill>
                  <a:srgbClr val="222222"/>
                </a:solidFill>
              </a:rPr>
              <a:t>Vista</a:t>
            </a:r>
            <a:r>
              <a:rPr lang="ru-RU" sz="4400" dirty="0">
                <a:solidFill>
                  <a:srgbClr val="222222"/>
                </a:solidFill>
              </a:rPr>
              <a:t> заняла первое место в конкурсе «</a:t>
            </a:r>
            <a:r>
              <a:rPr lang="en-US" sz="4400" dirty="0">
                <a:solidFill>
                  <a:srgbClr val="222222"/>
                </a:solidFill>
              </a:rPr>
              <a:t>Most Epic FAIL</a:t>
            </a:r>
            <a:r>
              <a:rPr lang="ru-RU" sz="4400" dirty="0">
                <a:solidFill>
                  <a:srgbClr val="222222"/>
                </a:solidFill>
              </a:rPr>
              <a:t>», проводимом </a:t>
            </a:r>
            <a:r>
              <a:rPr lang="ru-RU" sz="4400" i="1" dirty="0" err="1">
                <a:solidFill>
                  <a:srgbClr val="222222"/>
                </a:solidFill>
              </a:rPr>
              <a:t>Pwnie</a:t>
            </a:r>
            <a:r>
              <a:rPr lang="ru-RU" sz="4400" i="1" dirty="0">
                <a:solidFill>
                  <a:srgbClr val="222222"/>
                </a:solidFill>
              </a:rPr>
              <a:t> </a:t>
            </a:r>
            <a:r>
              <a:rPr lang="en-US" sz="4400" i="1" dirty="0">
                <a:solidFill>
                  <a:srgbClr val="222222"/>
                </a:solidFill>
              </a:rPr>
              <a:t>A</a:t>
            </a:r>
            <a:r>
              <a:rPr lang="ru-RU" sz="4400" i="1" dirty="0" err="1">
                <a:solidFill>
                  <a:srgbClr val="222222"/>
                </a:solidFill>
              </a:rPr>
              <a:t>ward</a:t>
            </a:r>
            <a:r>
              <a:rPr lang="ru-RU" sz="4400" dirty="0" smtClean="0">
                <a:solidFill>
                  <a:srgbClr val="222222"/>
                </a:solidFill>
              </a:rPr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366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Некоторые ошибки являются уязвимостями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891" y="2557079"/>
            <a:ext cx="15507747" cy="871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066691" y="2578393"/>
            <a:ext cx="55446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Слайд из презентации Заместителя </a:t>
            </a:r>
            <a:r>
              <a:rPr lang="ru-RU" sz="4000" dirty="0"/>
              <a:t>начальника </a:t>
            </a:r>
            <a:r>
              <a:rPr lang="ru-RU" sz="4000" dirty="0" smtClean="0"/>
              <a:t>отдела управления ФСТЭК России</a:t>
            </a:r>
            <a:br>
              <a:rPr lang="ru-RU" sz="4000" dirty="0" smtClean="0"/>
            </a:br>
            <a:r>
              <a:rPr lang="ru-RU" sz="4000" b="1" dirty="0" err="1" smtClean="0"/>
              <a:t>Гефнер</a:t>
            </a:r>
            <a:r>
              <a:rPr lang="ru-RU" sz="4000" b="1" dirty="0" smtClean="0"/>
              <a:t> Ирины Сергеевны</a:t>
            </a:r>
            <a:r>
              <a:rPr lang="ru-RU" sz="4000" dirty="0" smtClean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066691" y="8561612"/>
            <a:ext cx="48253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Конференция «</a:t>
            </a:r>
            <a:r>
              <a:rPr lang="ru-RU" b="1" dirty="0"/>
              <a:t>Актуальные вопросы защиты информации</a:t>
            </a:r>
            <a:r>
              <a:rPr lang="ru-RU" dirty="0"/>
              <a:t>», </a:t>
            </a:r>
            <a:r>
              <a:rPr lang="ru-RU" dirty="0" smtClean="0"/>
              <a:t>г. Москва, </a:t>
            </a:r>
            <a:br>
              <a:rPr lang="ru-RU" dirty="0" smtClean="0"/>
            </a:br>
            <a:r>
              <a:rPr lang="ru-RU" dirty="0" smtClean="0"/>
              <a:t>13 февраля 2019 г</a:t>
            </a:r>
            <a:r>
              <a:rPr lang="ru-RU" dirty="0"/>
              <a:t>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7066691" y="7534203"/>
            <a:ext cx="5328592" cy="0"/>
          </a:xfrm>
          <a:prstGeom prst="straightConnector1">
            <a:avLst/>
          </a:prstGeom>
          <a:noFill/>
          <a:ln w="571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625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Официальная позиция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96940" y="2589088"/>
            <a:ext cx="11647148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i="1" dirty="0" smtClean="0"/>
              <a:t>«…нельзя </a:t>
            </a:r>
            <a:r>
              <a:rPr lang="ru-RU" sz="6600" b="1" i="1" dirty="0"/>
              <a:t>абсолютизировать импортозамещение. Нельзя, чтобы импортозамещение у нас привело к какому-то критическому снижению эффективности других </a:t>
            </a:r>
            <a:r>
              <a:rPr lang="ru-RU" sz="6600" b="1" i="1" dirty="0" smtClean="0"/>
              <a:t>процессов»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10210" y="11232845"/>
            <a:ext cx="125648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3"/>
              </a:rPr>
              <a:t>https</a:t>
            </a:r>
            <a:r>
              <a:rPr lang="en-US" sz="4000" dirty="0">
                <a:hlinkClick r:id="rId3"/>
              </a:rPr>
              <a:t>://minsvyaz.ru/ru/events/38534</a:t>
            </a:r>
            <a:r>
              <a:rPr lang="en-US" sz="4000" dirty="0" smtClean="0">
                <a:hlinkClick r:id="rId3"/>
              </a:rPr>
              <a:t>/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pic>
        <p:nvPicPr>
          <p:cNvPr id="16" name="Picture 2" descr="ÐÐ¾ÑÐºÐ¾Ð² ÐÐ¾Ð½ÑÑÐ°Ð½ÑÐ¸Ð½ Ð®ÑÑÐµÐ²Ð¸Ñ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61696" y="2625032"/>
            <a:ext cx="6232786" cy="6232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3826331" y="9373966"/>
            <a:ext cx="871296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Носков Константин Юрьевич</a:t>
            </a:r>
          </a:p>
          <a:p>
            <a:pPr algn="ctr"/>
            <a:r>
              <a:rPr lang="ru-RU" sz="3600" dirty="0"/>
              <a:t>Министр цифрового развития</a:t>
            </a:r>
            <a:r>
              <a:rPr lang="ru-RU" sz="3600" dirty="0" smtClean="0"/>
              <a:t>,</a:t>
            </a:r>
            <a:br>
              <a:rPr lang="ru-RU" sz="3600" dirty="0" smtClean="0"/>
            </a:br>
            <a:r>
              <a:rPr lang="ru-RU" sz="3600" dirty="0" smtClean="0"/>
              <a:t>связи </a:t>
            </a:r>
            <a:r>
              <a:rPr lang="ru-RU" sz="3600" dirty="0"/>
              <a:t>и массовых </a:t>
            </a:r>
            <a:r>
              <a:rPr lang="ru-RU" sz="3600" dirty="0" smtClean="0"/>
              <a:t>коммуникаций</a:t>
            </a:r>
            <a:br>
              <a:rPr lang="ru-RU" sz="3600" dirty="0" smtClean="0"/>
            </a:br>
            <a:r>
              <a:rPr lang="ru-RU" sz="3600" dirty="0" smtClean="0"/>
              <a:t>Российской </a:t>
            </a:r>
            <a:r>
              <a:rPr lang="ru-RU" sz="3600" dirty="0"/>
              <a:t>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94880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56962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Выводы для заказчиков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2963" y="2780720"/>
            <a:ext cx="100091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Рынок российских ОС ещё только формируется. Его зрелости пока не хватает для появления большого количества накладных средств защиты информации под эти ОС.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12963" y="5644216"/>
            <a:ext cx="11953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2017-2019 годы посвящены пилотным проектам по импортозамещению. Текущие проблемы связаны с работоспособностью информационных систем и совместимостью ОС с периферийным оборудованием.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2964" y="8549870"/>
            <a:ext cx="9505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Ресурсов разработчиков ОС не хватает для создания полного набора сертифицированных защитных механизмов для удовлетворения потребностей рынка.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110560" y="3711635"/>
            <a:ext cx="1942907" cy="53081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110559" y="6575132"/>
            <a:ext cx="1942907" cy="53081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6200000">
            <a:off x="110561" y="9438626"/>
            <a:ext cx="1942903" cy="530812"/>
          </a:xfrm>
          <a:prstGeom prst="rect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Нашивка 1"/>
          <p:cNvSpPr/>
          <p:nvPr/>
        </p:nvSpPr>
        <p:spPr>
          <a:xfrm>
            <a:off x="11555899" y="3005587"/>
            <a:ext cx="2000271" cy="7654766"/>
          </a:xfrm>
          <a:prstGeom prst="chevron">
            <a:avLst>
              <a:gd name="adj" fmla="val 68710"/>
            </a:avLst>
          </a:prstGeom>
          <a:solidFill>
            <a:srgbClr val="5B9B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874200" y="3934882"/>
            <a:ext cx="58811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Проверяйте работоспособность своих систем.</a:t>
            </a:r>
          </a:p>
          <a:p>
            <a:endParaRPr lang="ru-RU" sz="4800" b="1" dirty="0"/>
          </a:p>
          <a:p>
            <a:endParaRPr lang="ru-RU" sz="4800" b="1" dirty="0" smtClean="0"/>
          </a:p>
          <a:p>
            <a:r>
              <a:rPr lang="ru-RU" sz="4800" b="1" dirty="0" smtClean="0"/>
              <a:t>Применяйте накладные решения. Это перспективно.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695996" y="3469996"/>
            <a:ext cx="258671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ru-RU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695996" y="7119089"/>
            <a:ext cx="258671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99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endParaRPr lang="ru-RU" sz="115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/>
      <p:bldP spid="5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56962" y="220440"/>
            <a:ext cx="15378183" cy="1296194"/>
          </a:xfrm>
          <a:prstGeom prst="rect">
            <a:avLst/>
          </a:prstGeom>
        </p:spPr>
        <p:txBody>
          <a:bodyPr vert="horz" lIns="172769" tIns="86385" rIns="172769" bIns="86385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у нас есть на текущий момент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576419" y="11471379"/>
            <a:ext cx="1189087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80000"/>
              </a:lnSpc>
            </a:pPr>
            <a:r>
              <a:rPr lang="ru-RU" sz="2400" b="1" dirty="0"/>
              <a:t>* </a:t>
            </a:r>
            <a:r>
              <a:rPr lang="ru-RU" sz="2400" b="1" dirty="0" smtClean="0"/>
              <a:t>Реализовано, доступно. </a:t>
            </a:r>
            <a:r>
              <a:rPr lang="ru-RU" sz="2400" dirty="0" smtClean="0"/>
              <a:t>Проходит процедуру </a:t>
            </a:r>
            <a:r>
              <a:rPr lang="ru-RU" sz="2400" dirty="0"/>
              <a:t>инспекционного контроля.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10577922" y="2644959"/>
            <a:ext cx="1100389" cy="1100456"/>
            <a:chOff x="611560" y="3157560"/>
            <a:chExt cx="1040223" cy="1040223"/>
          </a:xfrm>
        </p:grpSpPr>
        <p:sp>
          <p:nvSpPr>
            <p:cNvPr id="18" name="Овал 17"/>
            <p:cNvSpPr/>
            <p:nvPr/>
          </p:nvSpPr>
          <p:spPr>
            <a:xfrm>
              <a:off x="611560" y="3157560"/>
              <a:ext cx="1040223" cy="104022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pic>
          <p:nvPicPr>
            <p:cNvPr id="20" name="Picture 2" descr="http://softico.com.ua/wp-content/uploads/2014/12/redhat-logo-cloud.jpe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3189" y="3309599"/>
              <a:ext cx="612000" cy="673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Прямоугольник 20"/>
          <p:cNvSpPr/>
          <p:nvPr/>
        </p:nvSpPr>
        <p:spPr>
          <a:xfrm>
            <a:off x="10439859" y="6661739"/>
            <a:ext cx="1376515" cy="790049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en-US" sz="2000" dirty="0" err="1" smtClean="0"/>
              <a:t>Debian</a:t>
            </a:r>
            <a:endParaRPr lang="ru-RU" sz="2000" dirty="0" smtClean="0"/>
          </a:p>
          <a:p>
            <a:pPr algn="ctr"/>
            <a:r>
              <a:rPr lang="en-US" sz="2000" dirty="0" smtClean="0"/>
              <a:t>7.</a:t>
            </a:r>
            <a:r>
              <a:rPr lang="ru-RU" sz="2000" dirty="0" smtClean="0"/>
              <a:t>8, 7.11*</a:t>
            </a:r>
            <a:endParaRPr lang="ru-RU" sz="20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0222716" y="3668756"/>
            <a:ext cx="1810800" cy="1097825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en-US" sz="2000" dirty="0"/>
              <a:t>Red Hat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Enterprise </a:t>
            </a:r>
            <a:br>
              <a:rPr lang="en-US" sz="2000" dirty="0" smtClean="0"/>
            </a:br>
            <a:r>
              <a:rPr lang="en-US" sz="2000" dirty="0" smtClean="0"/>
              <a:t>Linux </a:t>
            </a:r>
            <a:r>
              <a:rPr lang="en-US" sz="2000" dirty="0"/>
              <a:t>Server </a:t>
            </a:r>
            <a:r>
              <a:rPr lang="en-US" sz="2000" dirty="0" smtClean="0"/>
              <a:t>7</a:t>
            </a:r>
            <a:endParaRPr lang="ru-RU" sz="20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442356" y="3668755"/>
            <a:ext cx="1118431" cy="790049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en-US" sz="2000" dirty="0" smtClean="0"/>
              <a:t>Fedora</a:t>
            </a:r>
            <a:endParaRPr lang="ru-RU" sz="2000" dirty="0" smtClean="0"/>
          </a:p>
          <a:p>
            <a:pPr algn="ctr"/>
            <a:r>
              <a:rPr lang="ru-RU" sz="2000" dirty="0" smtClean="0"/>
              <a:t>20, </a:t>
            </a:r>
            <a:r>
              <a:rPr lang="en-US" sz="2000" dirty="0" smtClean="0"/>
              <a:t>2</a:t>
            </a:r>
            <a:r>
              <a:rPr lang="ru-RU" sz="2000" dirty="0" smtClean="0"/>
              <a:t>4*</a:t>
            </a:r>
            <a:endParaRPr lang="ru-RU" sz="20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2884615" y="6661740"/>
            <a:ext cx="1443841" cy="790049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en-US" sz="2000" dirty="0" err="1" smtClean="0"/>
              <a:t>OpenSUSE</a:t>
            </a:r>
            <a:endParaRPr lang="ru-RU" sz="2000" dirty="0" smtClean="0"/>
          </a:p>
          <a:p>
            <a:pPr algn="ctr"/>
            <a:r>
              <a:rPr lang="ru-RU" sz="2000" dirty="0" smtClean="0"/>
              <a:t>12.3, 42*</a:t>
            </a:r>
            <a:endParaRPr lang="ru-RU" sz="2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893372" y="3668755"/>
            <a:ext cx="1308418" cy="482272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en-US" sz="2000" dirty="0" smtClean="0"/>
              <a:t>CentOS</a:t>
            </a:r>
            <a:r>
              <a:rPr lang="ru-RU" sz="2000" dirty="0" smtClean="0"/>
              <a:t> </a:t>
            </a:r>
            <a:r>
              <a:rPr lang="en-US" sz="2000" dirty="0" smtClean="0"/>
              <a:t>7</a:t>
            </a:r>
            <a:endParaRPr lang="ru-RU" sz="2000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3068981" y="2644959"/>
            <a:ext cx="1100389" cy="1100456"/>
            <a:chOff x="671950" y="4136960"/>
            <a:chExt cx="1040223" cy="1040223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391" y="4310941"/>
              <a:ext cx="900392" cy="511035"/>
            </a:xfrm>
            <a:prstGeom prst="rect">
              <a:avLst/>
            </a:prstGeom>
            <a:solidFill>
              <a:schemeClr val="bg1"/>
            </a:solidFill>
            <a:effectLst>
              <a:softEdge rad="38100"/>
            </a:effectLst>
          </p:spPr>
        </p:pic>
        <p:sp>
          <p:nvSpPr>
            <p:cNvPr id="28" name="Овал 27"/>
            <p:cNvSpPr/>
            <p:nvPr/>
          </p:nvSpPr>
          <p:spPr>
            <a:xfrm>
              <a:off x="671950" y="4136960"/>
              <a:ext cx="1040223" cy="104022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15451377" y="2644959"/>
            <a:ext cx="1100389" cy="1100456"/>
            <a:chOff x="492133" y="5198364"/>
            <a:chExt cx="1040223" cy="1040223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652" y="5305525"/>
              <a:ext cx="864000" cy="864000"/>
            </a:xfrm>
            <a:prstGeom prst="rect">
              <a:avLst/>
            </a:prstGeom>
            <a:ln>
              <a:noFill/>
            </a:ln>
            <a:effectLst>
              <a:softEdge rad="127000"/>
            </a:effectLst>
          </p:spPr>
        </p:pic>
        <p:sp>
          <p:nvSpPr>
            <p:cNvPr id="31" name="Овал 30"/>
            <p:cNvSpPr/>
            <p:nvPr/>
          </p:nvSpPr>
          <p:spPr>
            <a:xfrm>
              <a:off x="492133" y="5198364"/>
              <a:ext cx="1040223" cy="104022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10577922" y="5637943"/>
            <a:ext cx="1100389" cy="1100456"/>
            <a:chOff x="3853914" y="4136959"/>
            <a:chExt cx="1040223" cy="104022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056" y="4259527"/>
              <a:ext cx="737941" cy="737941"/>
            </a:xfrm>
            <a:prstGeom prst="rect">
              <a:avLst/>
            </a:prstGeom>
            <a:effectLst>
              <a:softEdge rad="25400"/>
            </a:effectLst>
          </p:spPr>
        </p:pic>
        <p:sp>
          <p:nvSpPr>
            <p:cNvPr id="34" name="Овал 33"/>
            <p:cNvSpPr/>
            <p:nvPr/>
          </p:nvSpPr>
          <p:spPr>
            <a:xfrm>
              <a:off x="3853914" y="4136959"/>
              <a:ext cx="1040223" cy="104022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13068981" y="5637943"/>
            <a:ext cx="1100389" cy="1100456"/>
            <a:chOff x="3853915" y="5064086"/>
            <a:chExt cx="1040223" cy="104022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5056" y="5323564"/>
              <a:ext cx="720000" cy="521269"/>
            </a:xfrm>
            <a:prstGeom prst="rect">
              <a:avLst/>
            </a:prstGeom>
            <a:ln>
              <a:noFill/>
            </a:ln>
            <a:effectLst>
              <a:softEdge rad="38100"/>
            </a:effectLst>
          </p:spPr>
        </p:pic>
        <p:sp>
          <p:nvSpPr>
            <p:cNvPr id="37" name="Овал 36"/>
            <p:cNvSpPr/>
            <p:nvPr/>
          </p:nvSpPr>
          <p:spPr>
            <a:xfrm>
              <a:off x="3853915" y="5064086"/>
              <a:ext cx="1040223" cy="1040223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5451377" y="5637943"/>
            <a:ext cx="1100389" cy="1100456"/>
            <a:chOff x="13825338" y="6830150"/>
            <a:chExt cx="1965949" cy="1966069"/>
          </a:xfrm>
        </p:grpSpPr>
        <p:pic>
          <p:nvPicPr>
            <p:cNvPr id="3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2458" y="7118881"/>
              <a:ext cx="1518184" cy="14134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Овал 39"/>
            <p:cNvSpPr/>
            <p:nvPr/>
          </p:nvSpPr>
          <p:spPr>
            <a:xfrm>
              <a:off x="13825338" y="6830150"/>
              <a:ext cx="1965949" cy="1966069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sp>
        <p:nvSpPr>
          <p:cNvPr id="41" name="Прямоугольник 40"/>
          <p:cNvSpPr/>
          <p:nvPr/>
        </p:nvSpPr>
        <p:spPr>
          <a:xfrm>
            <a:off x="15433123" y="6661740"/>
            <a:ext cx="1136897" cy="790049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en-US" sz="2000" dirty="0" smtClean="0"/>
              <a:t>Ubuntu</a:t>
            </a:r>
            <a:endParaRPr lang="ru-RU" sz="2000" dirty="0" smtClean="0"/>
          </a:p>
          <a:p>
            <a:pPr algn="ctr"/>
            <a:r>
              <a:rPr lang="ru-RU" sz="2000" dirty="0" smtClean="0"/>
              <a:t>1</a:t>
            </a:r>
            <a:r>
              <a:rPr lang="en-US" sz="2000" dirty="0" smtClean="0"/>
              <a:t>6</a:t>
            </a:r>
            <a:r>
              <a:rPr lang="ru-RU" sz="2000" dirty="0" smtClean="0"/>
              <a:t>.</a:t>
            </a:r>
            <a:r>
              <a:rPr lang="en-US" sz="2000" dirty="0" smtClean="0"/>
              <a:t>04</a:t>
            </a:r>
            <a:r>
              <a:rPr lang="ru-RU" sz="2000" dirty="0" smtClean="0"/>
              <a:t>*</a:t>
            </a:r>
            <a:endParaRPr lang="ru-RU" sz="2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5512055" y="9315659"/>
            <a:ext cx="979033" cy="790049"/>
          </a:xfrm>
          <a:prstGeom prst="rect">
            <a:avLst/>
          </a:prstGeom>
        </p:spPr>
        <p:txBody>
          <a:bodyPr wrap="none" lIns="172807" tIns="86404" rIns="172807" bIns="86404">
            <a:spAutoFit/>
          </a:bodyPr>
          <a:lstStyle/>
          <a:p>
            <a:pPr algn="ctr"/>
            <a:r>
              <a:rPr lang="ru-RU" sz="2000" dirty="0" smtClean="0"/>
              <a:t>Лотос</a:t>
            </a:r>
          </a:p>
          <a:p>
            <a:pPr algn="ctr"/>
            <a:r>
              <a:rPr lang="ru-RU" sz="2000" dirty="0" smtClean="0"/>
              <a:t>2.1*</a:t>
            </a:r>
            <a:endParaRPr lang="ru-RU" sz="2000" dirty="0"/>
          </a:p>
        </p:txBody>
      </p:sp>
      <p:grpSp>
        <p:nvGrpSpPr>
          <p:cNvPr id="43" name="Группа 42"/>
          <p:cNvGrpSpPr/>
          <p:nvPr/>
        </p:nvGrpSpPr>
        <p:grpSpPr>
          <a:xfrm>
            <a:off x="10577922" y="8291861"/>
            <a:ext cx="1100389" cy="1100456"/>
            <a:chOff x="13402234" y="7417072"/>
            <a:chExt cx="1389920" cy="1390005"/>
          </a:xfrm>
        </p:grpSpPr>
        <p:pic>
          <p:nvPicPr>
            <p:cNvPr id="44" name="Picture 4" descr="BaseAL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36909" y="7732718"/>
              <a:ext cx="1152525" cy="80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Овал 44"/>
            <p:cNvSpPr/>
            <p:nvPr/>
          </p:nvSpPr>
          <p:spPr>
            <a:xfrm>
              <a:off x="13402234" y="7417072"/>
              <a:ext cx="1389920" cy="139000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0303648" y="9315659"/>
            <a:ext cx="1648936" cy="790049"/>
          </a:xfrm>
          <a:prstGeom prst="rect">
            <a:avLst/>
          </a:prstGeom>
        </p:spPr>
        <p:txBody>
          <a:bodyPr wrap="square" lIns="172807" tIns="86404" rIns="172807" bIns="86404">
            <a:spAutoFit/>
          </a:bodyPr>
          <a:lstStyle/>
          <a:p>
            <a:pPr algn="ctr"/>
            <a:r>
              <a:rPr lang="en-US" sz="2000" dirty="0" smtClean="0"/>
              <a:t>Alt Linux</a:t>
            </a:r>
            <a:endParaRPr lang="ru-RU" sz="2000" dirty="0" smtClean="0"/>
          </a:p>
          <a:p>
            <a:pPr algn="ctr"/>
            <a:r>
              <a:rPr lang="en-US" sz="2000" dirty="0" smtClean="0"/>
              <a:t>8</a:t>
            </a:r>
            <a:r>
              <a:rPr lang="ru-RU" sz="2000" dirty="0" smtClean="0"/>
              <a:t>*</a:t>
            </a:r>
            <a:endParaRPr lang="ru-RU" sz="2000" dirty="0"/>
          </a:p>
        </p:txBody>
      </p:sp>
      <p:grpSp>
        <p:nvGrpSpPr>
          <p:cNvPr id="47" name="Группа 46"/>
          <p:cNvGrpSpPr/>
          <p:nvPr/>
        </p:nvGrpSpPr>
        <p:grpSpPr>
          <a:xfrm>
            <a:off x="15451377" y="8296740"/>
            <a:ext cx="1100389" cy="1100456"/>
            <a:chOff x="711990" y="9010791"/>
            <a:chExt cx="1389920" cy="1390005"/>
          </a:xfrm>
        </p:grpSpPr>
        <p:sp>
          <p:nvSpPr>
            <p:cNvPr id="48" name="Овал 47"/>
            <p:cNvSpPr/>
            <p:nvPr/>
          </p:nvSpPr>
          <p:spPr>
            <a:xfrm>
              <a:off x="711990" y="9010791"/>
              <a:ext cx="1389920" cy="1390005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800"/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898" y="9037011"/>
              <a:ext cx="1341480" cy="1337913"/>
            </a:xfrm>
            <a:prstGeom prst="rect">
              <a:avLst/>
            </a:prstGeom>
          </p:spPr>
        </p:pic>
      </p:grpSp>
      <p:pic>
        <p:nvPicPr>
          <p:cNvPr id="50" name="Рисунок 49"/>
          <p:cNvPicPr>
            <a:picLocks noChangeAspect="1"/>
          </p:cNvPicPr>
          <p:nvPr/>
        </p:nvPicPr>
        <p:blipFill>
          <a:blip r:embed="rId11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58698" y="8431356"/>
            <a:ext cx="2320955" cy="725299"/>
          </a:xfrm>
          <a:prstGeom prst="rect">
            <a:avLst/>
          </a:prstGeom>
        </p:spPr>
      </p:pic>
      <p:sp>
        <p:nvSpPr>
          <p:cNvPr id="51" name="Прямоугольник 50"/>
          <p:cNvSpPr/>
          <p:nvPr/>
        </p:nvSpPr>
        <p:spPr>
          <a:xfrm>
            <a:off x="12026131" y="9315659"/>
            <a:ext cx="3363806" cy="790049"/>
          </a:xfrm>
          <a:prstGeom prst="rect">
            <a:avLst/>
          </a:prstGeom>
        </p:spPr>
        <p:txBody>
          <a:bodyPr wrap="square" lIns="172807" tIns="86404" rIns="172807" bIns="86404">
            <a:spAutoFit/>
          </a:bodyPr>
          <a:lstStyle/>
          <a:p>
            <a:pPr algn="ctr"/>
            <a:r>
              <a:rPr lang="en-US" sz="2000" dirty="0" smtClean="0"/>
              <a:t>Astra Linux</a:t>
            </a:r>
            <a:endParaRPr lang="ru-RU" sz="2000" dirty="0" smtClean="0"/>
          </a:p>
          <a:p>
            <a:pPr algn="ctr"/>
            <a:r>
              <a:rPr lang="en-US" sz="2000" dirty="0" smtClean="0"/>
              <a:t>Common Edition </a:t>
            </a:r>
            <a:r>
              <a:rPr lang="ru-RU" sz="2000" dirty="0" smtClean="0"/>
              <a:t>Орёл*</a:t>
            </a:r>
            <a:endParaRPr lang="ru-RU" sz="2000" dirty="0"/>
          </a:p>
        </p:txBody>
      </p:sp>
      <p:sp>
        <p:nvSpPr>
          <p:cNvPr id="52" name="Объект 2"/>
          <p:cNvSpPr>
            <a:spLocks noGrp="1"/>
          </p:cNvSpPr>
          <p:nvPr>
            <p:ph idx="1"/>
          </p:nvPr>
        </p:nvSpPr>
        <p:spPr>
          <a:xfrm>
            <a:off x="399388" y="7025846"/>
            <a:ext cx="7488832" cy="211879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1134"/>
              </a:spcAft>
              <a:buNone/>
            </a:pPr>
            <a:r>
              <a:rPr lang="ru-RU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Dallas </a:t>
            </a:r>
            <a:r>
              <a:rPr lang="ru-RU" sz="4200" b="1" dirty="0">
                <a:latin typeface="Arial" panose="020B0604020202020204" pitchFamily="34" charset="0"/>
                <a:cs typeface="Arial" panose="020B0604020202020204" pitchFamily="34" charset="0"/>
              </a:rPr>
              <a:t>Lock </a:t>
            </a:r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Linux</a:t>
            </a:r>
            <a:endParaRPr lang="ru-RU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spcAft>
                <a:spcPts val="1134"/>
              </a:spcAft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сертифицированная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система защиты информации накладного типа для защиты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конфиденциальной информации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3" name="Picture 2" descr="C:\Users\osv\AppData\Local\Microsoft\Windows\Temporary Internet Files\Content.Outlook\R07RQ4FK\CD + BOX + Manual Linux 10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8969" y="3554819"/>
            <a:ext cx="4549670" cy="3289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Объект 2"/>
          <p:cNvSpPr txBox="1">
            <a:spLocks/>
          </p:cNvSpPr>
          <p:nvPr/>
        </p:nvSpPr>
        <p:spPr>
          <a:xfrm>
            <a:off x="18474326" y="4189342"/>
            <a:ext cx="4320135" cy="1684950"/>
          </a:xfrm>
          <a:prstGeom prst="rect">
            <a:avLst/>
          </a:prstGeom>
        </p:spPr>
        <p:txBody>
          <a:bodyPr vert="horz" lIns="172769" tIns="86385" rIns="172769" bIns="86385" rtlCol="0">
            <a:normAutofit/>
          </a:bodyPr>
          <a:lstStyle>
            <a:lvl1pPr marL="647887" indent="-647887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3743" indent="-539903" algn="l" defTabSz="17276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05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450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292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136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4976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8818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2662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Поддерживаются наиболее популярные дистрибутивы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Объект 2"/>
          <p:cNvSpPr txBox="1">
            <a:spLocks/>
          </p:cNvSpPr>
          <p:nvPr/>
        </p:nvSpPr>
        <p:spPr>
          <a:xfrm>
            <a:off x="18474326" y="8526181"/>
            <a:ext cx="4320135" cy="1285452"/>
          </a:xfrm>
          <a:prstGeom prst="rect">
            <a:avLst/>
          </a:prstGeom>
        </p:spPr>
        <p:txBody>
          <a:bodyPr vert="horz" lIns="172769" tIns="86385" rIns="172769" bIns="86385" rtlCol="0">
            <a:normAutofit/>
          </a:bodyPr>
          <a:lstStyle>
            <a:lvl1pPr marL="647887" indent="-647887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403743" indent="-539903" algn="l" defTabSz="17276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59605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23450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87292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751136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614976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78818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42662" indent="-431924" algn="l" defTabSz="172768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134"/>
              </a:spcAft>
              <a:buFont typeface="Arial" pitchFamily="34" charset="0"/>
              <a:buNone/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Поддерживаются российские ОС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Левая фигурная скобка 58"/>
          <p:cNvSpPr/>
          <p:nvPr/>
        </p:nvSpPr>
        <p:spPr>
          <a:xfrm rot="10800000">
            <a:off x="17819607" y="2563625"/>
            <a:ext cx="345917" cy="4888162"/>
          </a:xfrm>
          <a:prstGeom prst="leftBrace">
            <a:avLst>
              <a:gd name="adj1" fmla="val 89201"/>
              <a:gd name="adj2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Левая фигурная скобка 59"/>
          <p:cNvSpPr/>
          <p:nvPr/>
        </p:nvSpPr>
        <p:spPr>
          <a:xfrm rot="10800000">
            <a:off x="17819607" y="7876225"/>
            <a:ext cx="345917" cy="2516221"/>
          </a:xfrm>
          <a:prstGeom prst="leftBrace">
            <a:avLst>
              <a:gd name="adj1" fmla="val 89201"/>
              <a:gd name="adj2" fmla="val 50000"/>
            </a:avLst>
          </a:prstGeom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198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6" grpId="0" build="p"/>
      <p:bldP spid="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22" y="2376513"/>
            <a:ext cx="20594952" cy="937017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Защита ГИС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867649" y="10344151"/>
            <a:ext cx="5094585" cy="1219200"/>
          </a:xfrm>
          <a:prstGeom prst="roundRect">
            <a:avLst/>
          </a:prstGeom>
          <a:noFill/>
          <a:ln w="1809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2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338253" y="5184825"/>
            <a:ext cx="16330440" cy="1196275"/>
          </a:xfrm>
          <a:prstGeom prst="rect">
            <a:avLst/>
          </a:prstGeom>
        </p:spPr>
        <p:txBody>
          <a:bodyPr wrap="square" lIns="172769" tIns="86385" rIns="172769" bIns="86385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83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83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hape 43"/>
          <p:cNvSpPr>
            <a:spLocks noChangeArrowheads="1"/>
          </p:cNvSpPr>
          <p:nvPr/>
        </p:nvSpPr>
        <p:spPr bwMode="auto">
          <a:xfrm>
            <a:off x="14012029" y="9381254"/>
            <a:ext cx="1460318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E-MAIL:</a:t>
            </a:r>
          </a:p>
        </p:txBody>
      </p:sp>
      <p:sp>
        <p:nvSpPr>
          <p:cNvPr id="12" name="Shape 44"/>
          <p:cNvSpPr>
            <a:spLocks noChangeArrowheads="1"/>
          </p:cNvSpPr>
          <p:nvPr/>
        </p:nvSpPr>
        <p:spPr bwMode="auto">
          <a:xfrm>
            <a:off x="14412781" y="10107534"/>
            <a:ext cx="1059567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WEB</a:t>
            </a:r>
            <a:r>
              <a:rPr lang="ru-RU" altLang="ru-RU" sz="2800" b="1" dirty="0">
                <a:solidFill>
                  <a:srgbClr val="EF7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Verdana Bold"/>
                <a:cs typeface="Arial" panose="020B0604020202020204" pitchFamily="34" charset="0"/>
                <a:sym typeface="Verdana Bold"/>
              </a:rPr>
              <a:t>:</a:t>
            </a:r>
          </a:p>
        </p:txBody>
      </p:sp>
      <p:sp>
        <p:nvSpPr>
          <p:cNvPr id="13" name="Shape 46"/>
          <p:cNvSpPr>
            <a:spLocks noChangeArrowheads="1"/>
          </p:cNvSpPr>
          <p:nvPr/>
        </p:nvSpPr>
        <p:spPr bwMode="auto">
          <a:xfrm>
            <a:off x="15558659" y="9381254"/>
            <a:ext cx="4109369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ISC</a:t>
            </a:r>
            <a:r>
              <a:rPr lang="ru-RU" altLang="ru-RU" sz="2800" b="1" dirty="0" smtClean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@</a:t>
            </a:r>
            <a:r>
              <a:rPr lang="en-US" altLang="ru-RU" sz="2800" b="1" dirty="0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CONFIDENT.RU</a:t>
            </a:r>
            <a:endParaRPr lang="ru-RU" altLang="ru-RU" sz="2800" b="1" dirty="0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  <p:sp>
        <p:nvSpPr>
          <p:cNvPr id="14" name="Shape 47"/>
          <p:cNvSpPr>
            <a:spLocks noChangeArrowheads="1"/>
          </p:cNvSpPr>
          <p:nvPr/>
        </p:nvSpPr>
        <p:spPr bwMode="auto">
          <a:xfrm>
            <a:off x="15558662" y="10117854"/>
            <a:ext cx="4290644" cy="53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50791" tIns="50791" rIns="50791" bIns="50791" anchor="ctr">
            <a:spAutoFit/>
          </a:bodyPr>
          <a:lstStyle>
            <a:lvl1pPr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42950" indent="-28575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1430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002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57400" indent="-228600" eaLnBrk="0" hangingPunct="0">
              <a:spcBef>
                <a:spcPts val="5900"/>
              </a:spcBef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5146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9718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4290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886200" indent="-228600" defTabSz="825500" eaLnBrk="0" fontAlgn="base" hangingPunct="0">
              <a:spcBef>
                <a:spcPts val="5900"/>
              </a:spcBef>
              <a:spcAft>
                <a:spcPct val="0"/>
              </a:spcAft>
              <a:buSzPct val="75000"/>
              <a:buChar char="•"/>
              <a:defRPr sz="5200">
                <a:solidFill>
                  <a:schemeClr val="tx1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ru-RU" sz="2800" b="1">
                <a:solidFill>
                  <a:srgbClr val="1733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Verdana" panose="020B0604030504040204" pitchFamily="34" charset="0"/>
              </a:rPr>
              <a:t>WWW.DALLASLOCK.RU</a:t>
            </a:r>
            <a:endParaRPr lang="ru-RU" altLang="ru-RU" sz="2800" b="1">
              <a:solidFill>
                <a:srgbClr val="1733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55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522" y="2376513"/>
            <a:ext cx="20594952" cy="9370174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 smtClean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Защита КИИ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67649" y="10344151"/>
            <a:ext cx="5094585" cy="1219200"/>
          </a:xfrm>
          <a:prstGeom prst="roundRect">
            <a:avLst/>
          </a:prstGeom>
          <a:noFill/>
          <a:ln w="180975">
            <a:solidFill>
              <a:srgbClr val="8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13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СЗИ от НСД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8829242" y="10654062"/>
            <a:ext cx="53316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Программисты</a:t>
            </a:r>
          </a:p>
        </p:txBody>
      </p:sp>
      <p:sp>
        <p:nvSpPr>
          <p:cNvPr id="187" name="Прямоугольник 186"/>
          <p:cNvSpPr/>
          <p:nvPr/>
        </p:nvSpPr>
        <p:spPr>
          <a:xfrm>
            <a:off x="8974029" y="2228076"/>
            <a:ext cx="50421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Нормативные требования</a:t>
            </a:r>
            <a:br>
              <a:rPr lang="ru-RU" dirty="0"/>
            </a:br>
            <a:r>
              <a:rPr lang="ru-RU" dirty="0"/>
              <a:t> к СЗИ от НСД</a:t>
            </a:r>
          </a:p>
        </p:txBody>
      </p:sp>
      <p:pic>
        <p:nvPicPr>
          <p:cNvPr id="80" name="Рисунок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4654" y="3426343"/>
            <a:ext cx="1080860" cy="108086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8417" y="9530906"/>
            <a:ext cx="1041271" cy="1041271"/>
          </a:xfrm>
          <a:prstGeom prst="rect">
            <a:avLst/>
          </a:prstGeom>
        </p:spPr>
      </p:pic>
      <p:sp>
        <p:nvSpPr>
          <p:cNvPr id="193" name="Прямоугольник 192"/>
          <p:cNvSpPr/>
          <p:nvPr/>
        </p:nvSpPr>
        <p:spPr>
          <a:xfrm>
            <a:off x="9118820" y="5721846"/>
            <a:ext cx="4752528" cy="259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194" name="Прямая со стрелкой 193"/>
          <p:cNvCxnSpPr/>
          <p:nvPr/>
        </p:nvCxnSpPr>
        <p:spPr>
          <a:xfrm>
            <a:off x="5305635" y="6984682"/>
            <a:ext cx="3813185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Прямая со стрелкой 194"/>
          <p:cNvCxnSpPr/>
          <p:nvPr/>
        </p:nvCxnSpPr>
        <p:spPr>
          <a:xfrm>
            <a:off x="13871348" y="6984682"/>
            <a:ext cx="443892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Прямая со стрелкой 195"/>
          <p:cNvCxnSpPr/>
          <p:nvPr/>
        </p:nvCxnSpPr>
        <p:spPr>
          <a:xfrm>
            <a:off x="11495084" y="4680773"/>
            <a:ext cx="0" cy="104107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Прямоугольник 196"/>
          <p:cNvSpPr/>
          <p:nvPr/>
        </p:nvSpPr>
        <p:spPr>
          <a:xfrm>
            <a:off x="5985865" y="5490070"/>
            <a:ext cx="29599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Опыт, компетенции</a:t>
            </a:r>
          </a:p>
        </p:txBody>
      </p:sp>
      <p:sp>
        <p:nvSpPr>
          <p:cNvPr id="199" name="Прямоугольник 198"/>
          <p:cNvSpPr/>
          <p:nvPr/>
        </p:nvSpPr>
        <p:spPr>
          <a:xfrm>
            <a:off x="17970038" y="8132953"/>
            <a:ext cx="28787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Потребитель</a:t>
            </a:r>
          </a:p>
        </p:txBody>
      </p:sp>
      <p:sp>
        <p:nvSpPr>
          <p:cNvPr id="200" name="Прямоугольник 199"/>
          <p:cNvSpPr/>
          <p:nvPr/>
        </p:nvSpPr>
        <p:spPr>
          <a:xfrm>
            <a:off x="9289827" y="6630739"/>
            <a:ext cx="4410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Производство</a:t>
            </a:r>
          </a:p>
        </p:txBody>
      </p:sp>
      <p:pic>
        <p:nvPicPr>
          <p:cNvPr id="201" name="Рисунок 20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8596" y="5903858"/>
            <a:ext cx="2161650" cy="2161650"/>
          </a:xfrm>
          <a:prstGeom prst="rect">
            <a:avLst/>
          </a:prstGeom>
        </p:spPr>
      </p:pic>
      <p:pic>
        <p:nvPicPr>
          <p:cNvPr id="203" name="Рисунок 2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854" y="5856908"/>
            <a:ext cx="2448276" cy="2205694"/>
          </a:xfrm>
          <a:prstGeom prst="rect">
            <a:avLst/>
          </a:prstGeom>
        </p:spPr>
      </p:pic>
      <p:cxnSp>
        <p:nvCxnSpPr>
          <p:cNvPr id="204" name="Прямая со стрелкой 203"/>
          <p:cNvCxnSpPr/>
          <p:nvPr/>
        </p:nvCxnSpPr>
        <p:spPr>
          <a:xfrm flipV="1">
            <a:off x="11495084" y="8314137"/>
            <a:ext cx="0" cy="104107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Прямоугольник 204"/>
          <p:cNvSpPr/>
          <p:nvPr/>
        </p:nvSpPr>
        <p:spPr>
          <a:xfrm>
            <a:off x="15022597" y="5856908"/>
            <a:ext cx="33060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СЗИ от НСД</a:t>
            </a:r>
          </a:p>
        </p:txBody>
      </p:sp>
    </p:spTree>
    <p:extLst>
      <p:ext uri="{BB962C8B-B14F-4D97-AF65-F5344CB8AC3E}">
        <p14:creationId xmlns:p14="http://schemas.microsoft.com/office/powerpoint/2010/main" val="418195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4177262" y="2042810"/>
            <a:ext cx="14343241" cy="240618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7662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такое СЗИ от НСД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4454874" y="2176065"/>
            <a:ext cx="140656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Нормативные требования: СЗИ от НСД, СКН, МЭ, СОВ, СДЗ, САВЗ, ОС, …</a:t>
            </a:r>
          </a:p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Требования системы сертификации, включая техническую поддержку.</a:t>
            </a:r>
          </a:p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Функциональные требования рынка.</a:t>
            </a:r>
          </a:p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Требования по надёжности, производительности и т.п.</a:t>
            </a:r>
          </a:p>
        </p:txBody>
      </p:sp>
      <p:sp>
        <p:nvSpPr>
          <p:cNvPr id="190" name="Прямоугольник 189"/>
          <p:cNvSpPr/>
          <p:nvPr/>
        </p:nvSpPr>
        <p:spPr>
          <a:xfrm>
            <a:off x="14446970" y="5255251"/>
            <a:ext cx="330600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СЗИ от НСД, СКН, МЭ, СОВ, …</a:t>
            </a:r>
          </a:p>
          <a:p>
            <a:r>
              <a:rPr lang="ru-RU" dirty="0"/>
              <a:t>Сервисы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177262" y="9373021"/>
            <a:ext cx="14343241" cy="2406180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44085" y="9469643"/>
            <a:ext cx="1406563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Программисты, аналитики, </a:t>
            </a:r>
            <a:r>
              <a:rPr lang="ru-RU" dirty="0" err="1"/>
              <a:t>тестировщики</a:t>
            </a:r>
            <a:r>
              <a:rPr lang="ru-RU" dirty="0"/>
              <a:t>, специалисты поддержки, …</a:t>
            </a:r>
          </a:p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Стендовая база и средства (безопасной) разработки и тестирования.</a:t>
            </a:r>
          </a:p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Инфраструктура для оказания круглосуточной технической поддержки.</a:t>
            </a:r>
          </a:p>
          <a:p>
            <a:pPr marL="457196" indent="-457196">
              <a:buFont typeface="Wingdings" panose="05000000000000000000" pitchFamily="2" charset="2"/>
              <a:buChar char="§"/>
            </a:pPr>
            <a:r>
              <a:rPr lang="ru-RU" dirty="0"/>
              <a:t>Привлечение испытательной лаборатории и органа по сертификации.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118820" y="5721846"/>
            <a:ext cx="4752528" cy="25922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305635" y="6984682"/>
            <a:ext cx="3813185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3871348" y="6984682"/>
            <a:ext cx="4438922" cy="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1495084" y="4680773"/>
            <a:ext cx="0" cy="104107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970038" y="8132953"/>
            <a:ext cx="287877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Потребитель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289827" y="6630739"/>
            <a:ext cx="44105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Производство</a:t>
            </a: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28596" y="5903858"/>
            <a:ext cx="2161650" cy="216165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1854" y="5856908"/>
            <a:ext cx="2448276" cy="2205694"/>
          </a:xfrm>
          <a:prstGeom prst="rect">
            <a:avLst/>
          </a:prstGeom>
        </p:spPr>
      </p:pic>
      <p:cxnSp>
        <p:nvCxnSpPr>
          <p:cNvPr id="38" name="Прямая со стрелкой 37"/>
          <p:cNvCxnSpPr/>
          <p:nvPr/>
        </p:nvCxnSpPr>
        <p:spPr>
          <a:xfrm flipV="1">
            <a:off x="11495084" y="8314137"/>
            <a:ext cx="0" cy="104107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5985865" y="5490070"/>
            <a:ext cx="295991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Опыт, компетенции</a:t>
            </a:r>
          </a:p>
        </p:txBody>
      </p:sp>
    </p:spTree>
    <p:extLst>
      <p:ext uri="{BB962C8B-B14F-4D97-AF65-F5344CB8AC3E}">
        <p14:creationId xmlns:p14="http://schemas.microsoft.com/office/powerpoint/2010/main" val="10239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СЗИ от НСД отличаются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017019" y="3960689"/>
            <a:ext cx="19010112" cy="7704856"/>
            <a:chOff x="1368947" y="3960689"/>
            <a:chExt cx="15193688" cy="7704856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1368947" y="3960689"/>
              <a:ext cx="15193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1368947" y="5501660"/>
              <a:ext cx="15193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>
              <a:off x="1368947" y="7042631"/>
              <a:ext cx="15193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единительная линия 59"/>
            <p:cNvCxnSpPr/>
            <p:nvPr/>
          </p:nvCxnSpPr>
          <p:spPr>
            <a:xfrm>
              <a:off x="1368947" y="8583602"/>
              <a:ext cx="15193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>
              <a:off x="1368947" y="10124573"/>
              <a:ext cx="15193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/>
            <p:cNvCxnSpPr/>
            <p:nvPr/>
          </p:nvCxnSpPr>
          <p:spPr>
            <a:xfrm>
              <a:off x="1368947" y="11665545"/>
              <a:ext cx="151936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"/>
          <p:cNvGrpSpPr/>
          <p:nvPr/>
        </p:nvGrpSpPr>
        <p:grpSpPr>
          <a:xfrm>
            <a:off x="14114363" y="3960689"/>
            <a:ext cx="6912768" cy="7704856"/>
            <a:chOff x="13466291" y="2880569"/>
            <a:chExt cx="6912768" cy="8784976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20379059" y="2880569"/>
              <a:ext cx="0" cy="8784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/>
            <p:nvPr/>
          </p:nvCxnSpPr>
          <p:spPr>
            <a:xfrm>
              <a:off x="18650867" y="2880569"/>
              <a:ext cx="0" cy="8784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922675" y="2880569"/>
              <a:ext cx="0" cy="8784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/>
            <p:nvPr/>
          </p:nvCxnSpPr>
          <p:spPr>
            <a:xfrm>
              <a:off x="15194483" y="2880569"/>
              <a:ext cx="0" cy="8784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13466291" y="2880569"/>
              <a:ext cx="0" cy="8784976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Прямоугольник 68"/>
          <p:cNvSpPr/>
          <p:nvPr/>
        </p:nvSpPr>
        <p:spPr>
          <a:xfrm>
            <a:off x="14111932" y="2237250"/>
            <a:ext cx="691519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УРОВЕНЬ </a:t>
            </a:r>
            <a:r>
              <a:rPr lang="ru-RU" b="1" dirty="0"/>
              <a:t>ЗРЕЛОСТИ СЗИ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4111932" y="3057604"/>
            <a:ext cx="172819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низкий</a:t>
            </a:r>
            <a:endParaRPr lang="ru-RU" b="1" i="1" dirty="0"/>
          </a:p>
        </p:txBody>
      </p:sp>
      <p:sp>
        <p:nvSpPr>
          <p:cNvPr id="73" name="Прямоугольник 72"/>
          <p:cNvSpPr/>
          <p:nvPr/>
        </p:nvSpPr>
        <p:spPr>
          <a:xfrm>
            <a:off x="19117554" y="3057604"/>
            <a:ext cx="20747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высокий</a:t>
            </a:r>
            <a:endParaRPr lang="ru-RU" b="1" i="1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2017019" y="4162355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Базовые функции защиты информации от несанкционированного доступа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2017019" y="570220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Централизованное управление, </a:t>
            </a:r>
            <a:br>
              <a:rPr lang="ru-RU" dirty="0"/>
            </a:br>
            <a:r>
              <a:rPr lang="ru-RU" dirty="0"/>
              <a:t>включая развёртывание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017019" y="7245426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Наличие сертифицированных модулей в составе системы защиты: СКН, МЭ, СОВ, …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2017019" y="8785270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Развитые сервисы производителя, включая круглосуточную техническую поддержку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2017019" y="10325111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Дополнительные функции, не входящие в «базовый» набор мер</a:t>
            </a:r>
          </a:p>
        </p:txBody>
      </p:sp>
      <p:pic>
        <p:nvPicPr>
          <p:cNvPr id="83" name="Рисунок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69012" y="4222291"/>
            <a:ext cx="1018901" cy="1018901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203" y="4222291"/>
            <a:ext cx="1018901" cy="101890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5394" y="4222291"/>
            <a:ext cx="1018901" cy="1018901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457" y="4222291"/>
            <a:ext cx="1018901" cy="1018901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7203" y="5762137"/>
            <a:ext cx="1018901" cy="1018901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5394" y="5762137"/>
            <a:ext cx="1018901" cy="1018901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457" y="5762137"/>
            <a:ext cx="1018901" cy="1018901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25394" y="7303670"/>
            <a:ext cx="1018901" cy="1018901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457" y="7303670"/>
            <a:ext cx="1018901" cy="1018901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457" y="8845205"/>
            <a:ext cx="1018901" cy="1018901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45457" y="10385047"/>
            <a:ext cx="1018901" cy="1018901"/>
          </a:xfrm>
          <a:prstGeom prst="rect">
            <a:avLst/>
          </a:prstGeom>
        </p:spPr>
      </p:pic>
      <p:cxnSp>
        <p:nvCxnSpPr>
          <p:cNvPr id="5" name="Прямая со стрелкой 4"/>
          <p:cNvCxnSpPr>
            <a:endCxn id="73" idx="1"/>
          </p:cNvCxnSpPr>
          <p:nvPr/>
        </p:nvCxnSpPr>
        <p:spPr>
          <a:xfrm>
            <a:off x="15840124" y="3365380"/>
            <a:ext cx="3277430" cy="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84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7665967" y="220440"/>
            <a:ext cx="15378183" cy="1296194"/>
          </a:xfrm>
          <a:prstGeom prst="rect">
            <a:avLst/>
          </a:prstGeom>
        </p:spPr>
        <p:txBody>
          <a:bodyPr vert="horz" lIns="172803" tIns="86401" rIns="172803" bIns="8640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5300" b="1" dirty="0">
                <a:solidFill>
                  <a:srgbClr val="FBF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Объём рынка СЗИ от НСД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4105251" y="10624730"/>
            <a:ext cx="1605778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Объём рынка СЗИ от НСД, включая модули СКН, МЭ, СОВ</a:t>
            </a:r>
            <a:br>
              <a:rPr lang="ru-RU" dirty="0"/>
            </a:br>
            <a:r>
              <a:rPr lang="ru-RU" dirty="0"/>
              <a:t>(стоимость лицензий и сервисов в ценах конечных пользователей)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073288" y="1921875"/>
            <a:ext cx="15433563" cy="8490837"/>
            <a:chOff x="3073288" y="1921875"/>
            <a:chExt cx="15433563" cy="8490837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073288" y="1983119"/>
              <a:ext cx="15433563" cy="7253898"/>
              <a:chOff x="3073288" y="1983119"/>
              <a:chExt cx="15433563" cy="7253898"/>
            </a:xfrm>
          </p:grpSpPr>
          <p:sp>
            <p:nvSpPr>
              <p:cNvPr id="166" name="Прямоугольник 165"/>
              <p:cNvSpPr/>
              <p:nvPr/>
            </p:nvSpPr>
            <p:spPr>
              <a:xfrm>
                <a:off x="3073288" y="1983119"/>
                <a:ext cx="1872208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dirty="0" err="1">
                    <a:solidFill>
                      <a:schemeClr val="bg1">
                        <a:lumMod val="50000"/>
                      </a:schemeClr>
                    </a:solidFill>
                  </a:rPr>
                  <a:t>млн.руб</a:t>
                </a:r>
                <a:r>
                  <a:rPr lang="ru-RU" dirty="0">
                    <a:solidFill>
                      <a:schemeClr val="bg1">
                        <a:lumMod val="50000"/>
                      </a:schemeClr>
                    </a:solidFill>
                  </a:rPr>
                  <a:t>.</a:t>
                </a: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6337499" y="8929241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337499" y="7971299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6337499" y="7013356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37499" y="6055413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6337499" y="5097470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6337499" y="4139527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6337499" y="3181584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6337499" y="2223641"/>
                <a:ext cx="121693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Прямоугольник 20"/>
              <p:cNvSpPr/>
              <p:nvPr/>
            </p:nvSpPr>
            <p:spPr>
              <a:xfrm>
                <a:off x="4177552" y="8621464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4177552" y="7663522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200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4177552" y="6705580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400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Прямоугольник 23"/>
              <p:cNvSpPr/>
              <p:nvPr/>
            </p:nvSpPr>
            <p:spPr>
              <a:xfrm>
                <a:off x="4177552" y="5755053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600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4177552" y="4788991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800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4177552" y="3822929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1000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4177552" y="2872402"/>
                <a:ext cx="1853749" cy="615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dirty="0" smtClean="0">
                    <a:solidFill>
                      <a:schemeClr val="bg1">
                        <a:lumMod val="50000"/>
                      </a:schemeClr>
                    </a:solidFill>
                  </a:rPr>
                  <a:t>1200</a:t>
                </a:r>
                <a:endParaRPr lang="ru-RU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" name="Прямоугольник 3"/>
            <p:cNvSpPr/>
            <p:nvPr/>
          </p:nvSpPr>
          <p:spPr>
            <a:xfrm>
              <a:off x="16805019" y="5148146"/>
              <a:ext cx="1011815" cy="221599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13800" b="1" cap="none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?</a:t>
              </a:r>
              <a:endParaRPr lang="ru-RU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6715468" y="4968801"/>
              <a:ext cx="1656184" cy="3960440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153868" y="3672657"/>
              <a:ext cx="1656184" cy="525658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1610198" y="3312617"/>
              <a:ext cx="1656184" cy="5616624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4066527" y="3191435"/>
              <a:ext cx="1656184" cy="5737806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6469068" y="2489200"/>
              <a:ext cx="1656184" cy="644004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177552" y="1921875"/>
              <a:ext cx="18537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dirty="0" smtClean="0">
                  <a:solidFill>
                    <a:schemeClr val="bg1">
                      <a:lumMod val="50000"/>
                    </a:schemeClr>
                  </a:solidFill>
                </a:rPr>
                <a:t>1400</a:t>
              </a:r>
              <a:endParaRPr lang="ru-RU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6074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2014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0458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2015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1484256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2016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3958515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2017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6374822" y="9397049"/>
              <a:ext cx="187220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6000" dirty="0" smtClean="0">
                  <a:solidFill>
                    <a:schemeClr val="bg1">
                      <a:lumMod val="50000"/>
                    </a:schemeClr>
                  </a:solidFill>
                </a:rPr>
                <a:t>2018</a:t>
              </a:r>
              <a:endParaRPr lang="ru-RU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58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1319</Words>
  <Application>Microsoft Office PowerPoint</Application>
  <PresentationFormat>Произвольный</PresentationFormat>
  <Paragraphs>346</Paragraphs>
  <Slides>40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Arial Narrow</vt:lpstr>
      <vt:lpstr>Calibri</vt:lpstr>
      <vt:lpstr>Helvetica Light</vt:lpstr>
      <vt:lpstr>PTSansBold</vt:lpstr>
      <vt:lpstr>Times New Roman</vt:lpstr>
      <vt:lpstr>Verdana</vt:lpstr>
      <vt:lpstr>Verdana Bold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2019-01-17T13:50:00Z</dcterms:created>
  <dcterms:modified xsi:type="dcterms:W3CDTF">2019-08-27T06:42:45Z</dcterms:modified>
</cp:coreProperties>
</file>