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7"/>
  </p:notesMasterIdLst>
  <p:sldIdLst>
    <p:sldId id="257" r:id="rId4"/>
    <p:sldId id="258" r:id="rId5"/>
    <p:sldId id="286" r:id="rId6"/>
    <p:sldId id="283" r:id="rId7"/>
    <p:sldId id="282" r:id="rId8"/>
    <p:sldId id="288" r:id="rId9"/>
    <p:sldId id="266" r:id="rId10"/>
    <p:sldId id="269" r:id="rId11"/>
    <p:sldId id="268" r:id="rId12"/>
    <p:sldId id="273" r:id="rId13"/>
    <p:sldId id="280" r:id="rId14"/>
    <p:sldId id="287" r:id="rId15"/>
    <p:sldId id="256" r:id="rId16"/>
  </p:sldIdLst>
  <p:sldSz cx="6858000" cy="51435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8FF"/>
    <a:srgbClr val="3C4E64"/>
    <a:srgbClr val="21B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93" autoAdjust="0"/>
  </p:normalViewPr>
  <p:slideViewPr>
    <p:cSldViewPr>
      <p:cViewPr varScale="1">
        <p:scale>
          <a:sx n="160" d="100"/>
          <a:sy n="160" d="100"/>
        </p:scale>
        <p:origin x="1272" y="13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00E41-C0B8-4021-AC2B-CD7AEC2B7FA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B23BD-4894-4032-B046-953FA09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4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B23BD-4894-4032-B046-953FA098E4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2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B23BD-4894-4032-B046-953FA098E43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226" y="1599642"/>
            <a:ext cx="6079104" cy="1620180"/>
          </a:xfrm>
        </p:spPr>
        <p:txBody>
          <a:bodyPr>
            <a:norm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000" y="3921900"/>
            <a:ext cx="4800600" cy="661506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4877501"/>
            <a:ext cx="1600200" cy="163607"/>
          </a:xfrm>
        </p:spPr>
        <p:txBody>
          <a:bodyPr/>
          <a:lstStyle>
            <a:lvl1pPr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5224F9-8AA0-4D3F-B0BA-5A395F002224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4877501"/>
            <a:ext cx="1600200" cy="163607"/>
          </a:xfrm>
        </p:spPr>
        <p:txBody>
          <a:bodyPr/>
          <a:lstStyle>
            <a:lvl1pPr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FD15C0-A5E7-415B-A6B1-363F26F49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56892" y="4877501"/>
            <a:ext cx="2171700" cy="163607"/>
          </a:xfrm>
        </p:spPr>
        <p:txBody>
          <a:bodyPr/>
          <a:lstStyle>
            <a:lvl1pPr algn="ctr"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4751488"/>
            <a:ext cx="6858000" cy="1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14111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70" y="123478"/>
            <a:ext cx="6499296" cy="259538"/>
          </a:xfrm>
        </p:spPr>
        <p:txBody>
          <a:bodyPr>
            <a:noAutofit/>
          </a:bodyPr>
          <a:lstStyle>
            <a:lvl1pPr algn="l">
              <a:defRPr sz="165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006" y="627534"/>
            <a:ext cx="6483360" cy="4104456"/>
          </a:xfrm>
        </p:spPr>
        <p:txBody>
          <a:bodyPr anchor="ctr">
            <a:normAutofit/>
          </a:bodyPr>
          <a:lstStyle>
            <a:lvl1pPr>
              <a:spcBef>
                <a:spcPts val="2250"/>
              </a:spcBef>
              <a:spcAft>
                <a:spcPts val="450"/>
              </a:spcAft>
              <a:buClr>
                <a:schemeClr val="bg2">
                  <a:lumMod val="50000"/>
                </a:schemeClr>
              </a:buCl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spcBef>
                <a:spcPts val="0"/>
              </a:spcBef>
              <a:spcAft>
                <a:spcPts val="225"/>
              </a:spcAft>
              <a:buClr>
                <a:schemeClr val="bg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0"/>
              </a:spcBef>
              <a:spcAft>
                <a:spcPts val="225"/>
              </a:spcAft>
              <a:buClr>
                <a:schemeClr val="bg2">
                  <a:lumMod val="50000"/>
                </a:schemeClr>
              </a:buCl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1350"/>
              </a:spcAft>
              <a:buClr>
                <a:schemeClr val="bg2">
                  <a:lumMod val="50000"/>
                </a:schemeClr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1350"/>
              </a:spcAft>
              <a:buClr>
                <a:schemeClr val="bg2">
                  <a:lumMod val="50000"/>
                </a:schemeClr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180752"/>
          </a:xfrm>
        </p:spPr>
        <p:txBody>
          <a:bodyPr/>
          <a:lstStyle>
            <a:lvl1pPr>
              <a:defRPr sz="82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5224F9-8AA0-4D3F-B0BA-5A395F002224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180752"/>
          </a:xfrm>
        </p:spPr>
        <p:txBody>
          <a:bodyPr/>
          <a:lstStyle>
            <a:lvl1pPr>
              <a:defRPr sz="82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180752"/>
          </a:xfrm>
        </p:spPr>
        <p:txBody>
          <a:bodyPr/>
          <a:lstStyle>
            <a:lvl1pPr>
              <a:defRPr sz="82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FD15C0-A5E7-415B-A6B1-363F26F49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65518"/>
            <a:ext cx="6858000" cy="1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39004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 userDrawn="1"/>
        </p:nvGrpSpPr>
        <p:grpSpPr>
          <a:xfrm>
            <a:off x="0" y="2225813"/>
            <a:ext cx="6858000" cy="594000"/>
            <a:chOff x="0" y="360000"/>
            <a:chExt cx="9144000" cy="792000"/>
          </a:xfrm>
        </p:grpSpPr>
        <p:sp>
          <p:nvSpPr>
            <p:cNvPr id="13" name="Прямоугольник 12"/>
            <p:cNvSpPr/>
            <p:nvPr/>
          </p:nvSpPr>
          <p:spPr>
            <a:xfrm flipH="1">
              <a:off x="0" y="360000"/>
              <a:ext cx="6768000" cy="792000"/>
            </a:xfrm>
            <a:prstGeom prst="rect">
              <a:avLst/>
            </a:prstGeom>
            <a:solidFill>
              <a:srgbClr val="FF8200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endParaRPr lang="ru-RU" sz="2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flipH="1">
              <a:off x="6768000" y="360000"/>
              <a:ext cx="792000" cy="792000"/>
            </a:xfrm>
            <a:prstGeom prst="rect">
              <a:avLst/>
            </a:prstGeom>
            <a:solidFill>
              <a:srgbClr val="FC4C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135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 flipH="1">
              <a:off x="7560000" y="360000"/>
              <a:ext cx="792000" cy="792000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135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8352000" y="360000"/>
              <a:ext cx="792000" cy="792000"/>
            </a:xfrm>
            <a:prstGeom prst="rect">
              <a:avLst/>
            </a:prstGeom>
            <a:solidFill>
              <a:srgbClr val="BF0D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135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248" y="2331647"/>
            <a:ext cx="5829300" cy="348116"/>
          </a:xfrm>
        </p:spPr>
        <p:txBody>
          <a:bodyPr anchor="t">
            <a:normAutofit/>
          </a:bodyPr>
          <a:lstStyle>
            <a:lvl1pPr algn="l">
              <a:defRPr sz="1800" b="0" cap="none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5224F9-8AA0-4D3F-B0BA-5A395F002224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25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FD15C0-A5E7-415B-A6B1-363F26F49D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КОНЧ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01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24F9-8AA0-4D3F-B0BA-5A395F002224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15C0-A5E7-415B-A6B1-363F26F49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8" r:id="rId4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hyperlink" Target="http://d-russia.ru/wp-content/uploads/2017/03/cbr_e_doc_concep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226" y="1653648"/>
            <a:ext cx="6079104" cy="1215135"/>
          </a:xfrm>
        </p:spPr>
        <p:txBody>
          <a:bodyPr>
            <a:normAutofit/>
          </a:bodyPr>
          <a:lstStyle/>
          <a:p>
            <a:r>
              <a:rPr lang="ru-RU" sz="2100" b="1" dirty="0">
                <a:solidFill>
                  <a:schemeClr val="bg2">
                    <a:lumMod val="50000"/>
                  </a:schemeClr>
                </a:solidFill>
              </a:rPr>
              <a:t>НОВЫЕ ВЫЗОВЫ ЭЛЕКТРОННОГО ДОКУМЕНТООБОРОТА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126" y="3111810"/>
            <a:ext cx="5238234" cy="496130"/>
          </a:xfrm>
        </p:spPr>
        <p:txBody>
          <a:bodyPr>
            <a:normAutofit/>
          </a:bodyPr>
          <a:lstStyle/>
          <a:p>
            <a:r>
              <a:rPr lang="ru-RU" i="1" dirty="0"/>
              <a:t>Владимир Баласанян, ЭОС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334E051-7B44-46B4-BF23-41CA7BA753BB}"/>
              </a:ext>
            </a:extLst>
          </p:cNvPr>
          <p:cNvSpPr/>
          <p:nvPr/>
        </p:nvSpPr>
        <p:spPr>
          <a:xfrm>
            <a:off x="404664" y="789553"/>
            <a:ext cx="59946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/>
              <a:t>Информационная безопасность и импортозамещение</a:t>
            </a:r>
          </a:p>
          <a:p>
            <a:pPr algn="ctr"/>
            <a:r>
              <a:rPr lang="ru-RU" sz="900" b="1" dirty="0"/>
              <a:t>Новые тенденции развития электронного документооборота</a:t>
            </a:r>
          </a:p>
          <a:p>
            <a:pPr algn="ctr"/>
            <a:r>
              <a:rPr lang="en-US" sz="900" b="1" i="1" dirty="0"/>
              <a:t>II </a:t>
            </a:r>
            <a:r>
              <a:rPr lang="ru-RU" sz="900" b="1" i="1" dirty="0"/>
              <a:t>Всероссийская конференция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53E5F3-0868-4F48-BAA0-DAC403031294}"/>
              </a:ext>
            </a:extLst>
          </p:cNvPr>
          <p:cNvSpPr/>
          <p:nvPr/>
        </p:nvSpPr>
        <p:spPr>
          <a:xfrm>
            <a:off x="301900" y="4254503"/>
            <a:ext cx="14366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>
                <a:solidFill>
                  <a:schemeClr val="tx2"/>
                </a:solidFill>
              </a:rPr>
              <a:t>Ростов-на-Дону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553E5F3-0868-4F48-BAA0-DAC403031294}"/>
              </a:ext>
            </a:extLst>
          </p:cNvPr>
          <p:cNvSpPr/>
          <p:nvPr/>
        </p:nvSpPr>
        <p:spPr>
          <a:xfrm>
            <a:off x="5319210" y="4254503"/>
            <a:ext cx="14366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50" b="1" dirty="0">
                <a:solidFill>
                  <a:schemeClr val="tx2"/>
                </a:solidFill>
              </a:rPr>
              <a:t>28 сентября 2017 </a:t>
            </a:r>
          </a:p>
        </p:txBody>
      </p:sp>
    </p:spTree>
    <p:extLst>
      <p:ext uri="{BB962C8B-B14F-4D97-AF65-F5344CB8AC3E}">
        <p14:creationId xmlns:p14="http://schemas.microsoft.com/office/powerpoint/2010/main" val="380826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вопросы нужно решить в первую очередь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4252" y="4062687"/>
            <a:ext cx="5349803" cy="540000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lvl="0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Развитие нормативных основ и технологий хранения электронных документов, ввод в действие архивов электронных документов всех уровней власти</a:t>
            </a:r>
            <a:endParaRPr lang="ru-RU" sz="1400" b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16" y="2337448"/>
            <a:ext cx="5347775" cy="394003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lvl="0">
              <a:defRPr/>
            </a:pP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252" y="2958783"/>
            <a:ext cx="5349803" cy="680387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lvl="0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Создать связное пространство доверенной доставки документов (</a:t>
            </a:r>
            <a:r>
              <a:rPr lang="ru-RU" sz="1100" b="1" kern="0" dirty="0">
                <a:solidFill>
                  <a:prstClr val="black"/>
                </a:solidFill>
              </a:rPr>
              <a:t>государственная почта, портал </a:t>
            </a:r>
            <a:r>
              <a:rPr lang="ru-RU" sz="1100" b="1" kern="0" dirty="0" err="1">
                <a:solidFill>
                  <a:prstClr val="black"/>
                </a:solidFill>
              </a:rPr>
              <a:t>госуслуг</a:t>
            </a:r>
            <a:r>
              <a:rPr lang="ru-RU" sz="1100" b="1" kern="0" dirty="0">
                <a:solidFill>
                  <a:prstClr val="black"/>
                </a:solidFill>
              </a:rPr>
              <a:t> с сервисами доставки документов, единая адресная система для </a:t>
            </a:r>
            <a:r>
              <a:rPr lang="ru-RU" sz="1100" b="1" kern="0" dirty="0" err="1">
                <a:solidFill>
                  <a:prstClr val="black"/>
                </a:solidFill>
              </a:rPr>
              <a:t>спецоператоров</a:t>
            </a:r>
            <a:r>
              <a:rPr lang="ru-RU" sz="1100" b="1" kern="0" dirty="0">
                <a:solidFill>
                  <a:prstClr val="black"/>
                </a:solidFill>
              </a:rPr>
              <a:t>)</a:t>
            </a:r>
            <a:endParaRPr lang="ru-RU" sz="1100" b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7723" y="2000246"/>
            <a:ext cx="5349803" cy="540000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lvl="0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Разработать национальные форматы электронных документов органов власти и </a:t>
            </a:r>
            <a:r>
              <a:rPr lang="ru-RU" sz="1400" b="1" dirty="0"/>
              <a:t>требования к технологиям делопроизводства и системам управления электронными документами</a:t>
            </a:r>
            <a:endParaRPr lang="ru-RU" sz="1400" b="1" kern="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3" y="871559"/>
            <a:ext cx="720000" cy="72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063" y="1905268"/>
            <a:ext cx="720000" cy="72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63" y="2938977"/>
            <a:ext cx="720000" cy="72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063" y="3972687"/>
            <a:ext cx="720000" cy="72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9527" y="854061"/>
            <a:ext cx="50797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kern="0" dirty="0">
                <a:solidFill>
                  <a:prstClr val="black"/>
                </a:solidFill>
              </a:rPr>
              <a:t>Сформулировать государственную политику и нормативные основы в области электронных документов (</a:t>
            </a:r>
            <a:r>
              <a:rPr lang="ru-RU" sz="1100" b="1" kern="0" dirty="0">
                <a:solidFill>
                  <a:prstClr val="black"/>
                </a:solidFill>
              </a:rPr>
              <a:t>закон, концепция, программа развития</a:t>
            </a:r>
            <a:r>
              <a:rPr lang="ru-RU" sz="1400" b="1" kern="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80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Регуляторы и рабочие механизмы выработки решений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4784" y="483518"/>
            <a:ext cx="5373216" cy="46599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14313" indent="-214313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1" dirty="0" err="1"/>
              <a:t>Росархив</a:t>
            </a:r>
            <a:r>
              <a:rPr lang="ru-RU" sz="1200" b="1" dirty="0"/>
              <a:t>, Минкомсвязи</a:t>
            </a:r>
          </a:p>
          <a:p>
            <a:pPr marL="214313" indent="-214313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1" dirty="0"/>
              <a:t>Подкомиссия по использованию информационных технологий при предоставлении государственных и муниципальных услуг Правительственной комиссии по использованию информационных технологий для улучшения качества жизни и условий ведения предпринимательской деятельности</a:t>
            </a:r>
          </a:p>
          <a:p>
            <a:pPr marL="214313" indent="-214313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1" dirty="0"/>
              <a:t>Экспертный совет по вопросам совершенствования электронного документооборота в органах государственной власти Минкомсвязи</a:t>
            </a:r>
          </a:p>
          <a:p>
            <a:pPr marL="214313" indent="-214313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1" dirty="0"/>
              <a:t>Рабочая группа по подготовке требований к информационным системам электронного документооборота </a:t>
            </a:r>
            <a:r>
              <a:rPr lang="ru-RU" sz="1200" b="1" dirty="0" err="1"/>
              <a:t>Росархива</a:t>
            </a:r>
            <a:r>
              <a:rPr lang="ru-RU" sz="1200" b="1" dirty="0"/>
              <a:t> и Минкомсвязи</a:t>
            </a:r>
          </a:p>
          <a:p>
            <a:pPr marL="214313" indent="-214313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1" dirty="0"/>
              <a:t>Экспертный совет по российскому программному обеспечению </a:t>
            </a:r>
            <a:r>
              <a:rPr lang="ru-RU" sz="1200" b="1" dirty="0" err="1"/>
              <a:t>Минкомвязи</a:t>
            </a:r>
            <a:endParaRPr lang="ru-RU" sz="1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0" y="3214882"/>
            <a:ext cx="1080000" cy="108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12" y="1203598"/>
            <a:ext cx="107371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70" y="0"/>
            <a:ext cx="6499296" cy="483518"/>
          </a:xfrm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ea typeface="+mn-ea"/>
                <a:cs typeface="+mn-cs"/>
              </a:rPr>
              <a:t>Важное событие 2017: </a:t>
            </a:r>
            <a:r>
              <a:rPr lang="ru-RU" sz="1200" dirty="0">
                <a:solidFill>
                  <a:prstClr val="black"/>
                </a:solidFill>
                <a:ea typeface="+mn-ea"/>
                <a:cs typeface="+mn-cs"/>
              </a:rPr>
              <a:t>одобрена Концепция хранения и использования электронных документов с обеспечением их юридической силы для финансового рынка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4070" y="627535"/>
            <a:ext cx="6445290" cy="1180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ru-RU" sz="1200" dirty="0"/>
              <a:t>На заседании подкомиссии по использованию информационных технологий при предоставлении государственных и муниципальных услуг от 31 марта 2017 № 146 </a:t>
            </a:r>
            <a:r>
              <a:rPr lang="ru-RU" sz="1200" dirty="0" err="1"/>
              <a:t>пр</a:t>
            </a:r>
            <a:r>
              <a:rPr lang="ru-RU" sz="1200" dirty="0"/>
              <a:t> одобрена </a:t>
            </a:r>
            <a:r>
              <a:rPr lang="ru-RU" sz="1200" b="1" dirty="0"/>
              <a:t>Концепция хранения и использования электронных документов с обеспечением их юридической силы для финансового рынка (Банк России) </a:t>
            </a:r>
            <a:r>
              <a:rPr lang="en-US" sz="1200" dirty="0">
                <a:hlinkClick r:id="rId2"/>
              </a:rPr>
              <a:t>http://d-russia.ru/wp-content/uploads/2017/03/cbr_e_doc_concept.pdf</a:t>
            </a:r>
            <a:endParaRPr lang="ru-RU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BF51BA2-948B-4721-9FAD-3499B9EFCDEE}"/>
              </a:ext>
            </a:extLst>
          </p:cNvPr>
          <p:cNvSpPr/>
          <p:nvPr/>
        </p:nvSpPr>
        <p:spPr>
          <a:xfrm>
            <a:off x="1106742" y="1907114"/>
            <a:ext cx="5616624" cy="104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lnSpc>
                <a:spcPct val="90000"/>
              </a:lnSpc>
              <a:spcBef>
                <a:spcPts val="563"/>
              </a:spcBef>
              <a:buClr>
                <a:schemeClr val="tx2"/>
              </a:buClr>
            </a:pPr>
            <a:r>
              <a:rPr lang="ru-RU" sz="1000" b="1" dirty="0">
                <a:solidFill>
                  <a:prstClr val="black"/>
                </a:solidFill>
                <a:latin typeface="Calibri" panose="020F0502020204030204"/>
              </a:rPr>
              <a:t>ЮРИДИЧЕСКАЯ СИЛА ЭЛЕКТРОННЫХ ДОКУМЕНТОВ 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Условия признания юридической силы электронных документов при использовании различных видов электронной подписи и технологий ее применения 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Обеспечение юридической силы электронного документа при хранении в режиме оперативного доступа 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Обеспечение юридической силы электронного документа в режиме долговременного хранения 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Юридическая сила документа при преобразовании формы его представления (из бумажной в электронную и из электронной в бумажную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" y="2134231"/>
            <a:ext cx="720000" cy="72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18" y="4323379"/>
            <a:ext cx="720000" cy="72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718" y="3170730"/>
            <a:ext cx="720000" cy="72000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DBF51BA2-948B-4721-9FAD-3499B9EFCDEE}"/>
              </a:ext>
            </a:extLst>
          </p:cNvPr>
          <p:cNvSpPr/>
          <p:nvPr/>
        </p:nvSpPr>
        <p:spPr>
          <a:xfrm>
            <a:off x="1106742" y="2988463"/>
            <a:ext cx="5616624" cy="78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lnSpc>
                <a:spcPct val="90000"/>
              </a:lnSpc>
              <a:spcBef>
                <a:spcPts val="563"/>
              </a:spcBef>
              <a:buClr>
                <a:schemeClr val="tx2"/>
              </a:buClr>
            </a:pPr>
            <a:r>
              <a:rPr lang="ru-RU" sz="1000" b="1" dirty="0">
                <a:solidFill>
                  <a:prstClr val="black"/>
                </a:solidFill>
                <a:latin typeface="Calibri" panose="020F0502020204030204"/>
              </a:rPr>
              <a:t>ХРАНЕНИЕ И УНИЧТОЖЕНИЕ ЭЛЕКТРОННЫХ ДОКУМЕНТОВ 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Технологическое обеспечение долговременного хранения электронных документов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Нормативная, методическая и технологическая поддержка мероприятий по обеспечению долговременного хранения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Особенности уничтожения электронных документов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DBF51BA2-948B-4721-9FAD-3499B9EFCDEE}"/>
              </a:ext>
            </a:extLst>
          </p:cNvPr>
          <p:cNvSpPr/>
          <p:nvPr/>
        </p:nvSpPr>
        <p:spPr>
          <a:xfrm>
            <a:off x="1106742" y="379173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lnSpc>
                <a:spcPct val="90000"/>
              </a:lnSpc>
              <a:spcBef>
                <a:spcPts val="563"/>
              </a:spcBef>
              <a:buClr>
                <a:schemeClr val="tx2"/>
              </a:buClr>
            </a:pPr>
            <a:r>
              <a:rPr lang="ru-RU" sz="1000" b="1" dirty="0">
                <a:solidFill>
                  <a:prstClr val="black"/>
                </a:solidFill>
                <a:latin typeface="Calibri" panose="020F0502020204030204"/>
              </a:rPr>
              <a:t>ИНФОРМАЦИОННАЯ БЕЗОПАСНОСТЬ, СОХРАННОСТЬ И ЗАЩИТА ЭЛЕКТРОННЫХ ДОКУМЕНТОВ НА ВСЕХ ЭТАПАХ ИХ ЖИЗНЕННОГО ЦИКЛА. ЗАЩИТА СРЕДЫ ЭЛЕКТРОННОГО ВЗАИМОДЕЙСТВИЯ</a:t>
            </a:r>
            <a:endParaRPr lang="ru-RU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DBF51BA2-948B-4721-9FAD-3499B9EFCDEE}"/>
              </a:ext>
            </a:extLst>
          </p:cNvPr>
          <p:cNvSpPr/>
          <p:nvPr/>
        </p:nvSpPr>
        <p:spPr>
          <a:xfrm>
            <a:off x="1106742" y="4299942"/>
            <a:ext cx="561662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lnSpc>
                <a:spcPct val="90000"/>
              </a:lnSpc>
              <a:spcBef>
                <a:spcPts val="563"/>
              </a:spcBef>
              <a:buClr>
                <a:schemeClr val="tx2"/>
              </a:buClr>
            </a:pPr>
            <a:r>
              <a:rPr lang="ru-RU" sz="1000" b="1" dirty="0">
                <a:solidFill>
                  <a:prstClr val="black"/>
                </a:solidFill>
                <a:latin typeface="Calibri" panose="020F0502020204030204"/>
              </a:rPr>
              <a:t>ДОСТУП К ЭЛЕКТРОННЫМ ДОКУМЕНТАМ И ИХ ПРЕДОСТАВЛЕНИЕ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Принципы доступа к документам в электронной форме. Обеспечение режимов конфиденциальности электронных документов. Технологии, используемые для доступа к электронным документам</a:t>
            </a:r>
          </a:p>
          <a:p>
            <a:pPr marL="385763" lvl="1" indent="-128588" defTabSz="514350">
              <a:lnSpc>
                <a:spcPct val="90000"/>
              </a:lnSpc>
              <a:spcBef>
                <a:spcPts val="281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Calibri" panose="020F0502020204030204"/>
              </a:rPr>
              <a:t>Требования к системам управления документами и другим информационным системам в части обеспечения установленного правового режима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6545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9503"/>
            <a:ext cx="6858000" cy="3312368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270000" rIns="0" bIns="270000" rtlCol="0" anchor="ctr">
            <a:noAutofit/>
          </a:bodyPr>
          <a:lstStyle/>
          <a:p>
            <a:pPr algn="ctr"/>
            <a:r>
              <a:rPr lang="ru-RU" sz="4400" dirty="0">
                <a:solidFill>
                  <a:schemeClr val="tx2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Все только начинается!</a:t>
            </a:r>
          </a:p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8640" y="4299942"/>
            <a:ext cx="3834426" cy="79460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>
                <a:solidFill>
                  <a:prstClr val="black"/>
                </a:solidFill>
              </a:rPr>
              <a:t>Баласанян Владимир </a:t>
            </a:r>
            <a:r>
              <a:rPr lang="ru-RU" sz="1500" dirty="0" smtClean="0">
                <a:solidFill>
                  <a:prstClr val="black"/>
                </a:solidFill>
              </a:rPr>
              <a:t>Эдуардович</a:t>
            </a:r>
            <a:endParaRPr lang="en-US" sz="1500" b="1" u="sng" dirty="0">
              <a:solidFill>
                <a:prstClr val="black"/>
              </a:solidFill>
            </a:endParaRPr>
          </a:p>
        </p:txBody>
      </p:sp>
      <p:pic>
        <p:nvPicPr>
          <p:cNvPr id="5" name="Рисунок 4" descr="Logo-Color-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6928" y="4227934"/>
            <a:ext cx="178842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050" dirty="0"/>
              <a:t>Современные СЭД – ключевой инструмент государственного и корпоративного управления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573" y="915566"/>
            <a:ext cx="5353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b="1" dirty="0">
                <a:solidFill>
                  <a:srgbClr val="3C4E64"/>
                </a:solidFill>
              </a:rPr>
              <a:t>#</a:t>
            </a:r>
            <a:r>
              <a:rPr lang="ru-RU" sz="2000" b="1" dirty="0">
                <a:solidFill>
                  <a:srgbClr val="3C4E64"/>
                </a:solidFill>
              </a:rPr>
              <a:t>делопроизводство</a:t>
            </a:r>
            <a:r>
              <a:rPr lang="en-US" sz="2000" b="1" dirty="0">
                <a:solidFill>
                  <a:srgbClr val="3C4E64"/>
                </a:solidFill>
              </a:rPr>
              <a:t> </a:t>
            </a:r>
            <a:r>
              <a:rPr lang="ru-RU" sz="2000" b="1" dirty="0">
                <a:solidFill>
                  <a:srgbClr val="3C4E64"/>
                </a:solidFill>
              </a:rPr>
              <a:t>и</a:t>
            </a:r>
            <a:r>
              <a:rPr lang="en-US" sz="2000" b="1" dirty="0">
                <a:solidFill>
                  <a:srgbClr val="3C4E64"/>
                </a:solidFill>
              </a:rPr>
              <a:t> </a:t>
            </a:r>
            <a:r>
              <a:rPr lang="ru-RU" sz="2000" b="1" dirty="0">
                <a:solidFill>
                  <a:srgbClr val="3C4E64"/>
                </a:solidFill>
              </a:rPr>
              <a:t>документооборот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30" y="1956374"/>
            <a:ext cx="6104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dirty="0">
                <a:solidFill>
                  <a:srgbClr val="3C4E64"/>
                </a:solidFill>
              </a:rPr>
              <a:t>#</a:t>
            </a:r>
            <a:r>
              <a:rPr lang="ru-RU" sz="2000" dirty="0">
                <a:solidFill>
                  <a:srgbClr val="3C4E64"/>
                </a:solidFill>
              </a:rPr>
              <a:t>создание, согласование и хранение документов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9457" y="1435970"/>
            <a:ext cx="4815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i="1" dirty="0">
                <a:solidFill>
                  <a:srgbClr val="0070C0"/>
                </a:solidFill>
              </a:rPr>
              <a:t>#</a:t>
            </a:r>
            <a:r>
              <a:rPr lang="ru-RU" sz="2000" i="1" dirty="0">
                <a:solidFill>
                  <a:srgbClr val="0070C0"/>
                </a:solidFill>
              </a:rPr>
              <a:t>организация и контроль исполнения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0968" y="4568694"/>
            <a:ext cx="2855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b="1" dirty="0">
                <a:solidFill>
                  <a:srgbClr val="0070C0"/>
                </a:solidFill>
              </a:rPr>
              <a:t>#</a:t>
            </a:r>
            <a:r>
              <a:rPr lang="ru-RU" sz="2000" b="1" dirty="0">
                <a:solidFill>
                  <a:srgbClr val="0070C0"/>
                </a:solidFill>
              </a:rPr>
              <a:t>деловые процессы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872" y="2928690"/>
            <a:ext cx="28075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i="1" dirty="0">
                <a:solidFill>
                  <a:srgbClr val="0070C0"/>
                </a:solidFill>
              </a:rPr>
              <a:t>#</a:t>
            </a:r>
            <a:r>
              <a:rPr lang="ru-RU" sz="2000" i="1" dirty="0">
                <a:solidFill>
                  <a:srgbClr val="0070C0"/>
                </a:solidFill>
              </a:rPr>
              <a:t>обращения граждан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212" y="3517586"/>
            <a:ext cx="6857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dirty="0">
                <a:solidFill>
                  <a:srgbClr val="3C4E64"/>
                </a:solidFill>
              </a:rPr>
              <a:t>#</a:t>
            </a:r>
            <a:r>
              <a:rPr lang="ru-RU" sz="2000" dirty="0">
                <a:solidFill>
                  <a:srgbClr val="3C4E64"/>
                </a:solidFill>
              </a:rPr>
              <a:t>региональный и межведомственный документооборот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63611" y="2476778"/>
            <a:ext cx="3524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b="1" dirty="0">
                <a:solidFill>
                  <a:schemeClr val="tx2"/>
                </a:solidFill>
              </a:rPr>
              <a:t>#</a:t>
            </a:r>
            <a:r>
              <a:rPr lang="ru-RU" sz="2000" b="1" dirty="0">
                <a:solidFill>
                  <a:schemeClr val="tx2"/>
                </a:solidFill>
              </a:rPr>
              <a:t>государственные услуги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4704" y="4089792"/>
            <a:ext cx="28346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863">
              <a:spcBef>
                <a:spcPts val="450"/>
              </a:spcBef>
            </a:pPr>
            <a:r>
              <a:rPr lang="en-US" sz="2000" b="1" i="1" dirty="0">
                <a:solidFill>
                  <a:schemeClr val="tx2"/>
                </a:solidFill>
              </a:rPr>
              <a:t>#</a:t>
            </a:r>
            <a:r>
              <a:rPr lang="ru-RU" sz="2000" b="1" i="1" dirty="0">
                <a:solidFill>
                  <a:schemeClr val="tx2"/>
                </a:solidFill>
              </a:rPr>
              <a:t>поиск и аналитика</a:t>
            </a:r>
          </a:p>
        </p:txBody>
      </p:sp>
    </p:spTree>
    <p:extLst>
      <p:ext uri="{BB962C8B-B14F-4D97-AF65-F5344CB8AC3E}">
        <p14:creationId xmlns:p14="http://schemas.microsoft.com/office/powerpoint/2010/main" val="38717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СЭД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784" y="483518"/>
            <a:ext cx="5265204" cy="4659982"/>
          </a:xfrm>
        </p:spPr>
        <p:txBody>
          <a:bodyPr anchor="ctr">
            <a:noAutofit/>
          </a:bodyPr>
          <a:lstStyle/>
          <a:p>
            <a:pPr marL="0" lvl="1" indent="0">
              <a:buNone/>
            </a:pPr>
            <a:r>
              <a:rPr lang="ru-RU" dirty="0"/>
              <a:t>Приказ Министерства связи и массовых коммуникаций РФ от 2 сентября 2011 г. N 221 "Об утверждении </a:t>
            </a:r>
            <a:r>
              <a:rPr lang="ru-RU" b="1" dirty="0"/>
              <a:t>Требований к информационным системам электронного документооборота федеральных органов исполнительной власти</a:t>
            </a:r>
            <a:r>
              <a:rPr lang="ru-RU" dirty="0"/>
              <a:t>, учитывающих в том числе необходимость обработки посредством данных систем служебной информации ограниченного распространения</a:t>
            </a:r>
            <a:r>
              <a:rPr lang="ru-RU" dirty="0" smtClean="0"/>
              <a:t>" </a:t>
            </a:r>
            <a:endParaRPr lang="ru-RU" dirty="0"/>
          </a:p>
          <a:p>
            <a:pPr marL="0" lvl="1" indent="0">
              <a:buNone/>
            </a:pPr>
            <a:endParaRPr lang="ru-RU" dirty="0"/>
          </a:p>
          <a:p>
            <a:pPr marL="0" lvl="1" indent="0">
              <a:buNone/>
            </a:pPr>
            <a:r>
              <a:rPr lang="ru-RU" dirty="0"/>
              <a:t>Постановление Правительства РФ от 26 апреля 2016 г. № 356 «О внесении изменений в </a:t>
            </a:r>
            <a:r>
              <a:rPr lang="ru-RU" b="1" dirty="0"/>
              <a:t>правила делопроизводства в федеральных органах исполнительной власти</a:t>
            </a:r>
            <a:r>
              <a:rPr lang="ru-RU" dirty="0"/>
              <a:t>» </a:t>
            </a:r>
          </a:p>
          <a:p>
            <a:pPr marL="0" lvl="1" indent="0">
              <a:buNone/>
            </a:pPr>
            <a:endParaRPr lang="ru-RU" dirty="0"/>
          </a:p>
          <a:p>
            <a:pPr marL="0" lvl="1" indent="0">
              <a:buNone/>
            </a:pPr>
            <a:r>
              <a:rPr lang="ru-RU" dirty="0"/>
              <a:t>Приказ Министерства связи и массовых коммуникаций РФ и Федеральной службы охраны РФ от 27 мая 2015 г. N 186/258 "Об утверждении </a:t>
            </a:r>
            <a:r>
              <a:rPr lang="ru-RU" b="1" dirty="0"/>
              <a:t>Требований к организационно-техническому взаимодействию государственных органов и государственных организаций посредством обмена документами в электронном виде</a:t>
            </a:r>
            <a:r>
              <a:rPr lang="ru-RU" dirty="0"/>
              <a:t>" </a:t>
            </a:r>
          </a:p>
          <a:p>
            <a:pPr marL="0" lvl="1" indent="0">
              <a:buNone/>
            </a:pPr>
            <a:endParaRPr lang="ru-RU" dirty="0"/>
          </a:p>
          <a:p>
            <a:pPr marL="0" lvl="1" indent="0">
              <a:buNone/>
            </a:pPr>
            <a:r>
              <a:rPr lang="ru-RU" dirty="0"/>
              <a:t> Постановление Правительства РФ от 16.11.2015 N 1236 «Об установлении </a:t>
            </a:r>
            <a:r>
              <a:rPr lang="ru-RU" b="1" dirty="0"/>
              <a:t>запрета на допуск программного обеспечения, происходящего из иностранных государств</a:t>
            </a:r>
            <a:r>
              <a:rPr lang="ru-RU" dirty="0"/>
              <a:t>, для целей осуществления закупок для обеспечения государственных и муниципальных нужд». </a:t>
            </a:r>
          </a:p>
          <a:p>
            <a:pPr marL="0" lvl="1" indent="0">
              <a:buNone/>
            </a:pPr>
            <a:endParaRPr lang="ru-RU" dirty="0"/>
          </a:p>
          <a:p>
            <a:pPr marL="0" lvl="1" indent="0">
              <a:buNone/>
            </a:pPr>
            <a:r>
              <a:rPr lang="ru-RU" dirty="0"/>
              <a:t>Указ Президента Российской Федерации от 17.04.2017 г. № 171 «</a:t>
            </a:r>
            <a:r>
              <a:rPr lang="ru-RU" b="1" dirty="0"/>
              <a:t>О мониторинге и анализе результатов рассмотрения обращений граждан и организаций»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45" y="3057804"/>
            <a:ext cx="1080000" cy="108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45" y="1454002"/>
            <a:ext cx="108631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70" y="1768895"/>
            <a:ext cx="1485000" cy="148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500" dirty="0"/>
              <a:t>Программа «Цифровая экономика» о электронном документообороте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2EB0090-606E-4105-BB1B-9BA205D63143}"/>
              </a:ext>
            </a:extLst>
          </p:cNvPr>
          <p:cNvSpPr/>
          <p:nvPr/>
        </p:nvSpPr>
        <p:spPr>
          <a:xfrm>
            <a:off x="1772816" y="843558"/>
            <a:ext cx="4644516" cy="1713290"/>
          </a:xfrm>
          <a:prstGeom prst="wedgeRectCallout">
            <a:avLst>
              <a:gd name="adj1" fmla="val -64287"/>
              <a:gd name="adj2" fmla="val 43274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1. Государственное регулирование</a:t>
            </a:r>
          </a:p>
          <a:p>
            <a:pPr marL="0" lvl="1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Снять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правовые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цифровой экономики</a:t>
            </a:r>
          </a:p>
          <a:p>
            <a:pPr marL="360363" lvl="1" indent="-360363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Внести изменения в нормативные правовые акты в целях формирования базовых  понятий  и  институтов  цифровой  экономики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 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архив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понятия,</a:t>
            </a: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обеспечивающие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единой цифровой среды доверия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т.п.), 2018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D2EB0090-606E-4105-BB1B-9BA205D63143}"/>
              </a:ext>
            </a:extLst>
          </p:cNvPr>
          <p:cNvSpPr/>
          <p:nvPr/>
        </p:nvSpPr>
        <p:spPr>
          <a:xfrm>
            <a:off x="1789710" y="3219822"/>
            <a:ext cx="4627621" cy="1426031"/>
          </a:xfrm>
          <a:prstGeom prst="wedgeRectCallout">
            <a:avLst>
              <a:gd name="adj1" fmla="val -65399"/>
              <a:gd name="adj2" fmla="val -84525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1" indent="-342900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6. Государственное управление </a:t>
            </a:r>
          </a:p>
          <a:p>
            <a:pPr lvl="1" indent="-342900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п.10.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ведомственный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(СЭД) и межведомственный </a:t>
            </a:r>
          </a:p>
          <a:p>
            <a:pPr lvl="1" indent="-342900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(МЭДО) электронный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документооборот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применением 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электронной подписи. </a:t>
            </a:r>
          </a:p>
          <a:p>
            <a:pPr lvl="1" indent="-342900">
              <a:spcAft>
                <a:spcPts val="225"/>
              </a:spcAft>
              <a:buClr>
                <a:srgbClr val="835CF2">
                  <a:lumMod val="50000"/>
                </a:srgbClr>
              </a:buClr>
              <a:buSzPct val="80000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автоматизации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ведомственного документооборота (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СЭД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архивное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хранение документов,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>
            <a:off x="728700" y="4166097"/>
            <a:ext cx="5724636" cy="4286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3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dirty="0"/>
              <a:t>СЭД </a:t>
            </a:r>
            <a:r>
              <a:rPr lang="en-US" dirty="0"/>
              <a:t>—</a:t>
            </a:r>
            <a:r>
              <a:rPr lang="ru-RU" dirty="0"/>
              <a:t> среда доверия к электронным документам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28700" y="2400102"/>
            <a:ext cx="5724636" cy="1267820"/>
          </a:xfrm>
          <a:prstGeom prst="rect">
            <a:avLst/>
          </a:prstGeom>
          <a:solidFill>
            <a:srgbClr val="E4F8FF"/>
          </a:solidFill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3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dirty="0"/>
              <a:t>Как обеспечить доверие к электронным документам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</a:t>
            </a:r>
            <a:r>
              <a:rPr lang="ru-RU" dirty="0"/>
              <a:t>процессе их создания, хранения и использования</a:t>
            </a:r>
          </a:p>
          <a:p>
            <a:pPr lvl="2"/>
            <a:r>
              <a:rPr lang="ru-RU" sz="1100" dirty="0"/>
              <a:t>Нормативы</a:t>
            </a:r>
          </a:p>
          <a:p>
            <a:pPr lvl="2"/>
            <a:r>
              <a:rPr lang="ru-RU" sz="1100" dirty="0"/>
              <a:t>Технологии</a:t>
            </a:r>
          </a:p>
          <a:p>
            <a:pPr lvl="2"/>
            <a:r>
              <a:rPr lang="ru-RU" sz="1100" dirty="0"/>
              <a:t>Регламенты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 электронных документов-подлинников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150" y="735137"/>
            <a:ext cx="5724636" cy="1383642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/>
          <a:p>
            <a:pPr lvl="1"/>
            <a:r>
              <a:rPr lang="ru-RU" sz="1400" dirty="0"/>
              <a:t>Не привязан к носителю</a:t>
            </a:r>
          </a:p>
          <a:p>
            <a:pPr lvl="1"/>
            <a:r>
              <a:rPr lang="ru-RU" sz="1400" dirty="0"/>
              <a:t>Хранится в определенном формате</a:t>
            </a:r>
          </a:p>
          <a:p>
            <a:pPr lvl="1"/>
            <a:r>
              <a:rPr lang="ru-RU" sz="1400" dirty="0"/>
              <a:t>Интерпретируется с помощью специальных программ</a:t>
            </a:r>
          </a:p>
          <a:p>
            <a:pPr lvl="1"/>
            <a:endParaRPr lang="ru-RU" sz="1400" dirty="0"/>
          </a:p>
          <a:p>
            <a:pPr lvl="1"/>
            <a:r>
              <a:rPr lang="ru-RU" sz="1400" dirty="0"/>
              <a:t>Носители, форматы и программы меняются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41" y="3950075"/>
            <a:ext cx="807518" cy="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021958"/>
            <a:ext cx="807523" cy="81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40" y="2614409"/>
            <a:ext cx="807523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6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350" dirty="0"/>
              <a:t>Пример регламентации формата электронных подлинников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0808" y="849398"/>
            <a:ext cx="4968552" cy="6232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400" b="1" dirty="0">
                <a:latin typeface="+mj-lt"/>
              </a:rPr>
              <a:t>Система межведомственного электронного документооборота федеральных органов исполнительной власти (МЭДО)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0808" y="1855934"/>
            <a:ext cx="4968552" cy="140141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latin typeface="+mj-lt"/>
              </a:rPr>
              <a:t>Требования к организационно-техническому взаимодействию государственных органов и государственных организаций посредством обмена документами в электронном виде (утв. совместным приказом </a:t>
            </a:r>
            <a:r>
              <a:rPr lang="ru-RU" sz="1400" dirty="0" err="1">
                <a:latin typeface="+mj-lt"/>
              </a:rPr>
              <a:t>Минкомсвязь</a:t>
            </a:r>
            <a:r>
              <a:rPr lang="ru-RU" sz="1400" dirty="0">
                <a:latin typeface="+mj-lt"/>
              </a:rPr>
              <a:t> России и ФСО России от 27.05.2015 № </a:t>
            </a:r>
            <a:r>
              <a:rPr lang="ru-RU" sz="1400" dirty="0" smtClean="0">
                <a:latin typeface="+mj-lt"/>
              </a:rPr>
              <a:t>186/258)</a:t>
            </a:r>
            <a:endParaRPr lang="en-US" sz="140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+mj-lt"/>
              </a:rPr>
              <a:t>Регламентируется </a:t>
            </a:r>
            <a:r>
              <a:rPr lang="ru-RU" sz="1400" dirty="0">
                <a:latin typeface="+mj-lt"/>
              </a:rPr>
              <a:t>выпуск и пересылка электронных подлинников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00808" y="3784449"/>
            <a:ext cx="4968552" cy="85277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400" b="1" dirty="0">
                <a:latin typeface="+mj-lt"/>
              </a:rPr>
              <a:t>Документ = контейнер, включающий: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PDF/А-1-документ, подписанный ЭП руководителя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XML-документ с номером и датой и другими метаданными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6622" y="1149592"/>
            <a:ext cx="1754814" cy="1754814"/>
            <a:chOff x="159026" y="1948733"/>
            <a:chExt cx="2743200" cy="2743200"/>
          </a:xfrm>
        </p:grpSpPr>
        <p:pic>
          <p:nvPicPr>
            <p:cNvPr id="14" name="Picture 3" descr="E:\_WORK\PPT EOS\ICO\icons-flat-3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26" y="1948733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810933" y="3118235"/>
              <a:ext cx="1439388" cy="64952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bg1"/>
                  </a:solidFill>
                  <a:latin typeface="+mj-lt"/>
                </a:rPr>
                <a:t>МЭДО</a:t>
              </a: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73" y="3750460"/>
            <a:ext cx="835313" cy="8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Почтовые сервисы российских учреждений в 2016 году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-7842" y="721299"/>
            <a:ext cx="6865841" cy="4860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/>
              <a:t>по официальным почтовым адресам электронной почты</a:t>
            </a:r>
            <a:r>
              <a:rPr lang="en-US" sz="1400" dirty="0"/>
              <a:t> 209195 </a:t>
            </a:r>
            <a:r>
              <a:rPr lang="ru-RU" sz="1400" dirty="0"/>
              <a:t>государственных и муниципальных учреждений*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8745" r="6183"/>
          <a:stretch/>
        </p:blipFill>
        <p:spPr>
          <a:xfrm>
            <a:off x="207928" y="1545636"/>
            <a:ext cx="6466576" cy="25382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070" y="4587974"/>
            <a:ext cx="22749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/>
              <a:t>* по данным Ивана </a:t>
            </a:r>
            <a:r>
              <a:rPr lang="ru-RU" sz="1000" i="1" dirty="0" err="1"/>
              <a:t>Бегтина</a:t>
            </a:r>
            <a:r>
              <a:rPr lang="ru-RU" sz="1000" i="1" dirty="0"/>
              <a:t>, 2016 </a:t>
            </a:r>
          </a:p>
        </p:txBody>
      </p:sp>
    </p:spTree>
    <p:extLst>
      <p:ext uri="{BB962C8B-B14F-4D97-AF65-F5344CB8AC3E}">
        <p14:creationId xmlns:p14="http://schemas.microsoft.com/office/powerpoint/2010/main" val="223960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Архивное хранение электронных документов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3488" y="3006959"/>
            <a:ext cx="2278325" cy="497663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defTabSz="685800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/>
              </a:rPr>
              <a:t>Как гармонизировать хранение электронных </a:t>
            </a:r>
            <a:r>
              <a:rPr lang="en-US" sz="1200" b="1" kern="0" dirty="0" smtClean="0">
                <a:solidFill>
                  <a:prstClr val="black"/>
                </a:solidFill>
                <a:latin typeface="Arial"/>
              </a:rPr>
              <a:t/>
            </a:r>
            <a:br>
              <a:rPr lang="en-US" sz="1200" b="1" kern="0" dirty="0" smtClean="0">
                <a:solidFill>
                  <a:prstClr val="black"/>
                </a:solidFill>
                <a:latin typeface="Arial"/>
              </a:rPr>
            </a:br>
            <a:r>
              <a:rPr lang="ru-RU" sz="1200" b="1" kern="0" dirty="0" smtClean="0">
                <a:solidFill>
                  <a:prstClr val="black"/>
                </a:solidFill>
                <a:latin typeface="Arial"/>
              </a:rPr>
              <a:t>и </a:t>
            </a:r>
            <a:r>
              <a:rPr lang="ru-RU" sz="1200" b="1" kern="0" dirty="0">
                <a:solidFill>
                  <a:prstClr val="black"/>
                </a:solidFill>
                <a:latin typeface="Arial"/>
              </a:rPr>
              <a:t>бумажных документов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8449" y="2981621"/>
            <a:ext cx="2364917" cy="5483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defTabSz="685800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/>
              </a:rPr>
              <a:t>Срок действия сертификата электронной подписи и долговременное хранение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3488" y="2134157"/>
            <a:ext cx="2544981" cy="528606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defTabSz="685800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/>
              </a:rPr>
              <a:t>Как и где хранить/уничтожать электронные документы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0799" y="756708"/>
            <a:ext cx="5175956" cy="944356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chemeClr val="tx2"/>
                </a:solidFill>
                <a:latin typeface="Arial"/>
              </a:rPr>
              <a:t>От </a:t>
            </a:r>
            <a:r>
              <a:rPr lang="ru-RU" sz="1600" b="1" kern="0" dirty="0">
                <a:solidFill>
                  <a:schemeClr val="tx2"/>
                </a:solidFill>
                <a:latin typeface="Arial"/>
              </a:rPr>
              <a:t>хранения физических объектов к хранению содержания: проблемы сохранности носителей </a:t>
            </a:r>
            <a:r>
              <a:rPr lang="en-US" sz="1600" b="1" kern="0" dirty="0" smtClean="0">
                <a:solidFill>
                  <a:schemeClr val="tx2"/>
                </a:solidFill>
                <a:latin typeface="Arial"/>
              </a:rPr>
              <a:t/>
            </a:r>
            <a:br>
              <a:rPr lang="en-US" sz="1600" b="1" kern="0" dirty="0" smtClean="0">
                <a:solidFill>
                  <a:schemeClr val="tx2"/>
                </a:solidFill>
                <a:latin typeface="Arial"/>
              </a:rPr>
            </a:br>
            <a:r>
              <a:rPr lang="ru-RU" sz="1600" b="1" kern="0" dirty="0" smtClean="0">
                <a:solidFill>
                  <a:schemeClr val="tx2"/>
                </a:solidFill>
                <a:latin typeface="Arial"/>
              </a:rPr>
              <a:t>и </a:t>
            </a:r>
            <a:r>
              <a:rPr lang="ru-RU" sz="1600" b="1" kern="0" dirty="0">
                <a:solidFill>
                  <a:schemeClr val="tx2"/>
                </a:solidFill>
                <a:latin typeface="Arial"/>
              </a:rPr>
              <a:t>долговечности </a:t>
            </a:r>
            <a:r>
              <a:rPr lang="ru-RU" sz="1600" b="1" kern="0" dirty="0" smtClean="0">
                <a:solidFill>
                  <a:schemeClr val="tx2"/>
                </a:solidFill>
                <a:latin typeface="Arial"/>
              </a:rPr>
              <a:t>форматов</a:t>
            </a:r>
            <a:endParaRPr lang="ru-RU" sz="1600" b="1" kern="0" dirty="0">
              <a:solidFill>
                <a:schemeClr val="tx2"/>
              </a:solidFill>
              <a:latin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0" y="3900633"/>
            <a:ext cx="648000" cy="64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21" y="2074460"/>
            <a:ext cx="648000" cy="64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69" y="2931790"/>
            <a:ext cx="645751" cy="64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23488" y="4008591"/>
            <a:ext cx="2538283" cy="486054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defTabSz="685800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/>
              </a:rPr>
              <a:t>Как передавать электронные документы на государственное хранение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0" y="2074460"/>
            <a:ext cx="648000" cy="64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53" y="2931790"/>
            <a:ext cx="648000" cy="64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943" y="780095"/>
            <a:ext cx="894770" cy="900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358450" y="2124291"/>
            <a:ext cx="2168306" cy="5483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ru-RU" sz="1200" b="1" kern="0" dirty="0">
                <a:solidFill>
                  <a:prstClr val="black"/>
                </a:solidFill>
              </a:rPr>
              <a:t>Как осуществлять миграцию документов </a:t>
            </a:r>
            <a:r>
              <a:rPr lang="en-US" sz="1200" b="1" kern="0" dirty="0" smtClean="0">
                <a:solidFill>
                  <a:prstClr val="black"/>
                </a:solidFill>
              </a:rPr>
              <a:t/>
            </a:r>
            <a:br>
              <a:rPr lang="en-US" sz="1200" b="1" kern="0" dirty="0" smtClean="0">
                <a:solidFill>
                  <a:prstClr val="black"/>
                </a:solidFill>
              </a:rPr>
            </a:br>
            <a:r>
              <a:rPr lang="ru-RU" sz="1200" b="1" kern="0" dirty="0" smtClean="0">
                <a:solidFill>
                  <a:prstClr val="black"/>
                </a:solidFill>
              </a:rPr>
              <a:t>(</a:t>
            </a:r>
            <a:r>
              <a:rPr lang="ru-RU" sz="1200" b="1" kern="0" dirty="0">
                <a:solidFill>
                  <a:prstClr val="black"/>
                </a:solidFill>
              </a:rPr>
              <a:t>форматы, носители)</a:t>
            </a:r>
          </a:p>
        </p:txBody>
      </p:sp>
    </p:spTree>
    <p:extLst>
      <p:ext uri="{BB962C8B-B14F-4D97-AF65-F5344CB8AC3E}">
        <p14:creationId xmlns:p14="http://schemas.microsoft.com/office/powerpoint/2010/main" val="206723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1350" dirty="0"/>
              <a:t>Архивный электронный документ в качестве судебного доказательства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209" y="483518"/>
            <a:ext cx="5191169" cy="4659982"/>
          </a:xfrm>
        </p:spPr>
        <p:txBody>
          <a:bodyPr>
            <a:normAutofit/>
          </a:bodyPr>
          <a:lstStyle/>
          <a:p>
            <a:r>
              <a:rPr lang="ru-RU" b="0" dirty="0"/>
              <a:t>Февраль 2016 года. Представлены ключевые улики по делу </a:t>
            </a:r>
            <a:r>
              <a:rPr lang="ru-RU" b="0" dirty="0" err="1"/>
              <a:t>Юкоса</a:t>
            </a:r>
            <a:endParaRPr lang="ru-RU" b="0" dirty="0"/>
          </a:p>
          <a:p>
            <a:r>
              <a:rPr lang="ru-RU" b="0" dirty="0"/>
              <a:t>Реестр акционеров ОАО «ЮКОС» вела компания «М-Реестр» с декабря 1997 года по 2003-й. Следователи изъяли у «М-Реестра» компьютерные серверы, на которых хранился реестр акционеров, в июле 2003 года</a:t>
            </a:r>
          </a:p>
          <a:p>
            <a:r>
              <a:rPr lang="ru-RU" b="0" dirty="0"/>
              <a:t>Адвокатам бывших акционеров ЮКОСа из </a:t>
            </a:r>
            <a:r>
              <a:rPr lang="ru-RU" b="0" dirty="0" err="1"/>
              <a:t>Shearman</a:t>
            </a:r>
            <a:r>
              <a:rPr lang="ru-RU" b="0" dirty="0"/>
              <a:t> &amp; </a:t>
            </a:r>
            <a:r>
              <a:rPr lang="ru-RU" b="0" dirty="0" err="1"/>
              <a:t>Sterling</a:t>
            </a:r>
            <a:r>
              <a:rPr lang="ru-RU" b="0" dirty="0"/>
              <a:t> передан ноутбук </a:t>
            </a:r>
            <a:r>
              <a:rPr lang="ru-RU" b="0" dirty="0" err="1"/>
              <a:t>Lenovo</a:t>
            </a:r>
            <a:r>
              <a:rPr lang="ru-RU" b="0" dirty="0"/>
              <a:t> </a:t>
            </a:r>
            <a:r>
              <a:rPr lang="ru-RU" b="0" dirty="0" err="1"/>
              <a:t>ThinkPad</a:t>
            </a:r>
            <a:r>
              <a:rPr lang="ru-RU" b="0" dirty="0"/>
              <a:t> с электронной копией исходной версии реестра акционеров ОАО «НК «ЮКОС» и установленным ПО для доступа к реестру</a:t>
            </a:r>
          </a:p>
          <a:p>
            <a:r>
              <a:rPr lang="ru-RU" dirty="0"/>
              <a:t>«Учитывая возраст программного обеспечения [операционная система </a:t>
            </a:r>
            <a:r>
              <a:rPr lang="ru-RU" dirty="0" err="1"/>
              <a:t>Novell</a:t>
            </a:r>
            <a:r>
              <a:rPr lang="ru-RU" dirty="0"/>
              <a:t> </a:t>
            </a:r>
            <a:r>
              <a:rPr lang="ru-RU" dirty="0" err="1"/>
              <a:t>NetWare</a:t>
            </a:r>
            <a:r>
              <a:rPr lang="ru-RU" dirty="0"/>
              <a:t>], мы рекомендуем не подключать ноутбук к интернету». К письму также приложена инструкция, как получить доступ к реестру акционеров и как им пользоваться.»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8" y="1869672"/>
            <a:ext cx="1559582" cy="15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3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ЭОС СТИЛЬ">
  <a:themeElements>
    <a:clrScheme name="ЭОС СТИЛЬ">
      <a:dk1>
        <a:sysClr val="windowText" lastClr="000000"/>
      </a:dk1>
      <a:lt1>
        <a:sysClr val="window" lastClr="FFFFFF"/>
      </a:lt1>
      <a:dk2>
        <a:srgbClr val="2D3494"/>
      </a:dk2>
      <a:lt2>
        <a:srgbClr val="835CF2"/>
      </a:lt2>
      <a:accent1>
        <a:srgbClr val="5C068C"/>
      </a:accent1>
      <a:accent2>
        <a:srgbClr val="7030A0"/>
      </a:accent2>
      <a:accent3>
        <a:srgbClr val="87189D"/>
      </a:accent3>
      <a:accent4>
        <a:srgbClr val="BB16A3"/>
      </a:accent4>
      <a:accent5>
        <a:srgbClr val="800080"/>
      </a:accent5>
      <a:accent6>
        <a:srgbClr val="440099"/>
      </a:accent6>
      <a:hlink>
        <a:srgbClr val="2D3494"/>
      </a:hlink>
      <a:folHlink>
        <a:srgbClr val="BF0D3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 (с описанием)" ma:contentTypeID="0x01010029FBBB66871D684B9CDED24E852604F500A28CB4B10F8ACB4591A465A0923E45F7" ma:contentTypeVersion="49" ma:contentTypeDescription="" ma:contentTypeScope="" ma:versionID="4c63e59983b5082f16eb4318ca243521">
  <xsd:schema xmlns:xsd="http://www.w3.org/2001/XMLSchema" xmlns:xs="http://www.w3.org/2001/XMLSchema" xmlns:p="http://schemas.microsoft.com/office/2006/metadata/properties" xmlns:ns2="12c300ca-645c-440f-9605-65e980d3e339" xmlns:ns3="d52b8869-8df7-4377-a35c-e66121d263e7" xmlns:ns4="http://schemas.microsoft.com/sharepoint/v3/fields" xmlns:ns5="3e0903d6-22b5-4d0c-b0c4-c398f31a1896" targetNamespace="http://schemas.microsoft.com/office/2006/metadata/properties" ma:root="true" ma:fieldsID="97fee7be6ac73bfdb6276c9d4f962af2" ns2:_="" ns3:_="" ns4:_="" ns5:_="">
    <xsd:import namespace="12c300ca-645c-440f-9605-65e980d3e339"/>
    <xsd:import namespace="d52b8869-8df7-4377-a35c-e66121d263e7"/>
    <xsd:import namespace="http://schemas.microsoft.com/sharepoint/v3/fields"/>
    <xsd:import namespace="3e0903d6-22b5-4d0c-b0c4-c398f31a1896"/>
    <xsd:element name="properties">
      <xsd:complexType>
        <xsd:sequence>
          <xsd:element name="documentManagement">
            <xsd:complexType>
              <xsd:all>
                <xsd:element ref="ns2:DocStatus" minOccurs="0"/>
                <xsd:element ref="ns3:Annotation" minOccurs="0"/>
                <xsd:element ref="ns2:CreatedBy" minOccurs="0"/>
                <xsd:element ref="ns4:_DCDateCreated" minOccurs="0"/>
                <xsd:element ref="ns2:Product" minOccurs="0"/>
                <xsd:element ref="ns2:SourceProject" minOccurs="0"/>
                <xsd:element ref="ns5:RubricLink" minOccurs="0"/>
                <xsd:element ref="ns2:Related" minOccurs="0"/>
                <xsd:element ref="ns2:FileFormat" minOccurs="0"/>
                <xsd:element ref="ns2:We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300ca-645c-440f-9605-65e980d3e339" elementFormDefault="qualified">
    <xsd:import namespace="http://schemas.microsoft.com/office/2006/documentManagement/types"/>
    <xsd:import namespace="http://schemas.microsoft.com/office/infopath/2007/PartnerControls"/>
    <xsd:element name="DocStatus" ma:index="2" nillable="true" ma:displayName="Статус" ma:default="В разработке (проект)" ma:format="Dropdown" ma:internalName="DocStatus">
      <xsd:simpleType>
        <xsd:restriction base="dms:Choice">
          <xsd:enumeration value="В разработке (проект)"/>
          <xsd:enumeration value="На согласовании"/>
          <xsd:enumeration value="Итоговая версия"/>
          <xsd:enumeration value="Типовые материалы"/>
        </xsd:restriction>
      </xsd:simpleType>
    </xsd:element>
    <xsd:element name="CreatedBy" ma:index="4" nillable="true" ma:displayName="Автор (кем создано)" ma:list="UserInfo" ma:SharePointGroup="0" ma:internalName="Created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duct" ma:index="6" nillable="true" ma:displayName="Продукт / услуга" ma:default="Нет" ma:format="Dropdown" ma:internalName="Product" ma:readOnly="false">
      <xsd:simpleType>
        <xsd:restriction base="dms:Choice">
          <xsd:enumeration value="Нет"/>
          <xsd:enumeration value="Все системы"/>
          <xsd:enumeration value="Дело"/>
          <xsd:enumeration value="EOS for SharePoint"/>
          <xsd:enumeration value="eDocLib"/>
          <xsd:enumeration value="Архив"/>
          <xsd:enumeration value="Кадры"/>
          <xsd:enumeration value="КАРМА"/>
          <xsd:enumeration value="SIGNificant"/>
          <xsd:enumeration value="Консалтинг ЭОС"/>
          <xsd:enumeration value="Консалтинг /другое/"/>
        </xsd:restriction>
      </xsd:simpleType>
    </xsd:element>
    <xsd:element name="SourceProject" ma:index="7" nillable="true" ma:displayName="Проект" ma:list="{dd4d00c9-024d-4b3f-a350-35e8c773be63}" ma:internalName="SourceProject0" ma:readOnly="false" ma:showField="ProjectDisplay" ma:web="12c300ca-645c-440f-9605-65e980d3e339">
      <xsd:simpleType>
        <xsd:restriction base="dms:Lookup"/>
      </xsd:simpleType>
    </xsd:element>
    <xsd:element name="Related" ma:index="9" nillable="true" ma:displayName="Ссылка на связанный ресурс" ma:default="" ma:description="Гиперссылка на связанный файл, обсуждение данного документа на форуме или другая связанная информация" ma:format="Hyperlink" ma:internalName="Relate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FileFormat" ma:index="11" nillable="true" ma:displayName="Формат файла" ma:default="другой" ma:format="Dropdown" ma:internalName="FileFormat">
      <xsd:simpleType>
        <xsd:union memberTypes="dms:Text">
          <xsd:simpleType>
            <xsd:restriction base="dms:Choice">
              <xsd:enumeration value="pdf"/>
              <xsd:enumeration value="html"/>
              <xsd:enumeration value="jpg"/>
              <xsd:enumeration value="png"/>
              <xsd:enumeration value="tif"/>
              <xsd:enumeration value="psd"/>
              <xsd:enumeration value="cpt"/>
              <xsd:enumeration value="другой"/>
            </xsd:restriction>
          </xsd:simpleType>
        </xsd:union>
      </xsd:simpleType>
    </xsd:element>
    <xsd:element name="Weight" ma:index="12" nillable="true" ma:displayName="Порядок отображения" ma:decimals="0" ma:default="" ma:internalName="Weight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b8869-8df7-4377-a35c-e66121d263e7" elementFormDefault="qualified">
    <xsd:import namespace="http://schemas.microsoft.com/office/2006/documentManagement/types"/>
    <xsd:import namespace="http://schemas.microsoft.com/office/infopath/2007/PartnerControls"/>
    <xsd:element name="Annotation" ma:index="3" nillable="true" ma:displayName="Аннотация" ma:internalName="Annota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5" nillable="true" ma:displayName="Дата создания" ma:default="[today]" ma:description="Дата создания этого ресурса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903d6-22b5-4d0c-b0c4-c398f31a1896" elementFormDefault="qualified">
    <xsd:import namespace="http://schemas.microsoft.com/office/2006/documentManagement/types"/>
    <xsd:import namespace="http://schemas.microsoft.com/office/infopath/2007/PartnerControls"/>
    <xsd:element name="RubricLink" ma:index="8" nillable="true" ma:displayName="Рубрика" ma:list="7ddee346-6f12-479a-893d-fb7ada286aa3" ma:internalName="RubricLink" ma:showField="RubricDisplay" ma:web="{12c300ca-645c-440f-9605-65e980d3e339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Тип контента"/>
        <xsd:element ref="dc:title" minOccurs="0" maxOccurs="1" ma:index="1" ma:displayName="Наименование"/>
        <xsd:element ref="dc:subject" minOccurs="0" maxOccurs="1"/>
        <xsd:element ref="dc:description" minOccurs="0" maxOccurs="1" ma:index="10" ma:displayName="Примечания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nnotation xmlns="d52b8869-8df7-4377-a35c-e66121d263e7" xsi:nil="true"/>
    <DocStatus xmlns="12c300ca-645c-440f-9605-65e980d3e339">В разработке (проект)</DocStatus>
    <Related xmlns="12c300ca-645c-440f-9605-65e980d3e339">
      <Url xsi:nil="true"/>
      <Description xsi:nil="true"/>
    </Related>
    <RubricLink xmlns="3e0903d6-22b5-4d0c-b0c4-c398f31a1896"/>
    <_DCDateCreated xmlns="http://schemas.microsoft.com/sharepoint/v3/fields">2014-05-18T20:00:00+00:00</_DCDateCreated>
    <CreatedBy xmlns="12c300ca-645c-440f-9605-65e980d3e339">
      <UserInfo>
        <DisplayName/>
        <AccountId xsi:nil="true"/>
        <AccountType/>
      </UserInfo>
    </CreatedBy>
    <Product xmlns="12c300ca-645c-440f-9605-65e980d3e339">Нет</Product>
    <FileFormat xmlns="12c300ca-645c-440f-9605-65e980d3e339">другой</FileFormat>
    <SourceProject xmlns="12c300ca-645c-440f-9605-65e980d3e339" xsi:nil="true"/>
    <Weight xmlns="12c300ca-645c-440f-9605-65e980d3e339" xsi:nil="true"/>
  </documentManagement>
</p:properties>
</file>

<file path=customXml/itemProps1.xml><?xml version="1.0" encoding="utf-8"?>
<ds:datastoreItem xmlns:ds="http://schemas.openxmlformats.org/officeDocument/2006/customXml" ds:itemID="{166CDF19-EE96-4F2A-B19B-1DA6696827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c300ca-645c-440f-9605-65e980d3e339"/>
    <ds:schemaRef ds:uri="d52b8869-8df7-4377-a35c-e66121d263e7"/>
    <ds:schemaRef ds:uri="http://schemas.microsoft.com/sharepoint/v3/fields"/>
    <ds:schemaRef ds:uri="3e0903d6-22b5-4d0c-b0c4-c398f31a1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180920-DBE4-4F5E-93FC-AFE205AD795E}">
  <ds:schemaRefs>
    <ds:schemaRef ds:uri="12c300ca-645c-440f-9605-65e980d3e339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e0903d6-22b5-4d0c-b0c4-c398f31a1896"/>
    <ds:schemaRef ds:uri="http://schemas.openxmlformats.org/package/2006/metadata/core-properties"/>
    <ds:schemaRef ds:uri="http://schemas.microsoft.com/sharepoint/v3/fields"/>
    <ds:schemaRef ds:uri="d52b8869-8df7-4377-a35c-e66121d263e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ЭОС СТИЛЬ</Template>
  <TotalTime>7581</TotalTime>
  <Words>907</Words>
  <Application>Microsoft Office PowerPoint</Application>
  <PresentationFormat>Произвольный</PresentationFormat>
  <Paragraphs>101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Wingdings</vt:lpstr>
      <vt:lpstr>ЭОС СТИЛЬ</vt:lpstr>
      <vt:lpstr>НОВЫЕ ВЫЗОВЫ ЭЛЕКТРОННОГО ДОКУМЕНТООБОРОТА</vt:lpstr>
      <vt:lpstr>Современные СЭД – ключевой инструмент государственного и корпоративного управления</vt:lpstr>
      <vt:lpstr>Требования к СЭД</vt:lpstr>
      <vt:lpstr>Программа «Цифровая экономика» о электронном документообороте</vt:lpstr>
      <vt:lpstr>Проблемы электронных документов-подлинников</vt:lpstr>
      <vt:lpstr>Пример регламентации формата электронных подлинников</vt:lpstr>
      <vt:lpstr>Почтовые сервисы российских учреждений в 2016 году</vt:lpstr>
      <vt:lpstr>Архивное хранение электронных документов</vt:lpstr>
      <vt:lpstr> Архивный электронный документ в качестве судебного доказательства</vt:lpstr>
      <vt:lpstr>Какие вопросы нужно решить в первую очередь</vt:lpstr>
      <vt:lpstr>Регуляторы и рабочие механизмы выработки решений</vt:lpstr>
      <vt:lpstr>Важное событие 2017: одобрена Концепция хранения и использования электронных документов с обеспечением их юридической силы для финансового рынка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Голикова Ольга Станиславовна</dc:creator>
  <dc:description/>
  <cp:lastModifiedBy>Голикова Ольга Станиславовна</cp:lastModifiedBy>
  <cp:revision>249</cp:revision>
  <dcterms:created xsi:type="dcterms:W3CDTF">2014-05-19T08:23:24Z</dcterms:created>
  <dcterms:modified xsi:type="dcterms:W3CDTF">2017-09-26T08:48:22Z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0x01010029FBBB66871D684B9CDED24E852604F500A28CB4B10F8ACB4591A465A0923E45F7</vt:lpwstr>
  </property>
</Properties>
</file>