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93" r:id="rId6"/>
    <p:sldId id="298" r:id="rId7"/>
    <p:sldId id="284" r:id="rId8"/>
    <p:sldId id="300" r:id="rId9"/>
    <p:sldId id="301" r:id="rId10"/>
    <p:sldId id="304" r:id="rId11"/>
    <p:sldId id="305" r:id="rId12"/>
    <p:sldId id="306" r:id="rId13"/>
    <p:sldId id="307" r:id="rId14"/>
    <p:sldId id="302" r:id="rId15"/>
    <p:sldId id="303" r:id="rId16"/>
    <p:sldId id="283" r:id="rId17"/>
    <p:sldId id="285" r:id="rId18"/>
    <p:sldId id="299" r:id="rId19"/>
    <p:sldId id="269" r:id="rId20"/>
    <p:sldId id="296" r:id="rId21"/>
    <p:sldId id="270" r:id="rId22"/>
    <p:sldId id="290" r:id="rId23"/>
    <p:sldId id="271" r:id="rId24"/>
    <p:sldId id="276" r:id="rId25"/>
    <p:sldId id="287" r:id="rId26"/>
    <p:sldId id="291" r:id="rId27"/>
    <p:sldId id="292" r:id="rId28"/>
    <p:sldId id="297" r:id="rId29"/>
    <p:sldId id="288" r:id="rId30"/>
    <p:sldId id="277" r:id="rId31"/>
    <p:sldId id="278" r:id="rId32"/>
    <p:sldId id="279" r:id="rId33"/>
    <p:sldId id="294" r:id="rId34"/>
    <p:sldId id="295" r:id="rId35"/>
    <p:sldId id="308" r:id="rId36"/>
    <p:sldId id="309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yger Sergey" initials="NS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500"/>
    <a:srgbClr val="0277B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3"/>
    <p:restoredTop sz="86400"/>
  </p:normalViewPr>
  <p:slideViewPr>
    <p:cSldViewPr snapToObjects="1">
      <p:cViewPr varScale="1">
        <p:scale>
          <a:sx n="74" d="100"/>
          <a:sy n="74" d="100"/>
        </p:scale>
        <p:origin x="14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32" d="100"/>
          <a:sy n="132" d="100"/>
        </p:scale>
        <p:origin x="49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F7315-9A44-4220-B15B-E14A09CF1B03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CC2007-9FB5-477B-9B4B-FB4806D58A2A}">
      <dgm:prSet phldrT="[Текст]"/>
      <dgm:spPr/>
      <dgm:t>
        <a:bodyPr/>
        <a:lstStyle/>
        <a:p>
          <a:r>
            <a:rPr lang="ru-RU" dirty="0" smtClean="0"/>
            <a:t>Провести категорирование объекта КИИ</a:t>
          </a:r>
          <a:endParaRPr lang="ru-RU" dirty="0"/>
        </a:p>
      </dgm:t>
    </dgm:pt>
    <dgm:pt modelId="{71FE15F1-BE3E-4367-9272-E3E1046D3A05}" type="parTrans" cxnId="{0E648B96-C23E-4DC6-A74A-243B9446FBD8}">
      <dgm:prSet/>
      <dgm:spPr/>
      <dgm:t>
        <a:bodyPr/>
        <a:lstStyle/>
        <a:p>
          <a:endParaRPr lang="ru-RU"/>
        </a:p>
      </dgm:t>
    </dgm:pt>
    <dgm:pt modelId="{39E63D49-EBE4-47C9-B1C1-FC8F1E8E8F03}" type="sibTrans" cxnId="{0E648B96-C23E-4DC6-A74A-243B9446FBD8}">
      <dgm:prSet/>
      <dgm:spPr/>
      <dgm:t>
        <a:bodyPr/>
        <a:lstStyle/>
        <a:p>
          <a:endParaRPr lang="ru-RU"/>
        </a:p>
      </dgm:t>
    </dgm:pt>
    <dgm:pt modelId="{CAB97FDB-2421-429D-A487-1F18766FBE37}">
      <dgm:prSet phldrT="[Текст]"/>
      <dgm:spPr/>
      <dgm:t>
        <a:bodyPr/>
        <a:lstStyle/>
        <a:p>
          <a:r>
            <a:rPr lang="ru-RU" dirty="0" smtClean="0"/>
            <a:t>Обеспечить безопасность объекта КИИ</a:t>
          </a:r>
          <a:endParaRPr lang="ru-RU" dirty="0"/>
        </a:p>
      </dgm:t>
    </dgm:pt>
    <dgm:pt modelId="{2B5D073D-1D5C-4569-8655-AA093BB39DAB}" type="parTrans" cxnId="{9343E6BE-B933-4377-BC89-FAC3DD4D5486}">
      <dgm:prSet/>
      <dgm:spPr/>
      <dgm:t>
        <a:bodyPr/>
        <a:lstStyle/>
        <a:p>
          <a:endParaRPr lang="ru-RU"/>
        </a:p>
      </dgm:t>
    </dgm:pt>
    <dgm:pt modelId="{3D428CE7-F39D-4C21-BAB7-53FA051BC782}" type="sibTrans" cxnId="{9343E6BE-B933-4377-BC89-FAC3DD4D5486}">
      <dgm:prSet/>
      <dgm:spPr/>
      <dgm:t>
        <a:bodyPr/>
        <a:lstStyle/>
        <a:p>
          <a:endParaRPr lang="ru-RU"/>
        </a:p>
      </dgm:t>
    </dgm:pt>
    <dgm:pt modelId="{F45F0796-4E0C-4C06-8414-D3C33587BFB5}">
      <dgm:prSet phldrT="[Текст]"/>
      <dgm:spPr/>
      <dgm:t>
        <a:bodyPr/>
        <a:lstStyle/>
        <a:p>
          <a:r>
            <a:rPr lang="ru-RU" dirty="0" smtClean="0"/>
            <a:t>Обеспечить взаимодействие объекта КИИ с </a:t>
          </a:r>
          <a:r>
            <a:rPr lang="ru-RU" dirty="0" err="1" smtClean="0"/>
            <a:t>ГосСОПКА</a:t>
          </a:r>
          <a:endParaRPr lang="ru-RU" dirty="0"/>
        </a:p>
      </dgm:t>
    </dgm:pt>
    <dgm:pt modelId="{98537869-F51F-4E67-99D7-6C73625BB7B0}" type="parTrans" cxnId="{6A775916-3FD7-4003-A463-88654D3E5685}">
      <dgm:prSet/>
      <dgm:spPr/>
      <dgm:t>
        <a:bodyPr/>
        <a:lstStyle/>
        <a:p>
          <a:endParaRPr lang="ru-RU"/>
        </a:p>
      </dgm:t>
    </dgm:pt>
    <dgm:pt modelId="{4F7E80A0-5D5C-4842-B6B5-6EC8BF84B10C}" type="sibTrans" cxnId="{6A775916-3FD7-4003-A463-88654D3E5685}">
      <dgm:prSet/>
      <dgm:spPr/>
      <dgm:t>
        <a:bodyPr/>
        <a:lstStyle/>
        <a:p>
          <a:endParaRPr lang="ru-RU"/>
        </a:p>
      </dgm:t>
    </dgm:pt>
    <dgm:pt modelId="{47A9566C-394D-4C2B-8007-FB51792E9146}" type="pres">
      <dgm:prSet presAssocID="{A10F7315-9A44-4220-B15B-E14A09CF1B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BD378-1BC4-46CE-8676-7E6567395696}" type="pres">
      <dgm:prSet presAssocID="{A10F7315-9A44-4220-B15B-E14A09CF1B03}" presName="dummyMaxCanvas" presStyleCnt="0">
        <dgm:presLayoutVars/>
      </dgm:prSet>
      <dgm:spPr/>
    </dgm:pt>
    <dgm:pt modelId="{A0BB83EF-DAB4-4E60-9A14-C7D0951034F1}" type="pres">
      <dgm:prSet presAssocID="{A10F7315-9A44-4220-B15B-E14A09CF1B0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0D9B-300C-444B-BCA9-FBC6EECDABF1}" type="pres">
      <dgm:prSet presAssocID="{A10F7315-9A44-4220-B15B-E14A09CF1B0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6BD68-439A-4212-B72E-8E6BD6B62E67}" type="pres">
      <dgm:prSet presAssocID="{A10F7315-9A44-4220-B15B-E14A09CF1B0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BECA4-A06D-4EAE-ADCE-4F29109353F7}" type="pres">
      <dgm:prSet presAssocID="{A10F7315-9A44-4220-B15B-E14A09CF1B0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435D0-E377-4361-8F40-DBFEFC6778A1}" type="pres">
      <dgm:prSet presAssocID="{A10F7315-9A44-4220-B15B-E14A09CF1B0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22950-2A58-4C93-B284-5421FB63A8AB}" type="pres">
      <dgm:prSet presAssocID="{A10F7315-9A44-4220-B15B-E14A09CF1B0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715BC-2608-4F24-9F26-E7924D1E9CAA}" type="pres">
      <dgm:prSet presAssocID="{A10F7315-9A44-4220-B15B-E14A09CF1B0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D22C2-CC46-467E-8812-2CA2058F44E9}" type="pres">
      <dgm:prSet presAssocID="{A10F7315-9A44-4220-B15B-E14A09CF1B0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D2397-4421-426A-99E3-C226FCF04D98}" type="presOf" srcId="{A10F7315-9A44-4220-B15B-E14A09CF1B03}" destId="{47A9566C-394D-4C2B-8007-FB51792E9146}" srcOrd="0" destOrd="0" presId="urn:microsoft.com/office/officeart/2005/8/layout/vProcess5"/>
    <dgm:cxn modelId="{BFD4DAB0-30F4-4A59-8386-7C91E65FDBCA}" type="presOf" srcId="{D2CC2007-9FB5-477B-9B4B-FB4806D58A2A}" destId="{E0322950-2A58-4C93-B284-5421FB63A8AB}" srcOrd="1" destOrd="0" presId="urn:microsoft.com/office/officeart/2005/8/layout/vProcess5"/>
    <dgm:cxn modelId="{643172EC-931C-4920-9BBB-75E39648988F}" type="presOf" srcId="{CAB97FDB-2421-429D-A487-1F18766FBE37}" destId="{477715BC-2608-4F24-9F26-E7924D1E9CAA}" srcOrd="1" destOrd="0" presId="urn:microsoft.com/office/officeart/2005/8/layout/vProcess5"/>
    <dgm:cxn modelId="{EB992BA1-B947-4C50-846A-1D63AADC2DE5}" type="presOf" srcId="{3D428CE7-F39D-4C21-BAB7-53FA051BC782}" destId="{312435D0-E377-4361-8F40-DBFEFC6778A1}" srcOrd="0" destOrd="0" presId="urn:microsoft.com/office/officeart/2005/8/layout/vProcess5"/>
    <dgm:cxn modelId="{76AB433D-3134-4182-914F-6BD607D72FB9}" type="presOf" srcId="{F45F0796-4E0C-4C06-8414-D3C33587BFB5}" destId="{BCB6BD68-439A-4212-B72E-8E6BD6B62E67}" srcOrd="0" destOrd="0" presId="urn:microsoft.com/office/officeart/2005/8/layout/vProcess5"/>
    <dgm:cxn modelId="{50E90D5A-ADC8-47D8-9DB8-E79BCAE62BBB}" type="presOf" srcId="{F45F0796-4E0C-4C06-8414-D3C33587BFB5}" destId="{F82D22C2-CC46-467E-8812-2CA2058F44E9}" srcOrd="1" destOrd="0" presId="urn:microsoft.com/office/officeart/2005/8/layout/vProcess5"/>
    <dgm:cxn modelId="{C1B2D473-258F-4A7A-B786-9B9C278F0CF6}" type="presOf" srcId="{39E63D49-EBE4-47C9-B1C1-FC8F1E8E8F03}" destId="{3A4BECA4-A06D-4EAE-ADCE-4F29109353F7}" srcOrd="0" destOrd="0" presId="urn:microsoft.com/office/officeart/2005/8/layout/vProcess5"/>
    <dgm:cxn modelId="{9343E6BE-B933-4377-BC89-FAC3DD4D5486}" srcId="{A10F7315-9A44-4220-B15B-E14A09CF1B03}" destId="{CAB97FDB-2421-429D-A487-1F18766FBE37}" srcOrd="1" destOrd="0" parTransId="{2B5D073D-1D5C-4569-8655-AA093BB39DAB}" sibTransId="{3D428CE7-F39D-4C21-BAB7-53FA051BC782}"/>
    <dgm:cxn modelId="{0E648B96-C23E-4DC6-A74A-243B9446FBD8}" srcId="{A10F7315-9A44-4220-B15B-E14A09CF1B03}" destId="{D2CC2007-9FB5-477B-9B4B-FB4806D58A2A}" srcOrd="0" destOrd="0" parTransId="{71FE15F1-BE3E-4367-9272-E3E1046D3A05}" sibTransId="{39E63D49-EBE4-47C9-B1C1-FC8F1E8E8F03}"/>
    <dgm:cxn modelId="{6A775916-3FD7-4003-A463-88654D3E5685}" srcId="{A10F7315-9A44-4220-B15B-E14A09CF1B03}" destId="{F45F0796-4E0C-4C06-8414-D3C33587BFB5}" srcOrd="2" destOrd="0" parTransId="{98537869-F51F-4E67-99D7-6C73625BB7B0}" sibTransId="{4F7E80A0-5D5C-4842-B6B5-6EC8BF84B10C}"/>
    <dgm:cxn modelId="{FD6F06FC-9AF1-41D4-BAA5-22345103093B}" type="presOf" srcId="{CAB97FDB-2421-429D-A487-1F18766FBE37}" destId="{5C790D9B-300C-444B-BCA9-FBC6EECDABF1}" srcOrd="0" destOrd="0" presId="urn:microsoft.com/office/officeart/2005/8/layout/vProcess5"/>
    <dgm:cxn modelId="{22946D44-5865-4AFA-8B00-F5251FE86E2C}" type="presOf" srcId="{D2CC2007-9FB5-477B-9B4B-FB4806D58A2A}" destId="{A0BB83EF-DAB4-4E60-9A14-C7D0951034F1}" srcOrd="0" destOrd="0" presId="urn:microsoft.com/office/officeart/2005/8/layout/vProcess5"/>
    <dgm:cxn modelId="{5388B76B-CAEF-4C6D-9183-EA61F8262086}" type="presParOf" srcId="{47A9566C-394D-4C2B-8007-FB51792E9146}" destId="{7D1BD378-1BC4-46CE-8676-7E6567395696}" srcOrd="0" destOrd="0" presId="urn:microsoft.com/office/officeart/2005/8/layout/vProcess5"/>
    <dgm:cxn modelId="{764C8D09-2191-4BCF-BEDA-36366F5CDB69}" type="presParOf" srcId="{47A9566C-394D-4C2B-8007-FB51792E9146}" destId="{A0BB83EF-DAB4-4E60-9A14-C7D0951034F1}" srcOrd="1" destOrd="0" presId="urn:microsoft.com/office/officeart/2005/8/layout/vProcess5"/>
    <dgm:cxn modelId="{30B3B1F3-4BD9-4951-84D4-767ABD2A8EFE}" type="presParOf" srcId="{47A9566C-394D-4C2B-8007-FB51792E9146}" destId="{5C790D9B-300C-444B-BCA9-FBC6EECDABF1}" srcOrd="2" destOrd="0" presId="urn:microsoft.com/office/officeart/2005/8/layout/vProcess5"/>
    <dgm:cxn modelId="{7C06611A-026F-4067-8210-C9C0BD0D835F}" type="presParOf" srcId="{47A9566C-394D-4C2B-8007-FB51792E9146}" destId="{BCB6BD68-439A-4212-B72E-8E6BD6B62E67}" srcOrd="3" destOrd="0" presId="urn:microsoft.com/office/officeart/2005/8/layout/vProcess5"/>
    <dgm:cxn modelId="{74E97D5F-81F1-4D0F-BE43-5D22F193BE08}" type="presParOf" srcId="{47A9566C-394D-4C2B-8007-FB51792E9146}" destId="{3A4BECA4-A06D-4EAE-ADCE-4F29109353F7}" srcOrd="4" destOrd="0" presId="urn:microsoft.com/office/officeart/2005/8/layout/vProcess5"/>
    <dgm:cxn modelId="{1525878C-5971-444C-B42A-12C43DA3DF06}" type="presParOf" srcId="{47A9566C-394D-4C2B-8007-FB51792E9146}" destId="{312435D0-E377-4361-8F40-DBFEFC6778A1}" srcOrd="5" destOrd="0" presId="urn:microsoft.com/office/officeart/2005/8/layout/vProcess5"/>
    <dgm:cxn modelId="{BE9E66CC-B9FC-40A9-853E-93469D2A994F}" type="presParOf" srcId="{47A9566C-394D-4C2B-8007-FB51792E9146}" destId="{E0322950-2A58-4C93-B284-5421FB63A8AB}" srcOrd="6" destOrd="0" presId="urn:microsoft.com/office/officeart/2005/8/layout/vProcess5"/>
    <dgm:cxn modelId="{CDC5A392-0FAF-419A-B91A-BD9118A20E28}" type="presParOf" srcId="{47A9566C-394D-4C2B-8007-FB51792E9146}" destId="{477715BC-2608-4F24-9F26-E7924D1E9CAA}" srcOrd="7" destOrd="0" presId="urn:microsoft.com/office/officeart/2005/8/layout/vProcess5"/>
    <dgm:cxn modelId="{127C40B5-DCF6-41D0-A10E-4C441B55798E}" type="presParOf" srcId="{47A9566C-394D-4C2B-8007-FB51792E9146}" destId="{F82D22C2-CC46-467E-8812-2CA2058F44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E0C6-1B86-B949-87E4-0A50DF1603E1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4CC2A-9F75-AF46-8418-16D625F9E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4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9138-EEC2-6C4E-A0F2-093716CB2314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0CBA3-C491-6143-95F0-2BF376F3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72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0CBA3-C491-6143-95F0-2BF376F37E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4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1" y="0"/>
            <a:ext cx="91416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9141619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994" y="103497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072" y="473164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150" baseline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 algn="ctr">
              <a:buNone/>
              <a:defRPr sz="1800"/>
            </a:lvl2pPr>
            <a:lvl3pPr marL="685681" indent="0" algn="ctr">
              <a:buNone/>
              <a:defRPr sz="1800"/>
            </a:lvl3pPr>
            <a:lvl4pPr marL="1028522" indent="0" algn="ctr">
              <a:buNone/>
              <a:defRPr sz="1500"/>
            </a:lvl4pPr>
            <a:lvl5pPr marL="1371362" indent="0" algn="ctr">
              <a:buNone/>
              <a:defRPr sz="1500"/>
            </a:lvl5pPr>
            <a:lvl6pPr marL="1714205" indent="0" algn="ctr">
              <a:buNone/>
              <a:defRPr sz="1500"/>
            </a:lvl6pPr>
            <a:lvl7pPr marL="2057042" indent="0" algn="ctr">
              <a:buNone/>
              <a:defRPr sz="1500"/>
            </a:lvl7pPr>
            <a:lvl8pPr marL="2399880" indent="0" algn="ctr">
              <a:buNone/>
              <a:defRPr sz="1500"/>
            </a:lvl8pPr>
            <a:lvl9pPr marL="2742719" indent="0" algn="ctr">
              <a:buNone/>
              <a:defRPr sz="15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603" y="6466203"/>
            <a:ext cx="1854203" cy="365125"/>
          </a:xfrm>
        </p:spPr>
        <p:txBody>
          <a:bodyPr/>
          <a:lstStyle/>
          <a:p>
            <a:fld id="{6C9FEC4C-0E51-4A79-BE8A-B59BB73F870C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8371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9611" y="766763"/>
            <a:ext cx="1322779" cy="129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7185">
          <p15:clr>
            <a:srgbClr val="FBAE40"/>
          </p15:clr>
        </p15:guide>
        <p15:guide id="3" pos="483">
          <p15:clr>
            <a:srgbClr val="FBAE40"/>
          </p15:clr>
        </p15:guide>
        <p15:guide id="5" orient="horz" pos="483" userDrawn="1">
          <p15:clr>
            <a:srgbClr val="FBAE40"/>
          </p15:clr>
        </p15:guide>
        <p15:guide id="6" pos="5389" userDrawn="1">
          <p15:clr>
            <a:srgbClr val="FBAE40"/>
          </p15:clr>
        </p15:guide>
        <p15:guide id="7" pos="362" userDrawn="1">
          <p15:clr>
            <a:srgbClr val="FBAE40"/>
          </p15:clr>
        </p15:guide>
        <p15:guide id="8" orient="horz" pos="35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9" y="0"/>
            <a:ext cx="91416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9141619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994" y="3068961"/>
            <a:ext cx="7543800" cy="15321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000" spc="-3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Сергей </a:t>
            </a:r>
            <a:r>
              <a:rPr lang="ru-RU" dirty="0" err="1" smtClean="0"/>
              <a:t>Нейгер</a:t>
            </a:r>
            <a:r>
              <a:rPr lang="ru-RU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072" y="473164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none" spc="150" baseline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 algn="ctr">
              <a:buNone/>
              <a:defRPr sz="1800"/>
            </a:lvl2pPr>
            <a:lvl3pPr marL="685681" indent="0" algn="ctr">
              <a:buNone/>
              <a:defRPr sz="1800"/>
            </a:lvl3pPr>
            <a:lvl4pPr marL="1028522" indent="0" algn="ctr">
              <a:buNone/>
              <a:defRPr sz="1500"/>
            </a:lvl4pPr>
            <a:lvl5pPr marL="1371362" indent="0" algn="ctr">
              <a:buNone/>
              <a:defRPr sz="1500"/>
            </a:lvl5pPr>
            <a:lvl6pPr marL="1714205" indent="0" algn="ctr">
              <a:buNone/>
              <a:defRPr sz="1500"/>
            </a:lvl6pPr>
            <a:lvl7pPr marL="2057042" indent="0" algn="ctr">
              <a:buNone/>
              <a:defRPr sz="1500"/>
            </a:lvl7pPr>
            <a:lvl8pPr marL="2399880" indent="0" algn="ctr">
              <a:buNone/>
              <a:defRPr sz="1500"/>
            </a:lvl8pPr>
            <a:lvl9pPr marL="2742719" indent="0" algn="ctr">
              <a:buNone/>
              <a:defRPr sz="1500"/>
            </a:lvl9pPr>
          </a:lstStyle>
          <a:p>
            <a:r>
              <a:rPr lang="en-US" dirty="0" err="1" smtClean="0"/>
              <a:t>www.amonitoring.ru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603" y="6466203"/>
            <a:ext cx="1854203" cy="365125"/>
          </a:xfrm>
        </p:spPr>
        <p:txBody>
          <a:bodyPr/>
          <a:lstStyle/>
          <a:p>
            <a:fld id="{BB8A382A-A75F-47EA-AEE3-8FFA959336BD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8371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2994" y="765189"/>
            <a:ext cx="7543800" cy="151169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sz="5400" dirty="0" smtClean="0"/>
              <a:t>Спасибо!</a:t>
            </a:r>
            <a:endParaRPr lang="en-US" sz="5400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9611" y="766763"/>
            <a:ext cx="1322779" cy="1295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3">
          <p15:clr>
            <a:srgbClr val="FBAE40"/>
          </p15:clr>
        </p15:guide>
        <p15:guide id="2" pos="7185">
          <p15:clr>
            <a:srgbClr val="FBAE40"/>
          </p15:clr>
        </p15:guide>
        <p15:guide id="3" pos="483">
          <p15:clr>
            <a:srgbClr val="FBAE40"/>
          </p15:clr>
        </p15:guide>
        <p15:guide id="4" orient="horz" pos="350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5073" y="274538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575081" y="6459801"/>
            <a:ext cx="1854203" cy="365125"/>
          </a:xfrm>
        </p:spPr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565585" y="6459801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9">
          <p15:clr>
            <a:srgbClr val="FBAE40"/>
          </p15:clr>
        </p15:guide>
        <p15:guide id="2" pos="362">
          <p15:clr>
            <a:srgbClr val="FBAE40"/>
          </p15:clr>
        </p15:guide>
        <p15:guide id="3" orient="horz" pos="483">
          <p15:clr>
            <a:srgbClr val="FBAE40"/>
          </p15:clr>
        </p15:guide>
        <p15:guide id="4" pos="53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86" y="1118850"/>
            <a:ext cx="7980758" cy="3584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287980" indent="-137135">
              <a:buFont typeface="Arial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575081" y="6459801"/>
            <a:ext cx="1854203" cy="365125"/>
          </a:xfrm>
        </p:spPr>
        <p:txBody>
          <a:bodyPr/>
          <a:lstStyle/>
          <a:p>
            <a:fld id="{0017614F-5DE2-45E3-B40D-9CE30386F547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565585" y="6459801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5073" y="274538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9" userDrawn="1">
          <p15:clr>
            <a:srgbClr val="FBAE40"/>
          </p15:clr>
        </p15:guide>
        <p15:guide id="2" pos="362" userDrawn="1">
          <p15:clr>
            <a:srgbClr val="FBAE40"/>
          </p15:clr>
        </p15:guide>
        <p15:guide id="3" orient="horz" pos="483" userDrawn="1">
          <p15:clr>
            <a:srgbClr val="FBAE40"/>
          </p15:clr>
        </p15:guide>
        <p15:guide id="4" pos="53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118833"/>
            <a:ext cx="3780420" cy="402336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0" indent="-137135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18835"/>
            <a:ext cx="3878104" cy="402336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0" indent="-137135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1" y="6459801"/>
            <a:ext cx="1854203" cy="365125"/>
          </a:xfrm>
        </p:spPr>
        <p:txBody>
          <a:bodyPr/>
          <a:lstStyle/>
          <a:p>
            <a:fld id="{C949475B-649A-4E07-A2A1-34C313FF9B23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801"/>
            <a:ext cx="3617103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20" y="6459801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073" y="274538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9" userDrawn="1">
          <p15:clr>
            <a:srgbClr val="FBAE40"/>
          </p15:clr>
        </p15:guide>
        <p15:guide id="2" pos="5381" userDrawn="1">
          <p15:clr>
            <a:srgbClr val="FBAE40"/>
          </p15:clr>
        </p15:guide>
        <p15:guide id="3" pos="362" userDrawn="1">
          <p15:clr>
            <a:srgbClr val="FBAE40"/>
          </p15:clr>
        </p15:guide>
        <p15:guide id="4" orient="horz" pos="49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080" y="1118842"/>
            <a:ext cx="3780905" cy="736283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0" indent="0">
              <a:buNone/>
              <a:defRPr sz="1500" b="1"/>
            </a:lvl2pPr>
            <a:lvl3pPr marL="685664" indent="0">
              <a:buNone/>
              <a:defRPr sz="135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61" y="1855116"/>
            <a:ext cx="3774616" cy="3378200"/>
          </a:xfrm>
        </p:spPr>
        <p:txBody>
          <a:bodyPr tIns="0" bIns="0"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0" indent="-137135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118842"/>
            <a:ext cx="3901916" cy="736283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0" indent="0">
              <a:buNone/>
              <a:defRPr sz="1500" b="1"/>
            </a:lvl2pPr>
            <a:lvl3pPr marL="685664" indent="0">
              <a:buNone/>
              <a:defRPr sz="1350" b="1"/>
            </a:lvl3pPr>
            <a:lvl4pPr marL="1028496" indent="0">
              <a:buNone/>
              <a:defRPr sz="1200" b="1"/>
            </a:lvl4pPr>
            <a:lvl5pPr marL="1371328" indent="0">
              <a:buNone/>
              <a:defRPr sz="1200" b="1"/>
            </a:lvl5pPr>
            <a:lvl6pPr marL="1714163" indent="0">
              <a:buNone/>
              <a:defRPr sz="1200" b="1"/>
            </a:lvl6pPr>
            <a:lvl7pPr marL="2056991" indent="0">
              <a:buNone/>
              <a:defRPr sz="1200" b="1"/>
            </a:lvl7pPr>
            <a:lvl8pPr marL="2399820" indent="0">
              <a:buNone/>
              <a:defRPr sz="1200" b="1"/>
            </a:lvl8pPr>
            <a:lvl9pPr marL="2742650" indent="0">
              <a:buNone/>
              <a:defRPr sz="12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1855116"/>
            <a:ext cx="3901916" cy="337820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0" indent="-137135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1" y="6459801"/>
            <a:ext cx="1854203" cy="365125"/>
          </a:xfrm>
        </p:spPr>
        <p:txBody>
          <a:bodyPr/>
          <a:lstStyle/>
          <a:p>
            <a:fld id="{FDF89A74-4693-4F60-9EFD-4968C6898FE6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801"/>
            <a:ext cx="3617103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20" y="6459801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073" y="274538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83" userDrawn="1">
          <p15:clr>
            <a:srgbClr val="FBAE40"/>
          </p15:clr>
        </p15:guide>
        <p15:guide id="2" pos="362" userDrawn="1">
          <p15:clr>
            <a:srgbClr val="FBAE40"/>
          </p15:clr>
        </p15:guide>
        <p15:guide id="3" pos="5396" userDrawn="1">
          <p15:clr>
            <a:srgbClr val="FBAE40"/>
          </p15:clr>
        </p15:guide>
        <p15:guide id="4" orient="horz" pos="35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1" y="6459801"/>
            <a:ext cx="1854203" cy="365125"/>
          </a:xfrm>
        </p:spPr>
        <p:txBody>
          <a:bodyPr/>
          <a:lstStyle/>
          <a:p>
            <a:fld id="{E8C5502A-6A93-4182-81C6-7FAABDA36BE3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801"/>
            <a:ext cx="3617103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20" y="6459801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5073" y="274538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9" userDrawn="1">
          <p15:clr>
            <a:srgbClr val="FBAE40"/>
          </p15:clr>
        </p15:guide>
        <p15:guide id="2" pos="362" userDrawn="1">
          <p15:clr>
            <a:srgbClr val="FBAE40"/>
          </p15:clr>
        </p15:guide>
        <p15:guide id="3" orient="horz" pos="487" userDrawn="1">
          <p15:clr>
            <a:srgbClr val="FBAE40"/>
          </p15:clr>
        </p15:guide>
        <p15:guide id="4" pos="539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39D1204-B1D6-9F4D-915B-37916F25C4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5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86" y="1118848"/>
            <a:ext cx="7980758" cy="358469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  <a:lvl2pPr marL="287987" indent="-137138">
              <a:buFont typeface="Arial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8E100495-4438-4C4E-9215-6FF1D1444684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565584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5073" y="274536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83">
          <p15:clr>
            <a:srgbClr val="FBAE40"/>
          </p15:clr>
        </p15:guide>
        <p15:guide id="4" pos="7187">
          <p15:clr>
            <a:srgbClr val="FBAE40"/>
          </p15:clr>
        </p15:guide>
        <p15:guide id="5" orient="horz" pos="3499" userDrawn="1">
          <p15:clr>
            <a:srgbClr val="FBAE40"/>
          </p15:clr>
        </p15:guide>
        <p15:guide id="6" pos="362" userDrawn="1">
          <p15:clr>
            <a:srgbClr val="FBAE40"/>
          </p15:clr>
        </p15:guide>
        <p15:guide id="7" orient="horz" pos="483" userDrawn="1">
          <p15:clr>
            <a:srgbClr val="FBAE40"/>
          </p15:clr>
        </p15:guide>
        <p15:guide id="8" pos="539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5073" y="274536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23250054-DD5B-4691-8A07-989530841A05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565584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499">
          <p15:clr>
            <a:srgbClr val="FBAE40"/>
          </p15:clr>
        </p15:guide>
        <p15:guide id="2" pos="483">
          <p15:clr>
            <a:srgbClr val="FBAE40"/>
          </p15:clr>
        </p15:guide>
        <p15:guide id="3" orient="horz" pos="483">
          <p15:clr>
            <a:srgbClr val="FBAE40"/>
          </p15:clr>
        </p15:guide>
        <p15:guide id="4" pos="71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9" y="6400800"/>
            <a:ext cx="9141619" cy="4572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9" y="6334316"/>
            <a:ext cx="9141619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72" y="758952"/>
            <a:ext cx="7980759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072" y="4453128"/>
            <a:ext cx="7980759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none" spc="150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6D92D991-54A0-4173-B585-31FC07F74723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9"/>
            <a:ext cx="3617103" cy="365125"/>
          </a:xfrm>
        </p:spPr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9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83">
          <p15:clr>
            <a:srgbClr val="FBAE40"/>
          </p15:clr>
        </p15:guide>
        <p15:guide id="4" pos="7188">
          <p15:clr>
            <a:srgbClr val="FBAE40"/>
          </p15:clr>
        </p15:guide>
        <p15:guide id="5" orient="horz" pos="3499" userDrawn="1">
          <p15:clr>
            <a:srgbClr val="FBAE40"/>
          </p15:clr>
        </p15:guide>
        <p15:guide id="6" pos="362" userDrawn="1">
          <p15:clr>
            <a:srgbClr val="FBAE40"/>
          </p15:clr>
        </p15:guide>
        <p15:guide id="7" orient="horz" pos="491" userDrawn="1">
          <p15:clr>
            <a:srgbClr val="FBAE40"/>
          </p15:clr>
        </p15:guide>
        <p15:guide id="8" pos="539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556" y="1118833"/>
            <a:ext cx="3780420" cy="402336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7" indent="-137138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118835"/>
            <a:ext cx="3878104" cy="402336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7" indent="-137138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D2DA7115-0D42-4CD4-A3D7-2677E873EA0D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9"/>
            <a:ext cx="3617103" cy="365125"/>
          </a:xfrm>
        </p:spPr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9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5073" y="274536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7175">
          <p15:clr>
            <a:srgbClr val="FBAE40"/>
          </p15:clr>
        </p15:guide>
        <p15:guide id="3" pos="483">
          <p15:clr>
            <a:srgbClr val="FBAE40"/>
          </p15:clr>
        </p15:guide>
        <p15:guide id="5" orient="horz" pos="3499" userDrawn="1">
          <p15:clr>
            <a:srgbClr val="FBAE40"/>
          </p15:clr>
        </p15:guide>
        <p15:guide id="6" pos="5381" userDrawn="1">
          <p15:clr>
            <a:srgbClr val="FBAE40"/>
          </p15:clr>
        </p15:guide>
        <p15:guide id="7" pos="362" userDrawn="1">
          <p15:clr>
            <a:srgbClr val="FBAE40"/>
          </p15:clr>
        </p15:guide>
        <p15:guide id="8" orient="horz" pos="4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079" y="1118840"/>
            <a:ext cx="3780905" cy="736283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>
              <a:buNone/>
              <a:defRPr sz="1500" b="1"/>
            </a:lvl2pPr>
            <a:lvl3pPr marL="685681" indent="0">
              <a:buNone/>
              <a:defRPr sz="135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361" y="1855116"/>
            <a:ext cx="3774616" cy="3378200"/>
          </a:xfrm>
        </p:spPr>
        <p:txBody>
          <a:bodyPr tIns="0" bIns="0"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7" indent="-137138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118840"/>
            <a:ext cx="3901916" cy="736283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>
              <a:buNone/>
              <a:defRPr sz="1500" b="1"/>
            </a:lvl2pPr>
            <a:lvl3pPr marL="685681" indent="0">
              <a:buNone/>
              <a:defRPr sz="135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1855116"/>
            <a:ext cx="3901916" cy="337820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7" indent="-137138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AEF60B4B-C754-403B-9D1B-B4C322C75196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9"/>
            <a:ext cx="3617103" cy="365125"/>
          </a:xfrm>
        </p:spPr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9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5073" y="274536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83">
          <p15:clr>
            <a:srgbClr val="FBAE40"/>
          </p15:clr>
        </p15:guide>
        <p15:guide id="3" pos="7195">
          <p15:clr>
            <a:srgbClr val="FBAE40"/>
          </p15:clr>
        </p15:guide>
        <p15:guide id="5" orient="horz" pos="483" userDrawn="1">
          <p15:clr>
            <a:srgbClr val="FBAE40"/>
          </p15:clr>
        </p15:guide>
        <p15:guide id="6" pos="362" userDrawn="1">
          <p15:clr>
            <a:srgbClr val="FBAE40"/>
          </p15:clr>
        </p15:guide>
        <p15:guide id="7" pos="5396" userDrawn="1">
          <p15:clr>
            <a:srgbClr val="FBAE40"/>
          </p15:clr>
        </p15:guide>
        <p15:guide id="8" orient="horz" pos="350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A069DBC3-673C-4D0F-9995-87B69244B91E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9"/>
            <a:ext cx="3617103" cy="365125"/>
          </a:xfrm>
        </p:spPr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9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75073" y="274536"/>
            <a:ext cx="7453312" cy="844313"/>
          </a:xfrm>
          <a:effectLst/>
        </p:spPr>
        <p:txBody>
          <a:bodyPr lIns="0" tIns="0" rIns="0" bIns="0" anchor="t" anchorCtr="0">
            <a:normAutofit/>
          </a:bodyPr>
          <a:lstStyle>
            <a:lvl1pPr marL="0">
              <a:defRPr sz="330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483">
          <p15:clr>
            <a:srgbClr val="FBAE40"/>
          </p15:clr>
        </p15:guide>
        <p15:guide id="4" pos="7191">
          <p15:clr>
            <a:srgbClr val="FBAE40"/>
          </p15:clr>
        </p15:guide>
        <p15:guide id="5" orient="horz" pos="3499" userDrawn="1">
          <p15:clr>
            <a:srgbClr val="FBAE40"/>
          </p15:clr>
        </p15:guide>
        <p15:guide id="6" pos="362" userDrawn="1">
          <p15:clr>
            <a:srgbClr val="FBAE40"/>
          </p15:clr>
        </p15:guide>
        <p15:guide id="7" orient="horz" pos="487" userDrawn="1">
          <p15:clr>
            <a:srgbClr val="FBAE40"/>
          </p15:clr>
        </p15:guide>
        <p15:guide id="8" pos="5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8040" y="0"/>
            <a:ext cx="3038093" cy="68580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979512"/>
            <a:ext cx="4869180" cy="5257800"/>
          </a:xfrm>
        </p:spPr>
        <p:txBody>
          <a:bodyPr/>
          <a:lstStyle>
            <a:lvl1pPr>
              <a:defRPr>
                <a:latin typeface="Ubuntu" charset="0"/>
                <a:ea typeface="Ubuntu" charset="0"/>
                <a:cs typeface="Ubuntu" charset="0"/>
              </a:defRPr>
            </a:lvl1pPr>
            <a:lvl2pPr marL="287987" indent="-137138">
              <a:buFont typeface="Arial" charset="0"/>
              <a:buChar char="•"/>
              <a:defRPr>
                <a:latin typeface="Ubuntu" charset="0"/>
                <a:ea typeface="Ubuntu" charset="0"/>
                <a:cs typeface="Ubuntu" charset="0"/>
              </a:defRPr>
            </a:lvl2pPr>
            <a:lvl3pPr>
              <a:defRPr>
                <a:latin typeface="Ubuntu" charset="0"/>
                <a:ea typeface="Ubuntu" charset="0"/>
                <a:cs typeface="Ubuntu" charset="0"/>
              </a:defRPr>
            </a:lvl3pPr>
            <a:lvl4pPr>
              <a:defRPr>
                <a:latin typeface="Ubuntu" charset="0"/>
                <a:ea typeface="Ubuntu" charset="0"/>
                <a:cs typeface="Ubuntu" charset="0"/>
              </a:defRPr>
            </a:lvl4pPr>
            <a:lvl5pPr>
              <a:defRPr>
                <a:latin typeface="Ubuntu" charset="0"/>
                <a:ea typeface="Ubuntu" charset="0"/>
                <a:cs typeface="Ubuntu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218229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>
              <a:buNone/>
              <a:defRPr sz="900"/>
            </a:lvl2pPr>
            <a:lvl3pPr marL="685681" indent="0">
              <a:buNone/>
              <a:defRPr sz="750"/>
            </a:lvl3pPr>
            <a:lvl4pPr marL="1028522" indent="0">
              <a:buNone/>
              <a:defRPr sz="675"/>
            </a:lvl4pPr>
            <a:lvl5pPr marL="1371362" indent="0">
              <a:buNone/>
              <a:defRPr sz="675"/>
            </a:lvl5pPr>
            <a:lvl6pPr marL="1714205" indent="0">
              <a:buNone/>
              <a:defRPr sz="675"/>
            </a:lvl6pPr>
            <a:lvl7pPr marL="2057042" indent="0">
              <a:buNone/>
              <a:defRPr sz="675"/>
            </a:lvl7pPr>
            <a:lvl8pPr marL="2399880" indent="0">
              <a:buNone/>
              <a:defRPr sz="675"/>
            </a:lvl8pPr>
            <a:lvl9pPr marL="2742719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42DFDA33-6949-4004-978A-5FD0357E9A0B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9"/>
            <a:ext cx="3617103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9" y="6459799"/>
            <a:ext cx="984019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424" y="404664"/>
            <a:ext cx="470536" cy="36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2359" y="1"/>
            <a:ext cx="9143989" cy="6334316"/>
          </a:xfrm>
          <a:solidFill>
            <a:srgbClr val="F18500"/>
          </a:solid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5080" y="6459799"/>
            <a:ext cx="1854203" cy="365125"/>
          </a:xfrm>
        </p:spPr>
        <p:txBody>
          <a:bodyPr/>
          <a:lstStyle/>
          <a:p>
            <a:fld id="{F60225B9-3BCD-42C5-A5F6-4E62C2EA8571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9"/>
            <a:ext cx="3617103" cy="365125"/>
          </a:xfrm>
        </p:spPr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1819" y="6459799"/>
            <a:ext cx="984019" cy="365125"/>
          </a:xfrm>
        </p:spPr>
        <p:txBody>
          <a:bodyPr/>
          <a:lstStyle/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5"/>
          <p:cNvSpPr/>
          <p:nvPr/>
        </p:nvSpPr>
        <p:spPr>
          <a:xfrm>
            <a:off x="19" y="6334316"/>
            <a:ext cx="9141619" cy="64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F1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" y="6334324"/>
            <a:ext cx="9144001" cy="6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5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8" y="645979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rgbClr val="FFFFFF"/>
                </a:solidFill>
                <a:latin typeface="Ubuntu Обычный" charset="0"/>
              </a:defRPr>
            </a:lvl1pPr>
          </a:lstStyle>
          <a:p>
            <a:fld id="{A0A2B43A-12B7-409E-98CF-E2C1F5A4BE2C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9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0" i="0" cap="all" baseline="0">
                <a:solidFill>
                  <a:srgbClr val="FFFFFF"/>
                </a:solidFill>
                <a:latin typeface="Ubuntu Обычный" charset="0"/>
              </a:defRPr>
            </a:lvl1pPr>
          </a:lstStyle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1" y="6459799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 i="0">
                <a:solidFill>
                  <a:srgbClr val="FFFFFF"/>
                </a:solidFill>
                <a:latin typeface="Ubuntu Обычный" charset="0"/>
              </a:defRPr>
            </a:lvl1pPr>
          </a:lstStyle>
          <a:p>
            <a:fld id="{9A5EF97D-348D-BF42-95F2-D72FFD6E34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6" r:id="rId11"/>
    <p:sldLayoutId id="2147483674" r:id="rId12"/>
    <p:sldLayoutId id="2147483676" r:id="rId13"/>
    <p:sldLayoutId id="2147483677" r:id="rId14"/>
    <p:sldLayoutId id="2147483678" r:id="rId15"/>
    <p:sldLayoutId id="2147483709" r:id="rId16"/>
  </p:sldLayoutIdLst>
  <p:hf hdr="0"/>
  <p:txStyles>
    <p:titleStyle>
      <a:lvl1pPr algn="l" defTabSz="685681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Ubuntu" charset="0"/>
          <a:ea typeface="Ubuntu" charset="0"/>
          <a:cs typeface="Ubuntu" charset="0"/>
        </a:defRPr>
      </a:lvl1pPr>
    </p:titleStyle>
    <p:bodyStyle>
      <a:lvl1pPr marL="68570" indent="-68570" algn="l" defTabSz="685681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b="0" i="0" kern="1200">
          <a:solidFill>
            <a:schemeClr val="tx1">
              <a:lumMod val="75000"/>
              <a:lumOff val="25000"/>
            </a:schemeClr>
          </a:solidFill>
          <a:latin typeface="Ubuntu Обычный" charset="0"/>
          <a:ea typeface="+mn-ea"/>
          <a:cs typeface="+mn-cs"/>
        </a:defRPr>
      </a:lvl1pPr>
      <a:lvl2pPr marL="287987" indent="-137138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b="0" i="0" kern="1200">
          <a:solidFill>
            <a:schemeClr val="tx1">
              <a:lumMod val="75000"/>
              <a:lumOff val="25000"/>
            </a:schemeClr>
          </a:solidFill>
          <a:latin typeface="Ubuntu Обычный" charset="0"/>
          <a:ea typeface="+mn-ea"/>
          <a:cs typeface="+mn-cs"/>
        </a:defRPr>
      </a:lvl2pPr>
      <a:lvl3pPr marL="425123" indent="-137138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b="0" i="0" kern="1200">
          <a:solidFill>
            <a:schemeClr val="tx1">
              <a:lumMod val="75000"/>
              <a:lumOff val="25000"/>
            </a:schemeClr>
          </a:solidFill>
          <a:latin typeface="Ubuntu Обычный" charset="0"/>
          <a:ea typeface="+mn-ea"/>
          <a:cs typeface="+mn-cs"/>
        </a:defRPr>
      </a:lvl3pPr>
      <a:lvl4pPr marL="562258" indent="-137138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b="0" i="0" kern="1200">
          <a:solidFill>
            <a:schemeClr val="tx1">
              <a:lumMod val="75000"/>
              <a:lumOff val="25000"/>
            </a:schemeClr>
          </a:solidFill>
          <a:latin typeface="Ubuntu Обычный" charset="0"/>
          <a:ea typeface="+mn-ea"/>
          <a:cs typeface="+mn-cs"/>
        </a:defRPr>
      </a:lvl4pPr>
      <a:lvl5pPr marL="699392" indent="-137138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b="0" i="0" kern="1200">
          <a:solidFill>
            <a:schemeClr val="tx1">
              <a:lumMod val="75000"/>
              <a:lumOff val="25000"/>
            </a:schemeClr>
          </a:solidFill>
          <a:latin typeface="Ubuntu Обычный" charset="0"/>
          <a:ea typeface="+mn-ea"/>
          <a:cs typeface="+mn-cs"/>
        </a:defRPr>
      </a:lvl5pPr>
      <a:lvl6pPr marL="824855" indent="-171422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832" indent="-171422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804" indent="-171422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780" indent="-171422" algn="l" defTabSz="685681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986" y="1014968"/>
            <a:ext cx="8319486" cy="3566160"/>
          </a:xfrm>
        </p:spPr>
        <p:txBody>
          <a:bodyPr>
            <a:noAutofit/>
          </a:bodyPr>
          <a:lstStyle/>
          <a:p>
            <a:r>
              <a:rPr lang="ru-RU" sz="4200" dirty="0">
                <a:solidFill>
                  <a:srgbClr val="F18500"/>
                </a:solidFill>
              </a:rPr>
              <a:t>Взаимодействие объектов критической информационной инфраструктуры с </a:t>
            </a:r>
            <a:r>
              <a:rPr lang="ru-RU" sz="4200" dirty="0" err="1">
                <a:solidFill>
                  <a:srgbClr val="F18500"/>
                </a:solidFill>
              </a:rPr>
              <a:t>ГосСОПКА</a:t>
            </a:r>
            <a:r>
              <a:rPr lang="ru-RU" sz="4200" dirty="0">
                <a:solidFill>
                  <a:srgbClr val="F18500"/>
                </a:solidFill>
              </a:rPr>
              <a:t>. Возможные схемы и неочевидные нюансы </a:t>
            </a: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543108" y="5085184"/>
            <a:ext cx="5848077" cy="122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Роман Кобцев, директор по развитию </a:t>
            </a:r>
            <a:r>
              <a:rPr lang="ru-RU" sz="2000" dirty="0" smtClean="0">
                <a:solidFill>
                  <a:schemeClr val="bg1"/>
                </a:solidFill>
              </a:rPr>
              <a:t>бизнеса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ЗАО </a:t>
            </a:r>
            <a:r>
              <a:rPr lang="ru-RU" sz="2000" dirty="0">
                <a:solidFill>
                  <a:schemeClr val="bg1"/>
                </a:solidFill>
              </a:rPr>
              <a:t>«Перспективный мониторинг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chemeClr val="bg1"/>
                </a:solidFill>
              </a:rPr>
              <a:t>ГК «</a:t>
            </a:r>
            <a:r>
              <a:rPr lang="ru-RU" sz="2000" dirty="0" err="1" smtClean="0">
                <a:solidFill>
                  <a:schemeClr val="bg1"/>
                </a:solidFill>
              </a:rPr>
              <a:t>ИнфоТеКС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72916" cy="2286000"/>
          </a:xfrm>
        </p:spPr>
        <p:txBody>
          <a:bodyPr/>
          <a:lstStyle/>
          <a:p>
            <a:r>
              <a:rPr lang="ru-RU" dirty="0" smtClean="0"/>
              <a:t>Согласно Федеральному закону </a:t>
            </a:r>
            <a:r>
              <a:rPr lang="ru-RU" dirty="0"/>
              <a:t>от 26.07.2017 №</a:t>
            </a:r>
            <a:r>
              <a:rPr lang="ru-RU" dirty="0" smtClean="0"/>
              <a:t>194-ФЗ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1386" y="1051520"/>
            <a:ext cx="5805110" cy="504177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УК РФ вводится Статья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274.1. Неправомерное воздействие на критическую информационную инфраструктуру Российской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Федерации</a:t>
            </a:r>
          </a:p>
          <a:p>
            <a:pPr>
              <a:lnSpc>
                <a:spcPct val="140000"/>
              </a:lnSpc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максимальным сроком </a:t>
            </a:r>
            <a:r>
              <a:rPr lang="ru-RU" sz="2100" dirty="0" smtClean="0">
                <a:solidFill>
                  <a:schemeClr val="accent1"/>
                </a:solidFill>
              </a:rPr>
              <a:t>до 10 лет лишения свободы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(в т. ч.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нарушение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 эксплуатации средств хранения, обработки или передачи охраняемой компьютерной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информации в КИИ)</a:t>
            </a:r>
          </a:p>
          <a:p>
            <a:pPr>
              <a:lnSpc>
                <a:spcPct val="140000"/>
              </a:lnSpc>
            </a:pPr>
            <a:endParaRPr lang="ru-RU" sz="2100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"О внесении изменений в Уголовный кодекс Российской Федерации и статью 151 Уголовно-процессуального кодекса Российской Федерации в связи с принятием Федерального закона "О безопасности критической информационной инфраструктуры Российской Федерации»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9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42794"/>
              </p:ext>
            </p:extLst>
          </p:nvPr>
        </p:nvGraphicFramePr>
        <p:xfrm>
          <a:off x="3600450" y="979488"/>
          <a:ext cx="486886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42900" y="2132856"/>
            <a:ext cx="2400300" cy="2286000"/>
          </a:xfrm>
        </p:spPr>
        <p:txBody>
          <a:bodyPr/>
          <a:lstStyle/>
          <a:p>
            <a:r>
              <a:rPr lang="ru-RU" dirty="0" smtClean="0"/>
              <a:t>Федеральный </a:t>
            </a:r>
            <a:r>
              <a:rPr lang="ru-RU" dirty="0"/>
              <a:t>закон от 26.07.2017 N </a:t>
            </a:r>
            <a:r>
              <a:rPr lang="ru-RU" dirty="0" smtClean="0"/>
              <a:t>187-ФЗ обязывает субъекта КИИ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>
                                            <p:graphicEl>
                                              <a:dgm id="{BCB6BD68-439A-4212-B72E-8E6BD6B62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>
                                            <p:graphicEl>
                                              <a:dgm id="{BCB6BD68-439A-4212-B72E-8E6BD6B62E6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DA33-6949-4004-978A-5FD0357E9A0B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61" y="2901280"/>
            <a:ext cx="3132043" cy="3480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3273" y="1556792"/>
            <a:ext cx="4348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50" dirty="0" smtClean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rPr>
              <a:t>Закон вступает в силу 1 января</a:t>
            </a:r>
            <a:endParaRPr lang="ru-RU" sz="3200" spc="-50" dirty="0">
              <a:solidFill>
                <a:srgbClr val="F18500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F63-0A37-4426-9BE1-BC5BE5D5D60D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13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1052736"/>
            <a:ext cx="8798917" cy="3672408"/>
          </a:xfrm>
          <a:prstGeom prst="rect">
            <a:avLst/>
          </a:prstGeom>
        </p:spPr>
        <p:txBody>
          <a:bodyPr>
            <a:noAutofit/>
          </a:bodyPr>
          <a:lstStyle>
            <a:lvl1pPr marL="68570" indent="-68570" algn="l" defTabSz="685681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1pPr>
            <a:lvl2pPr marL="287987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2pPr>
            <a:lvl3pPr marL="425123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3pPr>
            <a:lvl4pPr marL="562258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4pPr>
            <a:lvl5pPr marL="699392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5pPr>
            <a:lvl6pPr marL="824855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832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804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780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200" b="1" dirty="0">
                <a:latin typeface="Calibri" panose="020F0502020204030204" pitchFamily="34" charset="0"/>
              </a:rPr>
              <a:t>Основные направления государственной политики </a:t>
            </a:r>
            <a:r>
              <a:rPr lang="ru-RU" sz="2200" dirty="0">
                <a:latin typeface="Calibri" panose="020F0502020204030204" pitchFamily="34" charset="0"/>
              </a:rPr>
              <a:t>в </a:t>
            </a:r>
            <a:r>
              <a:rPr lang="ru-RU" sz="2000" dirty="0">
                <a:latin typeface="Calibri" panose="020F0502020204030204" pitchFamily="34" charset="0"/>
              </a:rPr>
              <a:t>области обеспечения безопасности автоматизированных систем управления производственными и технологическими процессами критически важных объектов инфраструктуры Российской Федерации (утв. Президентом РФ 03.02.2012 N 803)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>
                <a:latin typeface="Calibri" panose="020F0502020204030204" pitchFamily="34" charset="0"/>
              </a:rPr>
              <a:t>Указ Президента РФ от 15 января 2013</a:t>
            </a:r>
            <a:r>
              <a:rPr lang="en-US" sz="2200" b="1" dirty="0" smtClean="0">
                <a:latin typeface="Calibri" panose="020F0502020204030204" pitchFamily="34" charset="0"/>
              </a:rPr>
              <a:t> </a:t>
            </a:r>
            <a:r>
              <a:rPr lang="ru-RU" sz="2200" b="1" dirty="0" smtClean="0">
                <a:latin typeface="Calibri" panose="020F0502020204030204" pitchFamily="34" charset="0"/>
              </a:rPr>
              <a:t>г. </a:t>
            </a:r>
            <a:r>
              <a:rPr lang="en-US" sz="2200" b="1" dirty="0" smtClean="0">
                <a:latin typeface="Calibri" panose="020F0502020204030204" pitchFamily="34" charset="0"/>
              </a:rPr>
              <a:t>N </a:t>
            </a:r>
            <a:r>
              <a:rPr lang="ru-RU" sz="2200" b="1" dirty="0" smtClean="0">
                <a:latin typeface="Calibri" panose="020F0502020204030204" pitchFamily="34" charset="0"/>
              </a:rPr>
              <a:t>31с </a:t>
            </a:r>
          </a:p>
          <a:p>
            <a:pPr marL="169196" indent="0">
              <a:lnSpc>
                <a:spcPct val="120000"/>
              </a:lnSpc>
              <a:buFont typeface="Calibri" panose="020F0502020204030204" pitchFamily="34" charset="0"/>
              <a:buNone/>
            </a:pPr>
            <a:r>
              <a:rPr lang="ru-RU" sz="2000" dirty="0" smtClean="0">
                <a:latin typeface="Calibri" panose="020F0502020204030204" pitchFamily="34" charset="0"/>
              </a:rPr>
              <a:t>«О создании государственной системы обнаружения, предупреждения и ликвидации последствий компьютерных атак на информационные ресурсы Российской Федерации»</a:t>
            </a:r>
          </a:p>
          <a:p>
            <a:pPr>
              <a:lnSpc>
                <a:spcPct val="120000"/>
              </a:lnSpc>
            </a:pPr>
            <a:r>
              <a:rPr lang="ru-RU" sz="2200" b="1" dirty="0" smtClean="0">
                <a:latin typeface="Calibri" panose="020F0502020204030204" pitchFamily="34" charset="0"/>
              </a:rPr>
              <a:t>Концепция</a:t>
            </a:r>
            <a:r>
              <a:rPr lang="ru-RU" sz="2200" dirty="0" smtClean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государственной системы обнаружения, предупреждения и ликвидации последствий компьютерных атак на информационные ресурсы Российской Федерации (утв. </a:t>
            </a:r>
            <a:r>
              <a:rPr lang="en-US" sz="2000" dirty="0" err="1" smtClean="0">
                <a:latin typeface="Calibri" panose="020F0502020204030204" pitchFamily="34" charset="0"/>
              </a:rPr>
              <a:t>Президентом</a:t>
            </a:r>
            <a:r>
              <a:rPr lang="en-US" sz="2000" dirty="0" smtClean="0">
                <a:latin typeface="Calibri" panose="020F0502020204030204" pitchFamily="34" charset="0"/>
              </a:rPr>
              <a:t> РФ 12 </a:t>
            </a:r>
            <a:r>
              <a:rPr lang="en-US" sz="2000" dirty="0" err="1" smtClean="0">
                <a:latin typeface="Calibri" panose="020F0502020204030204" pitchFamily="34" charset="0"/>
              </a:rPr>
              <a:t>декабря</a:t>
            </a:r>
            <a:r>
              <a:rPr lang="en-US" sz="2000" dirty="0" smtClean="0">
                <a:latin typeface="Calibri" panose="020F0502020204030204" pitchFamily="34" charset="0"/>
              </a:rPr>
              <a:t> 2014 г. N К </a:t>
            </a:r>
            <a:r>
              <a:rPr lang="en-US" sz="2000" b="1" dirty="0" smtClean="0">
                <a:latin typeface="Calibri" panose="020F0502020204030204" pitchFamily="34" charset="0"/>
              </a:rPr>
              <a:t>1274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E11-25BC-48DB-8B9A-BC649785CCF8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14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91795" y="1124744"/>
            <a:ext cx="5264515" cy="1774783"/>
            <a:chOff x="3791980" y="631261"/>
            <a:chExt cx="4854180" cy="151208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396852" y="1415085"/>
              <a:ext cx="3597215" cy="728262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tIns="336000" rtlCol="0" anchor="ctr"/>
            <a:lstStyle/>
            <a:p>
              <a:pPr algn="ctr" defTabSz="1219170">
                <a:defRPr/>
              </a:pPr>
              <a:r>
                <a:rPr lang="ru-RU" sz="2133" kern="0" dirty="0">
                  <a:solidFill>
                    <a:prstClr val="black"/>
                  </a:solidFill>
                  <a:latin typeface="Calibri" panose="020F0502020204030204"/>
                </a:rPr>
                <a:t>Создаёт и эксплуатирует ФСБ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791980" y="631261"/>
              <a:ext cx="4854180" cy="84328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ru-RU" sz="3200" kern="0" dirty="0">
                  <a:solidFill>
                    <a:prstClr val="white"/>
                  </a:solidFill>
                  <a:latin typeface="Calibri" panose="020F0502020204030204"/>
                </a:rPr>
                <a:t>Главный, региональный и территориальные центры</a:t>
              </a: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flipV="1">
            <a:off x="1883702" y="2282652"/>
            <a:ext cx="699369" cy="1077319"/>
          </a:xfrm>
          <a:prstGeom prst="straightConnector1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headEnd type="triangle" w="lg" len="med"/>
            <a:tailEnd type="triangle" w="lg" len="med"/>
          </a:ln>
          <a:effectLst/>
        </p:spPr>
      </p:cxnSp>
      <p:grpSp>
        <p:nvGrpSpPr>
          <p:cNvPr id="9" name="Группа 8"/>
          <p:cNvGrpSpPr/>
          <p:nvPr/>
        </p:nvGrpSpPr>
        <p:grpSpPr>
          <a:xfrm>
            <a:off x="443541" y="3717033"/>
            <a:ext cx="4059928" cy="1998565"/>
            <a:chOff x="296940" y="3029021"/>
            <a:chExt cx="4854180" cy="169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43758" y="3715322"/>
              <a:ext cx="3597215" cy="101092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tIns="336000" rtlCol="0" anchor="ctr"/>
            <a:lstStyle/>
            <a:p>
              <a:pPr algn="ctr" defTabSz="1219170">
                <a:defRPr/>
              </a:pPr>
              <a:r>
                <a:rPr lang="ru-RU" sz="2133" kern="0" dirty="0">
                  <a:solidFill>
                    <a:prstClr val="black"/>
                  </a:solidFill>
                  <a:latin typeface="Calibri" panose="020F0502020204030204"/>
                </a:rPr>
                <a:t>Орган государственной власти или лицензиат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96940" y="3029021"/>
              <a:ext cx="4854180" cy="843280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ru-RU" sz="3200" kern="0" dirty="0">
                  <a:solidFill>
                    <a:prstClr val="white"/>
                  </a:solidFill>
                  <a:latin typeface="Calibri" panose="020F0502020204030204"/>
                </a:rPr>
                <a:t>Ведомственные центры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747186" y="3717032"/>
            <a:ext cx="4049284" cy="2089572"/>
            <a:chOff x="6961900" y="3029021"/>
            <a:chExt cx="4854180" cy="178028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7590382" y="3798384"/>
              <a:ext cx="3597215" cy="101092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tIns="336000" rtlCol="0" anchor="ctr"/>
            <a:lstStyle/>
            <a:p>
              <a:pPr algn="ctr" defTabSz="1219170">
                <a:defRPr/>
              </a:pPr>
              <a:r>
                <a:rPr lang="ru-RU" sz="2133" kern="0" dirty="0" err="1">
                  <a:solidFill>
                    <a:prstClr val="black"/>
                  </a:solidFill>
                  <a:latin typeface="Calibri" panose="020F0502020204030204"/>
                </a:rPr>
                <a:t>Госкорпорация</a:t>
              </a:r>
              <a:r>
                <a:rPr lang="ru-RU" sz="2133" kern="0" dirty="0">
                  <a:solidFill>
                    <a:prstClr val="black"/>
                  </a:solidFill>
                  <a:latin typeface="Calibri" panose="020F0502020204030204"/>
                </a:rPr>
                <a:t>, оператор связи или лицензиат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6961900" y="3029021"/>
              <a:ext cx="4854180" cy="843280"/>
            </a:xfrm>
            <a:prstGeom prst="roundRect">
              <a:avLst/>
            </a:prstGeom>
            <a:solidFill>
              <a:srgbClr val="4472C4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ru-RU" sz="3200" kern="0" dirty="0">
                  <a:solidFill>
                    <a:prstClr val="white"/>
                  </a:solidFill>
                  <a:latin typeface="Calibri" panose="020F0502020204030204"/>
                </a:rPr>
                <a:t>Корпоративные центры</a:t>
              </a: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flipH="1" flipV="1">
            <a:off x="6855097" y="2280096"/>
            <a:ext cx="1002425" cy="1082852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lg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00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394-ACDD-48C7-BE82-F168C76E016B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15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4865" y="908720"/>
            <a:ext cx="7696200" cy="3672408"/>
          </a:xfrm>
          <a:prstGeom prst="rect">
            <a:avLst/>
          </a:prstGeom>
        </p:spPr>
        <p:txBody>
          <a:bodyPr>
            <a:noAutofit/>
          </a:bodyPr>
          <a:lstStyle>
            <a:lvl1pPr marL="68570" indent="-68570" algn="l" defTabSz="685681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1pPr>
            <a:lvl2pPr marL="287987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2pPr>
            <a:lvl3pPr marL="425123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3pPr>
            <a:lvl4pPr marL="562258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4pPr>
            <a:lvl5pPr marL="699392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5pPr>
            <a:lvl6pPr marL="824855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832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804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780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2800" b="1" dirty="0" smtClean="0">
                <a:latin typeface="Calibri" panose="020F0502020204030204" pitchFamily="34" charset="0"/>
              </a:rPr>
              <a:t>Методические рекомендации ФСБ России </a:t>
            </a:r>
            <a:r>
              <a:rPr lang="ru-RU" sz="2400" dirty="0" smtClean="0">
                <a:latin typeface="Calibri" panose="020F0502020204030204" pitchFamily="34" charset="0"/>
              </a:rPr>
              <a:t>по созданию ведомственных сегментов государственной системы обнаружения, предупреждения и ликвидации последствий компьютерных атак на информационные ресурсы Российской Федерации 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Утверждены в декабре 201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6</a:t>
            </a:r>
            <a:r>
              <a:rPr lang="ru-RU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г.</a:t>
            </a:r>
            <a:endParaRPr lang="ru-RU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59" y="4653136"/>
            <a:ext cx="2400121" cy="1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Федеральный </a:t>
            </a:r>
            <a:r>
              <a:rPr lang="ru-RU" dirty="0"/>
              <a:t>закон от 26.07.2017 N 187-ФЗ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Ч.4 ст11 Перечень </a:t>
            </a:r>
            <a:r>
              <a:rPr lang="ru-RU" dirty="0"/>
              <a:t>сведений, представляемых в государственную систему обнаружения, предупреждения и ликвидации последствий компьютерных атак на информационные ресурсы Российской Федерации, и порядок их представления устанавливает федеральный орган исполнительной власти, уполномоченный в области создания и обеспечения функционирования государственной системы обнаружения, предупреждения и ликвидации последствий компьютерных атак на информационные ресурсы Российской Федерации.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C5F1-54BC-4008-BFE5-DB496E5E8CE3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03848" y="908720"/>
            <a:ext cx="579613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</a:rPr>
              <a:t>Субъект критической информационной инфраструктуры обязан информировать в порядке, установленном федеральным органом исполнительной власти, уполномоченным в области создания государственной системы обнаружения, предупреждения и ликвидации последствий компьютерных атак на информационные ресурсы Российской Федерации и обеспечения ее функционирования, о компьютерных инцидентах.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42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00908" cy="2286000"/>
          </a:xfrm>
        </p:spPr>
        <p:txBody>
          <a:bodyPr>
            <a:normAutofit/>
          </a:bodyPr>
          <a:lstStyle/>
          <a:p>
            <a:r>
              <a:rPr lang="ru-RU" sz="2400" dirty="0"/>
              <a:t>Перечень сведений, представляемых </a:t>
            </a:r>
            <a:r>
              <a:rPr lang="ru-RU" sz="2400" dirty="0" smtClean="0"/>
              <a:t>в </a:t>
            </a:r>
            <a:r>
              <a:rPr lang="ru-RU" sz="2400" dirty="0" err="1" smtClean="0"/>
              <a:t>ГосСОПКА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7987" y="979815"/>
            <a:ext cx="5756501" cy="5257800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информацию о зоне ответственности сегмента </a:t>
            </a:r>
            <a:r>
              <a:rPr lang="ru-RU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об информационных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ресурсах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о компьютерных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атаках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о компьютерных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инцидентах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общую информацию о защищенности информационных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ресурсов;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детальную информацию о защищенности информационных ресурсов, доступных из сети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Интернет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статистические данные об актуальных для сегмента </a:t>
            </a:r>
            <a:r>
              <a:rPr lang="ru-RU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угрозах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самостоятельно обнаруженных индикаторах компрометации информационных ресурсов.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Все подробности взаимодействия прописаны </a:t>
            </a:r>
            <a:r>
              <a:rPr lang="ru-RU" dirty="0"/>
              <a:t>в п.8 </a:t>
            </a:r>
            <a:r>
              <a:rPr lang="ru-RU" dirty="0" smtClean="0"/>
              <a:t>Методических рекомендаций </a:t>
            </a:r>
            <a:r>
              <a:rPr lang="ru-RU" dirty="0"/>
              <a:t>ФСБ России по созданию ведомственных сегментов государственной системы обнаружения, предупреждения и ликвидации последствий компьютерных атак на информационные ресурсы Российской Федерации  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DA33-6949-4004-978A-5FD0357E9A0B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16701"/>
          <a:stretch>
            <a:fillRect/>
          </a:stretch>
        </p:blipFill>
        <p:spPr/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E40E-7C36-4ADC-9D59-D2AC715C9817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t>18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103277" y="551430"/>
            <a:ext cx="2892284" cy="2356680"/>
            <a:chOff x="4103277" y="551430"/>
            <a:chExt cx="2892284" cy="2356680"/>
          </a:xfrm>
        </p:grpSpPr>
        <p:sp>
          <p:nvSpPr>
            <p:cNvPr id="11" name="TextBox 10"/>
            <p:cNvSpPr txBox="1"/>
            <p:nvPr/>
          </p:nvSpPr>
          <p:spPr>
            <a:xfrm rot="19933166">
              <a:off x="4151782" y="551430"/>
              <a:ext cx="2300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Создание Вед. Сегмента</a:t>
              </a:r>
              <a:endPara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911707">
              <a:off x="4450021" y="2569556"/>
              <a:ext cx="18152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Гибридная модель</a:t>
              </a:r>
              <a:endPara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794649">
              <a:off x="4103277" y="2057651"/>
              <a:ext cx="289228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Подключение к Корп. Сегменту</a:t>
              </a:r>
              <a:endPara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EB2C-8404-4739-A466-9D9F3A8D990E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19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7530" y="1124744"/>
            <a:ext cx="3594086" cy="7216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>
                <a:solidFill>
                  <a:prstClr val="white"/>
                </a:solidFill>
                <a:latin typeface="Calibri" panose="020F0502020204030204"/>
              </a:rPr>
              <a:t>Главный, региональный и территориальные центры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14142" y="1968118"/>
            <a:ext cx="572329" cy="429793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headEnd type="triangle" w="lg" len="med"/>
            <a:tailEnd type="triangle" w="lg" len="med"/>
          </a:ln>
          <a:effectLst/>
        </p:spPr>
      </p:cxnSp>
      <p:sp>
        <p:nvSpPr>
          <p:cNvPr id="7" name="Скругленный прямоугольник 6"/>
          <p:cNvSpPr/>
          <p:nvPr/>
        </p:nvSpPr>
        <p:spPr>
          <a:xfrm>
            <a:off x="1014756" y="2565887"/>
            <a:ext cx="2981179" cy="1163979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Ведомственный (корпоративный) сегмент </a:t>
            </a:r>
            <a:r>
              <a:rPr lang="ru-RU" kern="0" dirty="0" err="1" smtClean="0">
                <a:solidFill>
                  <a:prstClr val="white"/>
                </a:solidFill>
                <a:latin typeface="Calibri" panose="020F0502020204030204"/>
              </a:rPr>
              <a:t>ГосСОПКА</a:t>
            </a: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 субъекта КИИ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4741" y="2564358"/>
            <a:ext cx="2873643" cy="1165508"/>
          </a:xfrm>
          <a:prstGeom prst="roundRect">
            <a:avLst/>
          </a:prstGeom>
          <a:solidFill>
            <a:srgbClr val="0277B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Корпоративный сегмент </a:t>
            </a:r>
            <a:r>
              <a:rPr lang="ru-RU" kern="0" dirty="0" err="1" smtClean="0">
                <a:solidFill>
                  <a:prstClr val="white"/>
                </a:solidFill>
                <a:latin typeface="Calibri" panose="020F0502020204030204"/>
              </a:rPr>
              <a:t>ГосСОПКА</a:t>
            </a: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 лицензиата ФСБ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154741" y="1946088"/>
            <a:ext cx="584951" cy="413609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headEnd type="triangle" w="lg" len="med"/>
            <a:tailEnd type="triangle" w="lg" len="med"/>
          </a:ln>
          <a:effectLst/>
        </p:spPr>
      </p:cxnSp>
      <p:sp>
        <p:nvSpPr>
          <p:cNvPr id="10" name="Скругленный прямоугольник 9"/>
          <p:cNvSpPr/>
          <p:nvPr/>
        </p:nvSpPr>
        <p:spPr>
          <a:xfrm>
            <a:off x="3127651" y="5441344"/>
            <a:ext cx="2771714" cy="72396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Объект КИИ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rot="16200000" flipV="1">
            <a:off x="2574921" y="4020330"/>
            <a:ext cx="1711478" cy="1130550"/>
          </a:xfrm>
          <a:prstGeom prst="bentConnector3">
            <a:avLst/>
          </a:prstGeom>
          <a:ln w="952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5400000" flipH="1" flipV="1">
            <a:off x="4863097" y="3942825"/>
            <a:ext cx="1711478" cy="1285560"/>
          </a:xfrm>
          <a:prstGeom prst="bentConnector3">
            <a:avLst/>
          </a:prstGeom>
          <a:ln w="9525">
            <a:solidFill>
              <a:srgbClr val="0277B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4"/>
          <p:cNvSpPr txBox="1">
            <a:spLocks/>
          </p:cNvSpPr>
          <p:nvPr/>
        </p:nvSpPr>
        <p:spPr>
          <a:xfrm>
            <a:off x="299240" y="4441328"/>
            <a:ext cx="2748399" cy="1542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18500"/>
                </a:solidFill>
              </a:rPr>
              <a:t>Создание </a:t>
            </a:r>
            <a:r>
              <a:rPr lang="ru-RU" sz="2000" dirty="0">
                <a:solidFill>
                  <a:srgbClr val="F18500"/>
                </a:solidFill>
              </a:rPr>
              <a:t>собственного ведомственного (корпоративного) сегмента </a:t>
            </a:r>
            <a:r>
              <a:rPr lang="ru-RU" sz="2000" dirty="0" err="1">
                <a:solidFill>
                  <a:srgbClr val="F18500"/>
                </a:solidFill>
              </a:rPr>
              <a:t>ГосСОПКА</a:t>
            </a:r>
            <a:endParaRPr lang="ru-RU" sz="2000" dirty="0">
              <a:solidFill>
                <a:srgbClr val="F18500"/>
              </a:solidFill>
            </a:endParaRPr>
          </a:p>
        </p:txBody>
      </p:sp>
      <p:sp>
        <p:nvSpPr>
          <p:cNvPr id="31" name="Заголовок 4"/>
          <p:cNvSpPr txBox="1">
            <a:spLocks/>
          </p:cNvSpPr>
          <p:nvPr/>
        </p:nvSpPr>
        <p:spPr>
          <a:xfrm>
            <a:off x="5868144" y="4637509"/>
            <a:ext cx="3101131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kern="1200" baseline="0" dirty="0">
                <a:solidFill>
                  <a:schemeClr val="tx2">
                    <a:lumMod val="75000"/>
                  </a:schemeClr>
                </a:solidFill>
                <a:latin typeface="Segoe UI" charset="0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>
                <a:solidFill>
                  <a:srgbClr val="0277BD"/>
                </a:solidFill>
              </a:rPr>
              <a:t>Подключение через уже </a:t>
            </a:r>
            <a:r>
              <a:rPr lang="ru-RU" sz="2000" dirty="0">
                <a:solidFill>
                  <a:srgbClr val="0277BD"/>
                </a:solidFill>
              </a:rPr>
              <a:t>существующий корпоративный сегмент </a:t>
            </a:r>
            <a:r>
              <a:rPr lang="ru-RU" sz="2000" dirty="0" err="1">
                <a:solidFill>
                  <a:srgbClr val="0277BD"/>
                </a:solidFill>
              </a:rPr>
              <a:t>ГосСОПКА</a:t>
            </a:r>
            <a:r>
              <a:rPr lang="ru-RU" sz="2000" dirty="0">
                <a:solidFill>
                  <a:srgbClr val="0277BD"/>
                </a:solidFill>
              </a:rPr>
              <a:t>.</a:t>
            </a:r>
          </a:p>
        </p:txBody>
      </p:sp>
      <p:sp>
        <p:nvSpPr>
          <p:cNvPr id="32" name="Заголовок 4"/>
          <p:cNvSpPr txBox="1">
            <a:spLocks/>
          </p:cNvSpPr>
          <p:nvPr/>
        </p:nvSpPr>
        <p:spPr>
          <a:xfrm>
            <a:off x="622099" y="252666"/>
            <a:ext cx="8670034" cy="844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sz="2000" dirty="0" smtClean="0">
                <a:solidFill>
                  <a:srgbClr val="696969"/>
                </a:solidFill>
              </a:rPr>
              <a:t>В соответствии с методическими рекомендациями ФСБ, выполнение данного требования закона возможно следующими способами:</a:t>
            </a:r>
            <a:endParaRPr lang="ru-RU" sz="20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628650" y="1700808"/>
            <a:ext cx="7844867" cy="844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Регулирование безопасности КИИ сейчас находится в фазе активной подготовки нормативных и правовых актов. Презентация является лишь экспертным мнением, основанном на изучении существующих документов и личном опыте, и не может быть использована как руководство. Для получения достоверной и полной информации о подключении своих организаций к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направляйте соответствующий запрос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Национальный координационный центр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компьютерным инцидентам (НКЦКИ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или другие подразделения ФСБ России, отвечающие за координацию в данной сфере.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589" y="908720"/>
            <a:ext cx="450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0" dirty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rPr>
              <a:t>disclaimer</a:t>
            </a:r>
            <a:endParaRPr lang="ru-RU" sz="3200" spc="-50" dirty="0">
              <a:solidFill>
                <a:srgbClr val="F18500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63688" y="640471"/>
            <a:ext cx="5904656" cy="5289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84487"/>
            <a:ext cx="4789204" cy="8443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Возможны все </a:t>
            </a:r>
            <a:r>
              <a:rPr lang="ru-RU" b="1" dirty="0" smtClean="0"/>
              <a:t>варианты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2237-AA23-4C07-B0AC-D4BFCEF3587B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12" y="1700808"/>
            <a:ext cx="4230625" cy="316888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19289" y="4941168"/>
            <a:ext cx="4572991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b="1" dirty="0" smtClean="0"/>
              <a:t>Но есть нюансы в стратегии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99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73" y="424447"/>
            <a:ext cx="7453312" cy="8443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случае создания собственного корпоративного сегмента: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86" y="1572493"/>
            <a:ext cx="7980758" cy="3584699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Заключить соглашение с 8Ц ФСБ России на создание корпоративного сегмента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организационные и технические требования в соответствии с методическими рекомендациями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Развернуть специализированные системы взаимодействия сегмента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ГосСОПКА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главным (или территориальным) центром 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ГосСОПКА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27100-AC37-438A-BC2D-D727D9C4DA6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2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79512" y="116632"/>
            <a:ext cx="2568352" cy="2286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соответствии с методическими рекомендации ФСБ России:</a:t>
            </a:r>
            <a:endParaRPr lang="ru-RU" sz="2400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half" idx="2"/>
          </p:nvPr>
        </p:nvSpPr>
        <p:spPr>
          <a:xfrm>
            <a:off x="225702" y="2740502"/>
            <a:ext cx="2618106" cy="3379124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Головной центр </a:t>
            </a:r>
            <a:r>
              <a:rPr lang="ru-RU" sz="1600" dirty="0" err="1"/>
              <a:t>ГосСОПКА</a:t>
            </a:r>
            <a:r>
              <a:rPr lang="ru-RU" sz="1600" dirty="0"/>
              <a:t> — </a:t>
            </a:r>
            <a:endParaRPr lang="en-US" sz="1600" dirty="0" smtClean="0"/>
          </a:p>
          <a:p>
            <a:r>
              <a:rPr lang="ru-RU" sz="1600" dirty="0" smtClean="0"/>
              <a:t>наивысшая </a:t>
            </a:r>
            <a:r>
              <a:rPr lang="ru-RU" sz="1600" dirty="0"/>
              <a:t>структура в иерархии центров, объединенных по ведомственному или организационному признакам.</a:t>
            </a:r>
          </a:p>
          <a:p>
            <a:r>
              <a:rPr lang="ru-RU" sz="1600" dirty="0"/>
              <a:t>Подчиненный центр </a:t>
            </a:r>
            <a:r>
              <a:rPr lang="ru-RU" sz="1600" dirty="0" err="1"/>
              <a:t>ГосСОПКА</a:t>
            </a:r>
            <a:r>
              <a:rPr lang="ru-RU" sz="1600" dirty="0"/>
              <a:t> — </a:t>
            </a:r>
            <a:endParaRPr lang="en-US" sz="1600" dirty="0" smtClean="0"/>
          </a:p>
          <a:p>
            <a:r>
              <a:rPr lang="ru-RU" sz="1600" dirty="0" smtClean="0"/>
              <a:t>центр </a:t>
            </a:r>
            <a:r>
              <a:rPr lang="ru-RU" sz="1600" dirty="0" err="1"/>
              <a:t>ГосСОПКА</a:t>
            </a:r>
            <a:r>
              <a:rPr lang="ru-RU" sz="1600" dirty="0"/>
              <a:t>, имеющий структурное подчинение головному центру </a:t>
            </a:r>
            <a:r>
              <a:rPr lang="ru-RU" sz="1600" dirty="0" err="1"/>
              <a:t>ГосСОПКА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71600" y="6459799"/>
            <a:ext cx="1854203" cy="365125"/>
          </a:xfrm>
        </p:spPr>
        <p:txBody>
          <a:bodyPr/>
          <a:lstStyle/>
          <a:p>
            <a:fld id="{8FE4EB2C-8404-4739-A466-9D9F3A8D990E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267265" y="6459799"/>
            <a:ext cx="3617103" cy="365125"/>
          </a:xfrm>
        </p:spPr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84368" y="6459799"/>
            <a:ext cx="984019" cy="365125"/>
          </a:xfrm>
        </p:spPr>
        <p:txBody>
          <a:bodyPr/>
          <a:lstStyle/>
          <a:p>
            <a:fld id="{139D1204-B1D6-9F4D-915B-37916F25C4FC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81457" y="879689"/>
            <a:ext cx="3594086" cy="721611"/>
          </a:xfrm>
          <a:prstGeom prst="roundRect">
            <a:avLst/>
          </a:prstGeom>
          <a:solidFill>
            <a:srgbClr val="0277B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>
                <a:solidFill>
                  <a:prstClr val="white"/>
                </a:solidFill>
                <a:latin typeface="Calibri" panose="020F0502020204030204"/>
              </a:rPr>
              <a:t>Главный, региональный и территориальные центры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571902" y="1732717"/>
            <a:ext cx="572329" cy="429793"/>
          </a:xfrm>
          <a:prstGeom prst="straightConnector1">
            <a:avLst/>
          </a:prstGeom>
          <a:noFill/>
          <a:ln w="19050" cap="flat" cmpd="sng" algn="ctr">
            <a:solidFill>
              <a:srgbClr val="ED7D31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7" name="Скругленный прямоугольник 6"/>
          <p:cNvSpPr/>
          <p:nvPr/>
        </p:nvSpPr>
        <p:spPr>
          <a:xfrm>
            <a:off x="3572225" y="2349864"/>
            <a:ext cx="2063056" cy="72396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>
                <a:solidFill>
                  <a:prstClr val="white"/>
                </a:solidFill>
                <a:latin typeface="Calibri" panose="020F0502020204030204"/>
              </a:rPr>
              <a:t>Ведомственные центры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75454" y="2348334"/>
            <a:ext cx="2057647" cy="721610"/>
          </a:xfrm>
          <a:prstGeom prst="roundRect">
            <a:avLst/>
          </a:prstGeom>
          <a:solidFill>
            <a:srgbClr val="0277B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>
                <a:solidFill>
                  <a:prstClr val="white"/>
                </a:solidFill>
                <a:latin typeface="Calibri" panose="020F0502020204030204"/>
              </a:rPr>
              <a:t>Корпоративные центры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975529" y="1803308"/>
            <a:ext cx="584951" cy="413609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10" name="Скругленный прямоугольник 9"/>
          <p:cNvSpPr/>
          <p:nvPr/>
        </p:nvSpPr>
        <p:spPr>
          <a:xfrm>
            <a:off x="3563888" y="3790024"/>
            <a:ext cx="2063056" cy="72396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Головной центр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5226304"/>
            <a:ext cx="2063056" cy="723960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Подчиненный центр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33247" y="3147204"/>
            <a:ext cx="0" cy="57081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33247" y="4587364"/>
            <a:ext cx="0" cy="57081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6575605" y="3790024"/>
            <a:ext cx="2057647" cy="721610"/>
          </a:xfrm>
          <a:prstGeom prst="roundRect">
            <a:avLst/>
          </a:prstGeom>
          <a:solidFill>
            <a:srgbClr val="0277B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Головной центр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5605" y="5228654"/>
            <a:ext cx="2057647" cy="721610"/>
          </a:xfrm>
          <a:prstGeom prst="roundRect">
            <a:avLst/>
          </a:prstGeom>
          <a:solidFill>
            <a:srgbClr val="0277BD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 panose="020F0502020204030204"/>
              </a:rPr>
              <a:t>Подчиненный центр</a:t>
            </a:r>
            <a:endParaRPr lang="ru-RU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13567" y="3147204"/>
            <a:ext cx="0" cy="570812"/>
          </a:xfrm>
          <a:prstGeom prst="straightConnector1">
            <a:avLst/>
          </a:prstGeom>
          <a:ln>
            <a:solidFill>
              <a:srgbClr val="0277BD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20157" y="4587364"/>
            <a:ext cx="0" cy="570812"/>
          </a:xfrm>
          <a:prstGeom prst="straightConnector1">
            <a:avLst/>
          </a:prstGeom>
          <a:ln>
            <a:solidFill>
              <a:srgbClr val="0277BD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731543" cy="1656184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23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866036" cy="844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Нужно ли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ведомственному (корпоративному) центру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получать лицензию ФСТЭК России на деятельность по мониторингу ИБ в рамках ТЗКИ если у него в иерархии есть подчиненные центры?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83568" y="634006"/>
            <a:ext cx="7866036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 fontScale="97500"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dirty="0" smtClean="0">
                <a:solidFill>
                  <a:srgbClr val="F18500"/>
                </a:solidFill>
              </a:rPr>
              <a:t>Неочевидный нюанс:</a:t>
            </a:r>
            <a:endParaRPr lang="ru-RU" dirty="0">
              <a:solidFill>
                <a:srgbClr val="F1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614F-5DE2-45E3-B40D-9CE30386F547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0180" y="1257789"/>
            <a:ext cx="6415990" cy="844313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Скорее всего ВЦ (КЦ) </a:t>
            </a:r>
            <a:r>
              <a:rPr lang="ru-RU" sz="2400" dirty="0" err="1" smtClean="0"/>
              <a:t>ГосСОПКА</a:t>
            </a:r>
            <a:r>
              <a:rPr lang="ru-RU" sz="2400" dirty="0" smtClean="0"/>
              <a:t> лицензия ТЗКИ не потребуется, если не происходит оказания платных услуг.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7524" y="665846"/>
            <a:ext cx="450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50" dirty="0" smtClean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rPr>
              <a:t>Субъективное мнение:</a:t>
            </a:r>
            <a:endParaRPr lang="ru-RU" sz="3200" spc="-50" dirty="0">
              <a:solidFill>
                <a:srgbClr val="F18500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20" y="2479198"/>
            <a:ext cx="294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50" dirty="0" smtClean="0">
                <a:solidFill>
                  <a:srgbClr val="5E9745"/>
                </a:solidFill>
                <a:latin typeface="Ubuntu" charset="0"/>
                <a:ea typeface="Ubuntu" charset="0"/>
                <a:cs typeface="Ubuntu" charset="0"/>
              </a:rPr>
              <a:t>Точный ответ:</a:t>
            </a:r>
            <a:endParaRPr lang="ru-RU" sz="3200" spc="-50" dirty="0">
              <a:solidFill>
                <a:srgbClr val="5E9745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700525" y="3088743"/>
            <a:ext cx="6415990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sz="2400" dirty="0" smtClean="0"/>
              <a:t>Необходимо направить запрос в ФСТЭК России, в котором описать организацию, ее деятельность, цели и задачи в интересах которых планируется осуществлять мониторинг ИБ, и запросить, подпадает ли эта деятельность под лицензируемые виды деятельности.</a:t>
            </a:r>
            <a:endParaRPr lang="ru-RU" sz="2400" dirty="0"/>
          </a:p>
        </p:txBody>
      </p:sp>
      <p:pic>
        <p:nvPicPr>
          <p:cNvPr id="10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731543" cy="1656184"/>
          </a:xfrm>
        </p:spPr>
      </p:pic>
    </p:spTree>
    <p:extLst>
      <p:ext uri="{BB962C8B-B14F-4D97-AF65-F5344CB8AC3E}">
        <p14:creationId xmlns:p14="http://schemas.microsoft.com/office/powerpoint/2010/main" val="3839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731543" cy="1656184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25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866036" cy="844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методических рекомендациях есть раздел «Рекомендации по кадровому обеспечению». Однако требования к персоналу корпоративного центра прописаны во временном регламенте включения корпоративных центров в состав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и они достаточно жесткие.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83568" y="634006"/>
            <a:ext cx="7866036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 fontScale="97500"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dirty="0" smtClean="0">
                <a:solidFill>
                  <a:srgbClr val="F18500"/>
                </a:solidFill>
              </a:rPr>
              <a:t>Неочевидный нюанс:</a:t>
            </a:r>
            <a:endParaRPr lang="ru-RU" dirty="0">
              <a:solidFill>
                <a:srgbClr val="F1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F4399-80D2-4A9D-A8C0-672B40489AB0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Перспективный мониторинг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26</a:t>
            </a:fld>
            <a:endParaRPr lang="ru-RU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131840" y="1412776"/>
            <a:ext cx="5940152" cy="1454046"/>
          </a:xfrm>
          <a:prstGeom prst="rect">
            <a:avLst/>
          </a:prstGeom>
        </p:spPr>
        <p:txBody>
          <a:bodyPr>
            <a:noAutofit/>
          </a:bodyPr>
          <a:lstStyle>
            <a:lvl1pPr marL="68570" indent="-68570" algn="l" defTabSz="685681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1pPr>
            <a:lvl2pPr marL="287987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2pPr>
            <a:lvl3pPr marL="425123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3pPr>
            <a:lvl4pPr marL="562258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4pPr>
            <a:lvl5pPr marL="699392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5pPr>
            <a:lvl6pPr marL="824855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832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804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780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Организация, принявшая решение о создании сегмента </a:t>
            </a:r>
            <a:r>
              <a:rPr lang="ru-RU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может поручить выполнение отдельных функций, определенных в разделе 3 настоящих методических рекомендаций, организациям, осуществляющим лицензируемую деятельность в области защиты информации. </a:t>
            </a:r>
            <a:endParaRPr lang="ru-RU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Заголовок 20"/>
          <p:cNvSpPr>
            <a:spLocks noGrp="1"/>
          </p:cNvSpPr>
          <p:nvPr>
            <p:ph type="title"/>
          </p:nvPr>
        </p:nvSpPr>
        <p:spPr>
          <a:xfrm>
            <a:off x="178794" y="836712"/>
            <a:ext cx="2568352" cy="2286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соответствии с п. 2.2.7 </a:t>
            </a:r>
            <a:r>
              <a:rPr lang="ru-RU" sz="2400" dirty="0"/>
              <a:t>методическими </a:t>
            </a:r>
            <a:r>
              <a:rPr lang="ru-RU" sz="2400" dirty="0" smtClean="0"/>
              <a:t>рекомендации ФСБ России: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36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073" y="496455"/>
            <a:ext cx="7453312" cy="8443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случае </a:t>
            </a:r>
            <a:r>
              <a:rPr lang="ru-RU" b="1" dirty="0" smtClean="0"/>
              <a:t>подключения через сторонний корпоративный сегмент: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8"/>
            <a:ext cx="7886700" cy="3856384"/>
          </a:xfrm>
        </p:spPr>
        <p:txBody>
          <a:bodyPr>
            <a:normAutofit/>
          </a:bodyPr>
          <a:lstStyle/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Заключить соглашение с корпоративным центром 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Уведомить Главный центр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ГосСОПКА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 включении своих информационных ресурсов в зону ответственности корпоративного центра. 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4A2D-92C8-47BA-8E90-1BD9F9A5363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4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094" y="880100"/>
            <a:ext cx="7886700" cy="994172"/>
          </a:xfrm>
        </p:spPr>
        <p:txBody>
          <a:bodyPr>
            <a:noAutofit/>
          </a:bodyPr>
          <a:lstStyle/>
          <a:p>
            <a:r>
              <a:rPr lang="ru-RU" sz="2400" dirty="0"/>
              <a:t>Уведомляя Главный центр </a:t>
            </a:r>
            <a:r>
              <a:rPr lang="ru-RU" sz="2400" dirty="0" err="1"/>
              <a:t>ГосСОПКА</a:t>
            </a:r>
            <a:r>
              <a:rPr lang="ru-RU" sz="2400" dirty="0"/>
              <a:t> субъект КИИ указывает: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263504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всех своих информационных систем;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информационных систем, включаемых в зону ответственности корпоративного центра;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договора и срок его действия (в случае отсутствия номера договора указывается намерение по его заключению и предполагаемый срок его действия).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BAC9-524F-4454-A4F9-122F6F53F30C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9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Корпоративный центр информирует Главный центр </a:t>
            </a:r>
            <a:r>
              <a:rPr lang="ru-RU" sz="2400" dirty="0" err="1"/>
              <a:t>ГосСОПКА</a:t>
            </a:r>
            <a:r>
              <a:rPr lang="ru-RU" sz="2400" dirty="0"/>
              <a:t> о включении информационных ресурсов Объекта КИИ в зону своей ответственности. При этом указывает: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080" y="2060848"/>
            <a:ext cx="7886700" cy="3263504"/>
          </a:xfrm>
        </p:spPr>
        <p:txBody>
          <a:bodyPr>
            <a:noAutofit/>
          </a:bodyPr>
          <a:lstStyle/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информационных систем Объекта КИИ, включаемых в зону ответственности;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 договора и срок его действия;</a:t>
            </a:r>
          </a:p>
          <a:p>
            <a:pPr marL="257175" indent="-257175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инвентаризационную информацию об ИС Объекта КИИ в течении трех месяцев с момента включения ИС Объекта КИИ в зону его ответственности.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C492F-FF9A-4737-A284-8FB0DDF0C739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34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0054-DD5B-4691-8A07-989530841A05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13" y="1525301"/>
            <a:ext cx="3149117" cy="4423833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537431" y="2420888"/>
            <a:ext cx="6463630" cy="8443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Взаимодействие объектов КИИ с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тема очень обширная, и охватить ее в одной презентации не возможно. Поэтому в выступлении будут затронуты только основные организационные вопросы. 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589" y="908720"/>
            <a:ext cx="450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50" dirty="0" smtClean="0">
                <a:solidFill>
                  <a:srgbClr val="F18500"/>
                </a:solidFill>
                <a:latin typeface="Ubuntu" charset="0"/>
                <a:ea typeface="Ubuntu" charset="0"/>
                <a:cs typeface="Ubuntu" charset="0"/>
              </a:rPr>
              <a:t>План выступления</a:t>
            </a:r>
            <a:endParaRPr lang="ru-RU" sz="3200" spc="-50" dirty="0">
              <a:solidFill>
                <a:srgbClr val="F18500"/>
              </a:solidFill>
              <a:latin typeface="Ubuntu" charset="0"/>
              <a:ea typeface="Ubuntu" charset="0"/>
              <a:cs typeface="Ubunt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731543" cy="1656184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30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866036" cy="844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уже установленных средств региональных центров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не отменяет необходимости субъекту КИИ создавать корпоративный (ведомственный) центр и выполнять требования методических рекомендаций.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83568" y="634006"/>
            <a:ext cx="7866036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 fontScale="97500"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dirty="0" smtClean="0">
                <a:solidFill>
                  <a:srgbClr val="F18500"/>
                </a:solidFill>
              </a:rPr>
              <a:t>Неочевидный нюанс:</a:t>
            </a:r>
            <a:endParaRPr lang="ru-RU" dirty="0">
              <a:solidFill>
                <a:srgbClr val="F1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731543" cy="1656184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08912" cy="8443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субъектом КИИ корпоративного (ведомственного) центра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отменяет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уже установленных средств региональных центров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Средства региональных центров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во всех случаях продолжают функционировать.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83568" y="634006"/>
            <a:ext cx="7866036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rmAutofit fontScale="97500"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ru-RU" dirty="0" smtClean="0">
                <a:solidFill>
                  <a:srgbClr val="F18500"/>
                </a:solidFill>
              </a:rPr>
              <a:t>Неочевидный нюанс:</a:t>
            </a:r>
            <a:endParaRPr lang="ru-RU" dirty="0">
              <a:solidFill>
                <a:srgbClr val="F1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1731543" cy="1656184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32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5081" y="1628800"/>
            <a:ext cx="8208912" cy="8443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настоящее время ведется разработка нормативных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правовых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актов, регулирующих вопросы взаимодействия с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До конца года ожидаются положение по ведомственным и корпоративным центрам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ГосСОПКА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и регламент их взаимодействия с НКЦКИ.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25144"/>
            <a:ext cx="1731543" cy="1656184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A346-8E6B-462C-80D2-3F302FA7F69A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33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59" y="1628800"/>
            <a:ext cx="8208912" cy="8443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Национальный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координационный центр по компьютерным инцидентам (НКЦКИ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готов принимать вопросы и предложения, связанные с функционированием ведомственных и корпоративных центров с НКЦКИ. Вопросы направляйте на электронную почту: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583355" y="4437112"/>
            <a:ext cx="4265321" cy="844313"/>
          </a:xfrm>
          <a:prstGeom prst="rect">
            <a:avLst/>
          </a:prstGeom>
          <a:effectLst/>
        </p:spPr>
        <p:txBody>
          <a:bodyPr vert="horz" lIns="0" tIns="0" rIns="0" bIns="0" rtlCol="0" anchor="t" anchorCtr="0">
            <a:noAutofit/>
          </a:bodyPr>
          <a:lstStyle>
            <a:lvl1pPr marL="0" algn="l" defTabSz="68568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3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 sz="4800" dirty="0" smtClean="0">
                <a:solidFill>
                  <a:srgbClr val="F18500"/>
                </a:solidFill>
              </a:rPr>
              <a:t>gs@gov-cert.ru</a:t>
            </a:r>
            <a:endParaRPr lang="ru-RU" sz="4800" dirty="0">
              <a:solidFill>
                <a:srgbClr val="F18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61211"/>
            <a:ext cx="2824974" cy="1107543"/>
          </a:xfrm>
        </p:spPr>
        <p:txBody>
          <a:bodyPr anchor="t">
            <a:noAutofit/>
          </a:bodyPr>
          <a:lstStyle/>
          <a:p>
            <a:pPr fontAlgn="t"/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CB89-7A56-45C8-9D7C-49DEC30C5AC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03848" y="1523994"/>
            <a:ext cx="6492240" cy="30255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Роман Кобцев</a:t>
            </a:r>
          </a:p>
          <a:p>
            <a:endParaRPr lang="ru-RU" sz="2400" dirty="0" smtClean="0"/>
          </a:p>
          <a:p>
            <a:r>
              <a:rPr lang="ru-RU" sz="2000" dirty="0" smtClean="0"/>
              <a:t>Директор по развитию бизнеса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омпании «Перспективный мониторинг»</a:t>
            </a:r>
          </a:p>
          <a:p>
            <a:r>
              <a:rPr lang="en-US" sz="2000" dirty="0" smtClean="0"/>
              <a:t>Roman.Kobtsev@amonitoring.ru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79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394-ACDD-48C7-BE82-F168C76E016B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14865" y="1952836"/>
            <a:ext cx="7696200" cy="2088232"/>
          </a:xfrm>
          <a:prstGeom prst="rect">
            <a:avLst/>
          </a:prstGeom>
        </p:spPr>
        <p:txBody>
          <a:bodyPr>
            <a:noAutofit/>
          </a:bodyPr>
          <a:lstStyle>
            <a:lvl1pPr marL="68570" indent="-68570" algn="l" defTabSz="685681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1pPr>
            <a:lvl2pPr marL="287987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2pPr>
            <a:lvl3pPr marL="425123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3pPr>
            <a:lvl4pPr marL="562258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4pPr>
            <a:lvl5pPr marL="699392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5pPr>
            <a:lvl6pPr marL="824855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832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804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780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</a:pPr>
            <a:r>
              <a:rPr lang="ru-RU" sz="2800" b="1" dirty="0" smtClean="0">
                <a:latin typeface="Calibri" panose="020F0502020204030204" pitchFamily="34" charset="0"/>
              </a:rPr>
              <a:t>Федеральный закон от 26.07.2017 N 187-ФЗ </a:t>
            </a:r>
            <a:r>
              <a:rPr lang="ru-RU" sz="2400" dirty="0" smtClean="0">
                <a:latin typeface="Calibri" panose="020F0502020204030204" pitchFamily="34" charset="0"/>
              </a:rPr>
              <a:t>"О безопасности критической информационной инфраструктуры Российской Федерации"</a:t>
            </a:r>
            <a:endParaRPr lang="ru-RU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59" y="4653136"/>
            <a:ext cx="2400121" cy="16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310"/>
          <a:stretch>
            <a:fillRect/>
          </a:stretch>
        </p:blipFill>
        <p:spPr/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0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65" y="4879709"/>
            <a:ext cx="2139057" cy="150161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394-ACDD-48C7-BE82-F168C76E016B}" type="datetime1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1204-B1D6-9F4D-915B-37916F25C4FC}" type="slidenum">
              <a:rPr lang="ru-RU" smtClean="0"/>
              <a:t>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63069" y="38790"/>
            <a:ext cx="7696200" cy="3672408"/>
          </a:xfrm>
          <a:prstGeom prst="rect">
            <a:avLst/>
          </a:prstGeom>
        </p:spPr>
        <p:txBody>
          <a:bodyPr>
            <a:noAutofit/>
          </a:bodyPr>
          <a:lstStyle>
            <a:lvl1pPr marL="68570" indent="-68570" algn="l" defTabSz="685681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1pPr>
            <a:lvl2pPr marL="287987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2pPr>
            <a:lvl3pPr marL="425123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3pPr>
            <a:lvl4pPr marL="562258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4pPr>
            <a:lvl5pPr marL="699392" indent="-137138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Ubuntu Обычный" charset="0"/>
                <a:ea typeface="+mn-ea"/>
                <a:cs typeface="+mn-cs"/>
              </a:defRPr>
            </a:lvl5pPr>
            <a:lvl6pPr marL="824855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832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804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780" indent="-171422" algn="l" defTabSz="685681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800" b="1" dirty="0">
                <a:latin typeface="Calibri" panose="020F0502020204030204" pitchFamily="34" charset="0"/>
              </a:rPr>
              <a:t>Федеральный закон от 26.07.2017 N 193-ФЗ</a:t>
            </a: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    </a:t>
            </a:r>
            <a:r>
              <a:rPr lang="ru-RU" sz="2400" dirty="0" smtClean="0">
                <a:latin typeface="Calibri" panose="020F0502020204030204" pitchFamily="34" charset="0"/>
              </a:rPr>
              <a:t>"</a:t>
            </a:r>
            <a:r>
              <a:rPr lang="ru-RU" sz="2400" dirty="0">
                <a:latin typeface="Calibri" panose="020F0502020204030204" pitchFamily="34" charset="0"/>
              </a:rPr>
              <a:t>О внесении изменений в отдельные законодательные акты Российской Федерации в связи с принятием Федерального закона "О безопасности критической информационной инфраструктуры Российской Федерации"</a:t>
            </a:r>
            <a:endParaRPr lang="ru-RU" sz="24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latin typeface="Calibri" panose="020F0502020204030204" pitchFamily="34" charset="0"/>
              </a:rPr>
              <a:t>Федеральный </a:t>
            </a:r>
            <a:r>
              <a:rPr lang="ru-RU" sz="2800" b="1" dirty="0">
                <a:latin typeface="Calibri" panose="020F0502020204030204" pitchFamily="34" charset="0"/>
              </a:rPr>
              <a:t>закон от 26.07.2017 N 194-ФЗ </a:t>
            </a:r>
            <a:r>
              <a:rPr lang="ru-RU" sz="2800" b="1" dirty="0" smtClean="0">
                <a:latin typeface="Calibri" panose="020F0502020204030204" pitchFamily="34" charset="0"/>
              </a:rPr>
              <a:t>    </a:t>
            </a:r>
            <a:r>
              <a:rPr lang="ru-RU" sz="2400" dirty="0" smtClean="0">
                <a:latin typeface="Calibri" panose="020F0502020204030204" pitchFamily="34" charset="0"/>
              </a:rPr>
              <a:t>"</a:t>
            </a:r>
            <a:r>
              <a:rPr lang="ru-RU" sz="2400" dirty="0">
                <a:latin typeface="Calibri" panose="020F0502020204030204" pitchFamily="34" charset="0"/>
              </a:rPr>
              <a:t>О внесении изменений в Уголовный кодекс Российской Федерации и статью 151 Уголовно-процессуального кодекса Российской Федерации в связи с принятием Федерального закона "О безопасности </a:t>
            </a:r>
            <a:r>
              <a:rPr lang="ru-RU" sz="2400" dirty="0" smtClean="0">
                <a:latin typeface="Calibri" panose="020F0502020204030204" pitchFamily="34" charset="0"/>
              </a:rPr>
              <a:t>критической информационной инфраструктуры Российской Федерации»</a:t>
            </a:r>
            <a:endParaRPr lang="en-US" sz="2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72916" cy="2286000"/>
          </a:xfrm>
        </p:spPr>
        <p:txBody>
          <a:bodyPr/>
          <a:lstStyle/>
          <a:p>
            <a:r>
              <a:rPr lang="ru-RU" dirty="0" smtClean="0"/>
              <a:t>Согласно Федеральному закону </a:t>
            </a:r>
            <a:r>
              <a:rPr lang="ru-RU" dirty="0"/>
              <a:t>от 26.07.2017 №</a:t>
            </a:r>
            <a:r>
              <a:rPr lang="ru-RU" dirty="0" smtClean="0"/>
              <a:t>193-ФЗ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03848" y="188640"/>
            <a:ext cx="5436046" cy="504177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100" dirty="0" smtClean="0">
                <a:solidFill>
                  <a:schemeClr val="accent1"/>
                </a:solidFill>
              </a:rPr>
              <a:t>Положения Федерального закона</a:t>
            </a:r>
            <a:r>
              <a:rPr lang="ru-RU" sz="2100" dirty="0">
                <a:solidFill>
                  <a:schemeClr val="accent1"/>
                </a:solidFill>
              </a:rPr>
              <a:t> от 26.12.2008 N 294-ФЗ 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"О защите прав юридических лиц и индивидуальных предпринимателей при осуществлении государственного контроля (надзора) и муниципального контроля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устанавливающие порядок организации и проведения проверок, </a:t>
            </a:r>
            <a:r>
              <a:rPr lang="ru-RU" sz="2100" dirty="0">
                <a:solidFill>
                  <a:schemeClr val="accent1"/>
                </a:solidFill>
              </a:rPr>
              <a:t>не применяются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также при осуществлении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государственного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контроля в области обеспечения безопасности </a:t>
            </a:r>
            <a:r>
              <a:rPr lang="ru-RU" sz="2100" dirty="0">
                <a:solidFill>
                  <a:schemeClr val="accent1"/>
                </a:solidFill>
              </a:rPr>
              <a:t>значимых объектов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критической информационной инфраструктуры Российской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Федерации.</a:t>
            </a:r>
            <a:endParaRPr lang="ru-RU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"О внесении изменений в отдельные законодательные акты Российской Федерации в связи с принятием Федерального закона "О безопасности критической информационной инфраструктуры Российской Федерации"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8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72916" cy="2286000"/>
          </a:xfrm>
        </p:spPr>
        <p:txBody>
          <a:bodyPr/>
          <a:lstStyle/>
          <a:p>
            <a:r>
              <a:rPr lang="ru-RU" dirty="0" smtClean="0"/>
              <a:t>Согласно Федеральному закону </a:t>
            </a:r>
            <a:r>
              <a:rPr lang="ru-RU" dirty="0"/>
              <a:t>от 26.07.2017 №</a:t>
            </a:r>
            <a:r>
              <a:rPr lang="ru-RU" dirty="0" smtClean="0"/>
              <a:t>193-ФЗ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1386" y="1051520"/>
            <a:ext cx="5436046" cy="504177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Вносятся изменения в Закон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Российской Федерации от 21 июля 1993 года N 5485-1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государственной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тайне», согласно которым </a:t>
            </a:r>
            <a:r>
              <a:rPr lang="ru-RU" sz="2100" dirty="0" smtClean="0">
                <a:solidFill>
                  <a:schemeClr val="accent1"/>
                </a:solidFill>
              </a:rPr>
              <a:t>сведения о </a:t>
            </a:r>
            <a:r>
              <a:rPr lang="ru-RU" sz="2100" dirty="0">
                <a:solidFill>
                  <a:schemeClr val="accent1"/>
                </a:solidFill>
              </a:rPr>
              <a:t>мерах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обеспечению </a:t>
            </a:r>
            <a:r>
              <a:rPr lang="ru-RU" sz="2100" dirty="0">
                <a:solidFill>
                  <a:schemeClr val="accent1"/>
                </a:solidFill>
              </a:rPr>
              <a:t>безопасности критической информационной инфраструктуры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Российской Федерации и о состоянии ее защищенности от компьютерных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атак </a:t>
            </a:r>
            <a:r>
              <a:rPr lang="ru-RU" sz="2100" dirty="0" smtClean="0">
                <a:solidFill>
                  <a:schemeClr val="accent1"/>
                </a:solidFill>
              </a:rPr>
              <a:t>составляют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100" dirty="0" smtClean="0">
                <a:solidFill>
                  <a:schemeClr val="accent1"/>
                </a:solidFill>
              </a:rPr>
              <a:t>государственную тайну</a:t>
            </a:r>
            <a:endParaRPr lang="ru-RU" sz="2100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"О внесении изменений в отдельные законодательные акты Российской Федерации в связи с принятием Федерального закона "О безопасности критической информационной инфраструктуры Российской Федерации"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900" y="594359"/>
            <a:ext cx="2572916" cy="2286000"/>
          </a:xfrm>
        </p:spPr>
        <p:txBody>
          <a:bodyPr/>
          <a:lstStyle/>
          <a:p>
            <a:r>
              <a:rPr lang="ru-RU" dirty="0" smtClean="0"/>
              <a:t>Согласно Федеральному закону </a:t>
            </a:r>
            <a:r>
              <a:rPr lang="ru-RU" dirty="0"/>
              <a:t>от 26.07.2017 №</a:t>
            </a:r>
            <a:r>
              <a:rPr lang="ru-RU" dirty="0" smtClean="0"/>
              <a:t>193-ФЗ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1386" y="1051520"/>
            <a:ext cx="5436046" cy="504177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Вносятся изменения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Федеральный закон от 7 июля 2003 года N 126-ФЗ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 связи» накладывающие дополнительные обязанности на операторов связи по соблюдению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порядка, технических условий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установки, 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эксплуатации и сохранности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</a:t>
            </a:r>
            <a:r>
              <a:rPr lang="ru-RU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предназначенных для поиска признаков компьютерных </a:t>
            </a:r>
            <a:r>
              <a:rPr lang="ru-RU" sz="2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атак.</a:t>
            </a:r>
            <a:endParaRPr lang="ru-RU" sz="2100" dirty="0">
              <a:solidFill>
                <a:schemeClr val="accent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"О внесении изменений в отдельные законодательные акты Российской Федерации в связи с принятием Федерального закона "О безопасности критической информационной инфраструктуры Российской Федерации"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408F6-E878-4167-ADB3-A8496D95D5D0}" type="datetime1">
              <a:rPr lang="ru-RU" smtClean="0"/>
              <a:t>24.09.2017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Перспективный мониторинг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F97D-348D-BF42-95F2-D72FFD6E341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6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oring">
  <a:themeElements>
    <a:clrScheme name="Цвет 1">
      <a:dk1>
        <a:srgbClr val="000000"/>
      </a:dk1>
      <a:lt1>
        <a:srgbClr val="FFFFFF"/>
      </a:lt1>
      <a:dk2>
        <a:srgbClr val="F6891F"/>
      </a:dk2>
      <a:lt2>
        <a:srgbClr val="D9D9D9"/>
      </a:lt2>
      <a:accent1>
        <a:srgbClr val="F18500"/>
      </a:accent1>
      <a:accent2>
        <a:srgbClr val="1C75BC"/>
      </a:accent2>
      <a:accent3>
        <a:srgbClr val="9E1F63"/>
      </a:accent3>
      <a:accent4>
        <a:srgbClr val="008500"/>
      </a:accent4>
      <a:accent5>
        <a:srgbClr val="134974"/>
      </a:accent5>
      <a:accent6>
        <a:srgbClr val="6F1444"/>
      </a:accent6>
      <a:hlink>
        <a:srgbClr val="1C75BC"/>
      </a:hlink>
      <a:folHlink>
        <a:srgbClr val="8C8C8C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oring" id="{A1A3B4E3-C71C-3C47-8197-E8BA50F1A269}" vid="{A326A423-B8A6-0342-8D4D-8DEDE901B4C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5A12269C2C94428F7D050D56687803" ma:contentTypeVersion="0" ma:contentTypeDescription="Создание документа." ma:contentTypeScope="" ma:versionID="44f2fe757924f110a76d1dc7e4b9de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8945f29d20f6c8168914e82075cc0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120C42-7A18-430F-9F3A-3EE25CA1D2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29E6D8C-F9AE-4CE0-90E5-6936EBB23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8D5D0-9035-4A3F-89A3-74A42E32922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amoring</Template>
  <TotalTime>6944</TotalTime>
  <Words>1607</Words>
  <Application>Microsoft Office PowerPoint</Application>
  <PresentationFormat>Экран (4:3)</PresentationFormat>
  <Paragraphs>214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Segoe UI</vt:lpstr>
      <vt:lpstr>Times New Roman</vt:lpstr>
      <vt:lpstr>Ubuntu</vt:lpstr>
      <vt:lpstr>Ubuntu Обычный</vt:lpstr>
      <vt:lpstr>Wingdings</vt:lpstr>
      <vt:lpstr>amoring</vt:lpstr>
      <vt:lpstr>Взаимодействие объектов критической информационной инфраструктуры с ГосСОПКА. Возможные схемы и неочевидные нюансы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Согласно Федеральному закону от 26.07.2017 №193-ФЗ </vt:lpstr>
      <vt:lpstr>Согласно Федеральному закону от 26.07.2017 №193-ФЗ </vt:lpstr>
      <vt:lpstr>Согласно Федеральному закону от 26.07.2017 №193-ФЗ </vt:lpstr>
      <vt:lpstr>Согласно Федеральному закону от 26.07.2017 №194-ФЗ </vt:lpstr>
      <vt:lpstr>Федеральный закон от 26.07.2017 N 187-ФЗ обязывает субъекта КИИ 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от 26.07.2017 N 187-ФЗ </vt:lpstr>
      <vt:lpstr>Перечень сведений, представляемых в ГосСОПКА</vt:lpstr>
      <vt:lpstr>Презентация PowerPoint</vt:lpstr>
      <vt:lpstr>Презентация PowerPoint</vt:lpstr>
      <vt:lpstr>Возможны все варианты  </vt:lpstr>
      <vt:lpstr>В случае создания собственного корпоративного сегмента:  </vt:lpstr>
      <vt:lpstr>В соответствии с методическими рекомендации ФСБ России:</vt:lpstr>
      <vt:lpstr>Нужно ли ведомственному (корпоративному) центру ГосСОПКА получать лицензию ФСТЭК России на деятельность по мониторингу ИБ в рамках ТЗКИ если у него в иерархии есть подчиненные центры?</vt:lpstr>
      <vt:lpstr>Скорее всего ВЦ (КЦ) ГосСОПКА лицензия ТЗКИ не потребуется, если не происходит оказания платных услуг.</vt:lpstr>
      <vt:lpstr>В методических рекомендациях есть раздел «Рекомендации по кадровому обеспечению». Однако требования к персоналу корпоративного центра прописаны во временном регламенте включения корпоративных центров в состав ГосСОПКА, и они достаточно жесткие.</vt:lpstr>
      <vt:lpstr>В соответствии с п. 2.2.7 методическими рекомендации ФСБ России:</vt:lpstr>
      <vt:lpstr>В случае подключения через сторонний корпоративный сегмент:  </vt:lpstr>
      <vt:lpstr>Уведомляя Главный центр ГосСОПКА субъект КИИ указывает: </vt:lpstr>
      <vt:lpstr>Корпоративный центр информирует Главный центр ГосСОПКА о включении информационных ресурсов Объекта КИИ в зону своей ответственности. При этом указывает: </vt:lpstr>
      <vt:lpstr>Наличие уже установленных средств региональных центров ГосСОПКА не отменяет необходимости субъекту КИИ создавать корпоративный (ведомственный) центр и выполнять требования методических рекомендаций.</vt:lpstr>
      <vt:lpstr>Создание субъектом КИИ корпоративного (ведомственного) центра не отменяет уже установленных средств региональных центров ГосСОПКА. Средства региональных центров ГосСОПКА во всех случаях продолжают функционировать.</vt:lpstr>
      <vt:lpstr>В настоящее время ведется разработка нормативных и правовых актов, регулирующих вопросы взаимодействия с ГосСОПКА. До конца года ожидаются положение по ведомственным и корпоративным центрам ГосСОПКА и регламент их взаимодействия с НКЦКИ.</vt:lpstr>
      <vt:lpstr>Национальный координационный центр по компьютерным инцидентам (НКЦКИ) готов принимать вопросы и предложения, связанные с функционированием ведомственных и корпоративных центров с НКЦКИ. Вопросы направляйте на электронную почту: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Alik Vayner</dc:creator>
  <cp:lastModifiedBy>Kobtsev Roman</cp:lastModifiedBy>
  <cp:revision>98</cp:revision>
  <dcterms:created xsi:type="dcterms:W3CDTF">2017-02-02T21:21:59Z</dcterms:created>
  <dcterms:modified xsi:type="dcterms:W3CDTF">2017-09-24T18:51:01Z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0x010100D95A12269C2C94428F7D050D56687803</vt:lpwstr>
  </property>
</Properties>
</file>