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17" r:id="rId4"/>
    <p:sldId id="324" r:id="rId5"/>
    <p:sldId id="327" r:id="rId6"/>
    <p:sldId id="328" r:id="rId7"/>
    <p:sldId id="329" r:id="rId8"/>
    <p:sldId id="330" r:id="rId9"/>
    <p:sldId id="325" r:id="rId10"/>
    <p:sldId id="326" r:id="rId11"/>
    <p:sldId id="297" r:id="rId12"/>
    <p:sldId id="331" r:id="rId13"/>
    <p:sldId id="332" r:id="rId14"/>
    <p:sldId id="333" r:id="rId15"/>
    <p:sldId id="334" r:id="rId16"/>
    <p:sldId id="31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ина Юлия" initials="НЮ" lastIdx="14" clrIdx="0">
    <p:extLst>
      <p:ext uri="{19B8F6BF-5375-455C-9EA6-DF929625EA0E}">
        <p15:presenceInfo xmlns:p15="http://schemas.microsoft.com/office/powerpoint/2012/main" userId="S-1-5-21-1107430662-3213951906-699137924-1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4"/>
  </p:normalViewPr>
  <p:slideViewPr>
    <p:cSldViewPr snapToGrid="0" snapToObjects="1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BB85-E1C2-4C2F-A5CB-E0525626948E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FAEC-F57E-4381-9D6B-104A593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D844A-6E60-4A3C-9300-BE688BD6291F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910D9-D5ED-458E-91BB-F6D1E4D47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5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4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2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B0DA-EA53-4CE6-8416-3DDD08FADC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8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4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D8F11-482F-7C4F-B1E3-1B1B61B81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D8FFE5-EAF1-844B-81F3-CFFF9E84E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3F54E-CA2F-F948-A7EE-DAD92919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1DFDB-3B01-1F49-B79E-950B7A6B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165AF-A86B-9E4A-8059-C00E6D4C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61142-B350-EA47-AE9F-775ED5AB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3BC171-4D5F-E047-8A23-97471EC69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BE45D-7532-7D44-9B88-E63767DD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170C5-FAA9-FA46-B148-BEE9A3A3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A4345-81F3-2F40-B095-FFF2E2F5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F3DB0D-0100-C345-AE6E-5F5CB5FBF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1795F-BCC2-9345-B7E6-C711C8F2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A26FC-4A7B-B14D-9016-6A52821D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236BC-9D0A-E344-8554-F87912C9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0D532-67FE-764E-B4F4-B0DD82E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4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5AFC8-C878-CE49-B5CC-C6D538A8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C9D88-68FA-8544-A983-BBBEA3A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7E6A4-2E6E-784A-B950-AAC9DC67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961B9-3CD0-B04A-B863-7F975D10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86267-30CA-F949-8268-6E04430F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37EEB-79C0-624D-94D6-30DF9C83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BBA90-5DAB-3E43-BA1E-CB6A9DB1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25BBB-3348-E24A-9CE1-30B28A4E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ECF9C-6E0A-C04D-9EC0-C88764F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3B005-2BFC-8E41-A65C-3ECD7FDC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2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2309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B6885-D4C1-CE43-ACB5-3464F3A4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68C9D-A2BD-3C44-99B0-7D58FF3FE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53E6E-8D62-704B-B8B1-45647A76D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23A56C-3DED-BC44-8C69-53D43E92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802B-F94E-C94D-8A99-AC1C00A0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3697F-B6E7-7E41-B0A5-2FB1B957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E0DE9-8B55-A847-A18A-7888319F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7E934-AAE9-134E-BEFE-9AA541E56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A80C3-5213-714A-A1F7-E7D6AAC51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662EB-7811-C349-A9AF-16A4A535C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809F17-0865-1C4D-B820-7B5B3D8E9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B658DA-FDE8-6D4F-8DBD-098E40F9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8C3216-B719-034E-BCF6-0E37D6F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6FF4A4-27DC-BD48-934F-B9ECD83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5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64473-9E62-7F4F-8188-22306B36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8B2F0-5B0B-D84F-A9B0-6B7CC4E8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14E691-3C34-AA4F-8041-1D76F799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D9E1A-CF56-784F-971A-BA3FB677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A1077A-37EE-1948-A65C-5AC0A54B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77D070-C7DE-5B49-9E84-70B15B12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1222C-F80E-AF46-BB05-F2211EAC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9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BC0A7-7BE6-0C49-A0DD-C8CA3A15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84AA6-B800-0F46-877E-A3A478A7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4F067-065B-BC42-8DF7-D42D1E021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0084D-BB39-2347-A57F-1E5AFA94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30234E-FF56-4A42-91F0-9CA2426B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E3439-F29B-B741-B354-3E1C6BCD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71E2-3F40-D34B-BEDA-86088F54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CE238D-2B3D-2A49-BE24-72BE6764F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E756D-24A7-C94C-9E20-5240887CA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BA2E4-F39A-3641-9AAD-A6295481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7C308-16D1-FE48-B7A5-CCB8D9A3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C8632-09CD-8C4C-A043-2EAE528A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A7B24-9306-8147-97C9-121DDC87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8740D8-3D0B-EC4A-B3A4-9B4D7331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CC7B5-E8F2-1841-9300-D7E72EA46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3D73-7C79-6D46-A5E9-F825C6614469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F1617-B0DC-1640-9329-E46FB1614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0BE45-C3B7-7E45-94B7-BEF2FDA6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1228" y="2957133"/>
            <a:ext cx="11077572" cy="1229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DD2233"/>
                </a:solidFill>
                <a:latin typeface="+mn-lt"/>
              </a:rPr>
              <a:t>Управление средствами электронной подписи и аутентификации как инструмент снижения рисков</a:t>
            </a:r>
            <a:endParaRPr lang="ru-RU" sz="4800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62060" y="5007429"/>
            <a:ext cx="9144000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DD2233"/>
                </a:solidFill>
              </a:rPr>
              <a:t>Владимир Иванов</a:t>
            </a:r>
            <a:endParaRPr lang="ru-RU" dirty="0">
              <a:solidFill>
                <a:srgbClr val="DD223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4D4D4D"/>
                </a:solidFill>
              </a:rPr>
              <a:t>К</a:t>
            </a:r>
            <a:r>
              <a:rPr lang="ru-RU" dirty="0" smtClean="0">
                <a:solidFill>
                  <a:srgbClr val="4D4D4D"/>
                </a:solidFill>
              </a:rPr>
              <a:t>омпания </a:t>
            </a:r>
            <a:r>
              <a:rPr lang="ru-RU" dirty="0">
                <a:solidFill>
                  <a:srgbClr val="4D4D4D"/>
                </a:solidFill>
              </a:rPr>
              <a:t>«Актив</a:t>
            </a:r>
            <a:r>
              <a:rPr lang="ru-RU" dirty="0" smtClean="0">
                <a:solidFill>
                  <a:srgbClr val="4D4D4D"/>
                </a:solidFill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D4D4D"/>
                </a:solidFill>
              </a:rPr>
              <a:t>Директор по развитию 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11200"/>
            <a:ext cx="12192000" cy="1611086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9278" y="812800"/>
            <a:ext cx="11465168" cy="132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defRPr sz="300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4000" dirty="0"/>
              <a:t>IV Всероссийская конференция «Информационная безопасность и </a:t>
            </a:r>
            <a:r>
              <a:rPr lang="ru-RU" sz="4000" dirty="0" err="1"/>
              <a:t>импортозамещение</a:t>
            </a:r>
            <a:r>
              <a:rPr lang="ru-RU" sz="4000" dirty="0"/>
              <a:t>»</a:t>
            </a:r>
          </a:p>
          <a:p>
            <a:r>
              <a:rPr lang="ru-RU" dirty="0" smtClean="0"/>
              <a:t>Ростов-на-Дону 10-11 </a:t>
            </a:r>
            <a:r>
              <a:rPr lang="ru-RU" dirty="0"/>
              <a:t>сентября 2019 года</a:t>
            </a:r>
            <a:endParaRPr lang="ru-RU" dirty="0"/>
          </a:p>
        </p:txBody>
      </p:sp>
      <p:pic>
        <p:nvPicPr>
          <p:cNvPr id="1026" name="Picture 2" descr="https://rostovsecuritydays.ru/local/assets/images/logo/logo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5" y="4795484"/>
            <a:ext cx="4002801" cy="15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Меры по снижению р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исков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318255"/>
            <a:ext cx="7584056" cy="480808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endParaRPr lang="ru-RU" dirty="0"/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Исключение случаев использования одного ключа </a:t>
            </a:r>
            <a:b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(и ключевого носителя) группой сотрудников. </a:t>
            </a:r>
            <a:b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Индивидуальные ключи аутентификации и электронной подписи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Автоматизированный мониторинг срока действия сертификатов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уведомление пользователей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Быстрый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перевыпуск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аутентификаторов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4" y="1522827"/>
            <a:ext cx="360304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Рутокен </a:t>
            </a:r>
            <a:r>
              <a:rPr lang="en-US" dirty="0" err="1" smtClean="0">
                <a:solidFill>
                  <a:srgbClr val="DD2233"/>
                </a:solidFill>
                <a:latin typeface="+mn-lt"/>
              </a:rPr>
              <a:t>KeyBox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2" y="1706295"/>
            <a:ext cx="5427365" cy="3799155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24464" y="1597775"/>
            <a:ext cx="7018809" cy="41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жизненным циклом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ключевых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носителей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Удобство и безопасность эксплуатации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Журналирование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аудит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действий с ключевыми носителями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процесса управления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сертификатами пользователей, включая сторонние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со всеми ключевыми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носителями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на обслуживание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Самообслуживание пользователей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Удаленное управление носителями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Жизненный цикл носителя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9" y="1514198"/>
            <a:ext cx="7992888" cy="44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Жизненный цикл сертификата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01454" y="1119713"/>
            <a:ext cx="6160773" cy="5623487"/>
            <a:chOff x="2895599" y="429345"/>
            <a:chExt cx="6544083" cy="61639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99" y="429345"/>
              <a:ext cx="6544083" cy="6163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40050" y="882317"/>
              <a:ext cx="110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Верификация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запроса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0366" y="1668380"/>
              <a:ext cx="950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Запрос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на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9245" y="1760712"/>
              <a:ext cx="10254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Выпуск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218" y="3188159"/>
              <a:ext cx="117211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50" b="1" dirty="0" smtClean="0">
                  <a:solidFill>
                    <a:schemeClr val="bg1"/>
                  </a:solidFill>
                </a:rPr>
                <a:t>Окончание</a:t>
              </a:r>
            </a:p>
            <a:p>
              <a:pPr algn="ctr"/>
              <a:r>
                <a:rPr lang="ru-RU" sz="1150" b="1" dirty="0" smtClean="0">
                  <a:solidFill>
                    <a:schemeClr val="bg1"/>
                  </a:solidFill>
                </a:rPr>
                <a:t>срока действия</a:t>
              </a:r>
            </a:p>
            <a:p>
              <a:pPr algn="ctr"/>
              <a:r>
                <a:rPr lang="ru-RU" sz="1150" b="1" dirty="0" smtClean="0">
                  <a:solidFill>
                    <a:schemeClr val="bg1"/>
                  </a:solidFill>
                </a:rPr>
                <a:t>сертификата</a:t>
              </a:r>
              <a:endParaRPr lang="ru-RU" sz="115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5101" y="3165076"/>
              <a:ext cx="1212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Использование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сертификата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и ключа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8000" y="3176617"/>
              <a:ext cx="1091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Принятие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сертификата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подписчиком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8279" y="4629268"/>
              <a:ext cx="1025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err="1" smtClean="0">
                  <a:solidFill>
                    <a:schemeClr val="bg1"/>
                  </a:solidFill>
                </a:rPr>
                <a:t>Аннулиро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ru-RU" sz="1200" b="1" dirty="0" err="1" smtClean="0">
                  <a:solidFill>
                    <a:schemeClr val="bg1"/>
                  </a:solidFill>
                </a:rPr>
                <a:t>вание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7517" y="4721600"/>
              <a:ext cx="1228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50" b="1" dirty="0" smtClean="0">
                  <a:solidFill>
                    <a:schemeClr val="bg1"/>
                  </a:solidFill>
                </a:rPr>
                <a:t>Возобновление</a:t>
              </a:r>
            </a:p>
            <a:p>
              <a:pPr algn="ctr"/>
              <a:r>
                <a:rPr lang="ru-RU" sz="1150" b="1" dirty="0" smtClean="0">
                  <a:solidFill>
                    <a:schemeClr val="bg1"/>
                  </a:solidFill>
                </a:rPr>
                <a:t>сертификата</a:t>
              </a:r>
              <a:endParaRPr lang="ru-RU" sz="11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6802" y="5544269"/>
              <a:ext cx="1025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smtClean="0">
                  <a:solidFill>
                    <a:schemeClr val="bg1"/>
                  </a:solidFill>
                </a:rPr>
                <a:t>Приостанов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ru-RU" sz="1200" b="1" dirty="0" err="1" smtClean="0">
                  <a:solidFill>
                    <a:schemeClr val="bg1"/>
                  </a:solidFill>
                </a:rPr>
                <a:t>ление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сертификата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6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Общий жизненный цикл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pic>
        <p:nvPicPr>
          <p:cNvPr id="16" name="Shape 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48217" y="1731806"/>
            <a:ext cx="9857349" cy="4407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1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Преимущества </a:t>
            </a:r>
            <a:r>
              <a:rPr lang="ru-RU" dirty="0" err="1" smtClean="0">
                <a:solidFill>
                  <a:srgbClr val="DD2233"/>
                </a:solidFill>
                <a:latin typeface="+mn-lt"/>
              </a:rPr>
              <a:t>Рутокен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DD2233"/>
                </a:solidFill>
                <a:latin typeface="+mn-lt"/>
              </a:rPr>
              <a:t>KeyBox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924464" y="1597775"/>
            <a:ext cx="7018809" cy="41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интерфейс, поддержка основных браузеров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Любые носители в любых комбинациях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Высокая надежность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Высокая производительность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Масштабируемость и расширяемость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отечественной криптографии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Отечественный софт</a:t>
            </a:r>
          </a:p>
          <a:p>
            <a:pPr marL="360000" indent="-360000">
              <a:spcBef>
                <a:spcPts val="1800"/>
              </a:spcBef>
              <a:buClr>
                <a:srgbClr val="DD2233"/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Сертификация ФСТЭК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4" y="1507403"/>
            <a:ext cx="36030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479" y="44093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1942" y="1594320"/>
            <a:ext cx="8859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4D4D4D"/>
                </a:solidFill>
              </a:rPr>
              <a:t>Владимир Иванов</a:t>
            </a:r>
            <a:endParaRPr lang="ru-RU" sz="3000" dirty="0">
              <a:solidFill>
                <a:srgbClr val="4D4D4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43" y="2021468"/>
            <a:ext cx="3243079" cy="3243079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380282" y="2454867"/>
            <a:ext cx="4605196" cy="396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>
              <a:spcBef>
                <a:spcPct val="20000"/>
              </a:spcBef>
              <a:defRPr/>
            </a:pP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Электронная почта:</a:t>
            </a:r>
          </a:p>
          <a:p>
            <a:pPr marL="185734" lvl="1">
              <a:spcBef>
                <a:spcPct val="20000"/>
              </a:spcBef>
              <a:defRPr/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vov@rutoken.ru</a:t>
            </a:r>
            <a:endParaRPr lang="en-US" dirty="0"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3175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Телефон:</a:t>
            </a:r>
          </a:p>
          <a:p>
            <a:pPr marL="185734" lvl="1">
              <a:spcBef>
                <a:spcPct val="20000"/>
              </a:spcBef>
              <a:defRPr/>
            </a:pPr>
            <a:r>
              <a:rPr lang="en-US" dirty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+7 </a:t>
            </a: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903 763-84-24</a:t>
            </a:r>
            <a:b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+7 495 925-77-90</a:t>
            </a:r>
          </a:p>
          <a:p>
            <a:pPr marL="3175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Сайты</a:t>
            </a: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n-US" b="1" dirty="0">
              <a:solidFill>
                <a:srgbClr val="DD2233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185734" lvl="1">
              <a:spcBef>
                <a:spcPct val="20000"/>
              </a:spcBef>
              <a:defRPr/>
            </a:pPr>
            <a:r>
              <a:rPr lang="en-US" dirty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www.rutoken.ru</a:t>
            </a:r>
          </a:p>
          <a:p>
            <a:pPr marL="185734" lvl="1">
              <a:spcBef>
                <a:spcPct val="20000"/>
              </a:spcBef>
              <a:defRPr/>
            </a:pPr>
            <a:r>
              <a:rPr lang="en-US" dirty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www.aktiv-company.ru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dirty="0"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0" y="2454867"/>
            <a:ext cx="2103043" cy="31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94073" y="5552247"/>
            <a:ext cx="2720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Неквалифицированная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98352" y="3913485"/>
            <a:ext cx="2246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Участвуем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международных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криптографических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конференциях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99198" y="3903805"/>
            <a:ext cx="15647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Входим в 20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крупнейших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ИБ-компаний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94192" y="3899487"/>
            <a:ext cx="19964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Являемся членом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РОСЭУ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ТК26,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РусКрипто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ISDEF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3740" y="3903805"/>
            <a:ext cx="1833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Имеем все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лицензии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разработку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СКЗИ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СЗИ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3" y="2292896"/>
            <a:ext cx="1804324" cy="17164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6" y="2315793"/>
            <a:ext cx="1799154" cy="17164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94" y="2328734"/>
            <a:ext cx="1799154" cy="17164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07" y="2307112"/>
            <a:ext cx="1799154" cy="17164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70" y="2292896"/>
            <a:ext cx="1799154" cy="17164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57600" y="703467"/>
            <a:ext cx="90168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Факты о компании</a:t>
            </a:r>
            <a:endParaRPr lang="ru-RU" sz="2000" dirty="0">
              <a:solidFill>
                <a:srgbClr val="DD2233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01073" y="3932817"/>
            <a:ext cx="2983303" cy="1270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рынке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информационной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безопасности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1994 года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Две группы рисков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318255"/>
            <a:ext cx="10515600" cy="480808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endParaRPr lang="ru-RU" dirty="0"/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Риски, связанные с несанкционированным доступом и несанкционированными действиями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Риски, связанные с непрерывностью бизнес-процессов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83" y="2954463"/>
            <a:ext cx="3609145" cy="3609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03" y="2791257"/>
            <a:ext cx="36030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Р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иски, связанные с НСД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318255"/>
            <a:ext cx="6641947" cy="480808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endParaRPr lang="ru-RU" dirty="0"/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несанкционированных операций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Изменение или искажение информации в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системе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Подделка электронных документов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Хищение информации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Компрометация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ключей аутентификации и электронной подписи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7" y="1627476"/>
            <a:ext cx="36030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Меры по снижению р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исков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567630"/>
            <a:ext cx="10515600" cy="4808083"/>
          </a:xfrm>
        </p:spPr>
        <p:txBody>
          <a:bodyPr>
            <a:normAutofit fontScale="92500" lnSpcReduction="10000"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Многофакторная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аутентификация. Увеличивает для злоумышленника сложность прохождения процедуры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аутентификации. Затрудняет передачу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аутентификатора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другим лицам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Упрощение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процедуры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аутентификации. Облегчает следование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политикам безопасности для пользователя и снижает вероятность их нарушения.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Сокращение количества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аутентификаторов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Применение SSO и введения единого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аутентификатора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Это снижает риск компрометации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аутентификатора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Централизованное автоматизированное обслуживание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аутентификаторов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носителей ключей электронной подписи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средств управления политиками аутентификации и контроля за их выполнением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Уменьшение времени реакции на инциденты 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42" y="1393742"/>
            <a:ext cx="5265258" cy="5000736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63552" y="565292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25" dirty="0">
              <a:ln w="0"/>
              <a:solidFill>
                <a:srgbClr val="0062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8195" y="712129"/>
            <a:ext cx="10562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Единый </a:t>
            </a:r>
            <a:r>
              <a:rPr lang="ru-RU" sz="4400" dirty="0" err="1" smtClean="0">
                <a:solidFill>
                  <a:srgbClr val="DD2233"/>
                </a:solidFill>
              </a:rPr>
              <a:t>аутентификатор</a:t>
            </a:r>
            <a:r>
              <a:rPr lang="ru-RU" sz="4400" dirty="0" smtClean="0">
                <a:solidFill>
                  <a:srgbClr val="DD2233"/>
                </a:solidFill>
              </a:rPr>
              <a:t> и средство ЭП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691" y="2313208"/>
            <a:ext cx="374084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Универсальная карта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доступа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265575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Защита ключей аутентификации и подписи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318255"/>
            <a:ext cx="6555985" cy="480808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endParaRPr lang="ru-RU" dirty="0"/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хранения ключей и вычисления ЭП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спользуется ключевой носитель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USB-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токен или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март-карта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Извлечь и скопировать ключи невозможно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65" y="1631147"/>
            <a:ext cx="3673808" cy="36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81" y="1723994"/>
            <a:ext cx="3442817" cy="239606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Рутокен ЭЦП </a:t>
            </a:r>
            <a:r>
              <a:rPr lang="ru-RU" dirty="0">
                <a:solidFill>
                  <a:srgbClr val="DD2233"/>
                </a:solidFill>
                <a:latin typeface="+mn-lt"/>
              </a:rPr>
              <a:t>2.0 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+ </a:t>
            </a:r>
            <a:r>
              <a:rPr lang="ru-RU" dirty="0" err="1" smtClean="0">
                <a:solidFill>
                  <a:srgbClr val="DD2233"/>
                </a:solidFill>
                <a:latin typeface="+mn-lt"/>
              </a:rPr>
              <a:t>КриптоПро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 </a:t>
            </a:r>
            <a:r>
              <a:rPr lang="en-US" dirty="0">
                <a:solidFill>
                  <a:srgbClr val="DD2233"/>
                </a:solidFill>
                <a:latin typeface="+mn-lt"/>
              </a:rPr>
              <a:t>CSP </a:t>
            </a:r>
            <a:r>
              <a:rPr lang="en-US" dirty="0" smtClean="0">
                <a:solidFill>
                  <a:srgbClr val="DD2233"/>
                </a:solidFill>
                <a:latin typeface="+mn-lt"/>
              </a:rPr>
              <a:t>5.0 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25" y="2254070"/>
            <a:ext cx="1395498" cy="1400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12" y="2781076"/>
            <a:ext cx="551278" cy="576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966" y="2291255"/>
            <a:ext cx="1372434" cy="137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976" y="2893917"/>
            <a:ext cx="513080" cy="358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0424" y="4553305"/>
            <a:ext cx="9853396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rgbClr val="DD2233"/>
              </a:buClr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объектов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PKCS#11</a:t>
            </a:r>
            <a:endParaRPr lang="ru-RU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DD2233"/>
              </a:buClr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технологии ФКН-2</a:t>
            </a:r>
          </a:p>
          <a:p>
            <a:pPr marL="285750" indent="-285750">
              <a:spcBef>
                <a:spcPts val="1000"/>
              </a:spcBef>
              <a:buClr>
                <a:srgbClr val="DD2233"/>
              </a:buClr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действия закрытого ключа – 3 года</a:t>
            </a:r>
          </a:p>
        </p:txBody>
      </p:sp>
    </p:spTree>
    <p:extLst>
      <p:ext uri="{BB962C8B-B14F-4D97-AF65-F5344CB8AC3E}">
        <p14:creationId xmlns:p14="http://schemas.microsoft.com/office/powerpoint/2010/main" val="14561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Р</a:t>
            </a:r>
            <a:r>
              <a:rPr lang="ru-RU" dirty="0" smtClean="0">
                <a:solidFill>
                  <a:srgbClr val="DD2233"/>
                </a:solidFill>
                <a:latin typeface="+mn-lt"/>
              </a:rPr>
              <a:t>иски, связанные с непрерывностью</a:t>
            </a:r>
            <a:br>
              <a:rPr lang="ru-RU" dirty="0" smtClean="0">
                <a:solidFill>
                  <a:srgbClr val="DD2233"/>
                </a:solidFill>
                <a:latin typeface="+mn-lt"/>
              </a:rPr>
            </a:br>
            <a:r>
              <a:rPr lang="ru-RU" dirty="0" smtClean="0">
                <a:solidFill>
                  <a:srgbClr val="DD2233"/>
                </a:solidFill>
                <a:latin typeface="+mn-lt"/>
              </a:rPr>
              <a:t>бизнес-процессов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1318255"/>
            <a:ext cx="6060056" cy="480808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endParaRPr lang="ru-RU" dirty="0"/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Блокировка носителей, утеря носителя, поломка носителя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Истечение срока действия сертификата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Невозможность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исполнения обязанностей сотрудником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Несвоевременность оформления документов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Срыв конкурсов или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торгов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94" y="1917723"/>
            <a:ext cx="360304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368</Words>
  <Application>Microsoft Office PowerPoint</Application>
  <PresentationFormat>Широкоэкранный</PresentationFormat>
  <Paragraphs>113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Wingdings</vt:lpstr>
      <vt:lpstr>Тема Office</vt:lpstr>
      <vt:lpstr>Презентация PowerPoint</vt:lpstr>
      <vt:lpstr>Презентация PowerPoint</vt:lpstr>
      <vt:lpstr>Две группы рисков</vt:lpstr>
      <vt:lpstr>Риски, связанные с НСД</vt:lpstr>
      <vt:lpstr>Меры по снижению рисков</vt:lpstr>
      <vt:lpstr>Презентация PowerPoint</vt:lpstr>
      <vt:lpstr>Защита ключей аутентификации и подписи</vt:lpstr>
      <vt:lpstr>Рутокен ЭЦП 2.0 + КриптоПро CSP 5.0 </vt:lpstr>
      <vt:lpstr>Риски, связанные с непрерывностью бизнес-процессов</vt:lpstr>
      <vt:lpstr>Меры по снижению рисков</vt:lpstr>
      <vt:lpstr>Рутокен KeyBox</vt:lpstr>
      <vt:lpstr>Жизненный цикл носителя</vt:lpstr>
      <vt:lpstr>Жизненный цикл сертификата</vt:lpstr>
      <vt:lpstr>Общий жизненный цикл</vt:lpstr>
      <vt:lpstr>Преимущества Рутокен KeyBox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Иванов Владимир</cp:lastModifiedBy>
  <cp:revision>255</cp:revision>
  <dcterms:created xsi:type="dcterms:W3CDTF">2018-03-18T11:27:31Z</dcterms:created>
  <dcterms:modified xsi:type="dcterms:W3CDTF">2019-09-10T05:56:59Z</dcterms:modified>
</cp:coreProperties>
</file>