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6"/>
  </p:notesMasterIdLst>
  <p:handoutMasterIdLst>
    <p:handoutMasterId r:id="rId17"/>
  </p:handoutMasterIdLst>
  <p:sldIdLst>
    <p:sldId id="303" r:id="rId6"/>
    <p:sldId id="305" r:id="rId7"/>
    <p:sldId id="306" r:id="rId8"/>
    <p:sldId id="307" r:id="rId9"/>
    <p:sldId id="308" r:id="rId10"/>
    <p:sldId id="309" r:id="rId11"/>
    <p:sldId id="313" r:id="rId12"/>
    <p:sldId id="311" r:id="rId13"/>
    <p:sldId id="31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Shapovalov" initials="IS" lastIdx="1" clrIdx="0">
    <p:extLst>
      <p:ext uri="{19B8F6BF-5375-455C-9EA6-DF929625EA0E}">
        <p15:presenceInfo xmlns:p15="http://schemas.microsoft.com/office/powerpoint/2012/main" userId="S-1-5-21-1430328663-2098613005-1233803906-42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111111"/>
    <a:srgbClr val="006C5A"/>
    <a:srgbClr val="7C7C7C"/>
    <a:srgbClr val="00BCA1"/>
    <a:srgbClr val="009780"/>
    <a:srgbClr val="0E6A5C"/>
    <a:srgbClr val="D7D7D7"/>
    <a:srgbClr val="70C7B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6866" autoAdjust="0"/>
  </p:normalViewPr>
  <p:slideViewPr>
    <p:cSldViewPr snapToGrid="0">
      <p:cViewPr varScale="1">
        <p:scale>
          <a:sx n="71" d="100"/>
          <a:sy n="71" d="100"/>
        </p:scale>
        <p:origin x="15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4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FF5B-D755-4AF9-9FD2-48E2F65817B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E39F-1111-4D3B-94C1-738D94D75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4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8886-F9A2-4E2C-9826-FE2B4743919C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81BB-E5EE-448A-AE7E-5F7AF09FA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8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по-прежнему являются главной целью для </a:t>
            </a:r>
            <a:r>
              <a:rPr lang="ru-RU" sz="11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киберпреступников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их арсенал постоянно развивается против традиционных решений для защиты конечных точек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Растущие требования регуляторов, направленные на непрерывный мониторинг и запись инцидентов по всей сети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высококвалифицированных экспертов в области безопасности</a:t>
            </a:r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  <a:r>
              <a:rPr lang="ru-RU" sz="1100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вредоносных программ, цифровой криминалистикой и возможностями реагирования на инциденты</a:t>
            </a:r>
            <a:endParaRPr lang="en-US" sz="11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затраты ресурсов </a:t>
            </a:r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специалистов на работа с возникающими инцидентами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ИТ-отделы загружены работой  по управлению</a:t>
            </a:r>
            <a:r>
              <a:rPr lang="ru-RU" sz="11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имеющейся инфраструктурой и не могут или не хотят работать с дополнительными узлами или сервисами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Дополнительные агенты могут вызывать проблемы совместимости, которые мешают конечным пользователям и могут нарушить бизнес-процессы. Возможность развертывание новых агентов часто задерживается  из за отсутствия систем</a:t>
            </a:r>
            <a:r>
              <a:rPr lang="ru-RU" sz="11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 процессов утверждения новых регламентов.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сложны и на</a:t>
            </a:r>
            <a:r>
              <a:rPr lang="ru-RU" sz="11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внедрение могут уйти месяцы, при этом невозможно понять, будет ли от них ожидаемый эффект.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Обнаружение угроз ограничено так как основывается только на информации об известных угрозах</a:t>
            </a:r>
            <a:r>
              <a:rPr lang="ru-RU" sz="11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индикаторах </a:t>
            </a:r>
            <a:r>
              <a:rPr lang="ru-RU" sz="110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компроментации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решений по обеспечению безопасности имеют большую направленность, ориентируясь только на вредоносное ПО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Неэффективно использование систем, которые не масштабируются и не интегрируются с существующей системой</a:t>
            </a:r>
            <a:r>
              <a:rPr lang="ru-RU" sz="11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безопасности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1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hape 4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8599" name="Shape 4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02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44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Отдельный автономный агент для конечных точек расширяет возможность обнаружения (дополняет </a:t>
            </a:r>
            <a:r>
              <a:rPr lang="ru-RU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традиционныйантивирус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предоставляет средства исследования и экспертизы, средства исправления и реагирования) или заменяет традиционные решения для защиты конечных точек.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Пожелание заказчика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слышал об EDR, и я хочу получить дополнительные возможности и уменьшить расходы на ручную обработку инцидента.</a:t>
            </a: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Функционал 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EDR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дополняет</a:t>
            </a:r>
            <a:r>
              <a:rPr lang="ru-RU" sz="1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традиционное решение по защите конечных узлов 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(«next-gen» Endpoint Security)</a:t>
            </a:r>
          </a:p>
          <a:p>
            <a:pPr marL="457200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Пожелание заказчика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не хочу заменять поставщика EPP и не хочу устанавливать дополнительный отдельный агент. Принесите мне одно решение для защиты AM и расширенной безопасности конечных точек с возможностями исследования и реагирования.</a:t>
            </a: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EDR как часть уже имеющегося функционала систем, используемых на крупных предприятиях (SIEM, аналитика безопасности и, технологии </a:t>
            </a:r>
            <a:r>
              <a:rPr lang="ru-RU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-APT)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Пожелание заказчика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что-то обнаружили,</a:t>
            </a:r>
            <a:r>
              <a:rPr lang="ru-RU" sz="1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но что с этим делать дальше?</a:t>
            </a: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3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9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10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hape 4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8599" name="Shape 4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Kaspersky EDR является важной частью стратегии Kaspersky </a:t>
            </a:r>
            <a:r>
              <a:rPr lang="ru-RU" sz="120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Adaptive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Security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Решение предназначено для автоматизации расширенного обнаружения уровня конечной точки и реагирования с помощью специализированных агентов или интеграции в KES. Роль EDR заключается в том, чтобы связать возможности обнаружения решений безопасности «Лаборатории Касперского», особенно KATA и процесса реагирования на инциденты с безопасностью клиентов и задействованными сотрудниками службы безопасности.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864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8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6232" y="1171014"/>
            <a:ext cx="4018665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3" y="1639077"/>
            <a:ext cx="4018360" cy="199466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8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326232" y="996659"/>
            <a:ext cx="514588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3" y="1645967"/>
            <a:ext cx="8489156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5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990459"/>
            <a:ext cx="6110288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26232" y="5613371"/>
            <a:ext cx="514588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6559912" y="990458"/>
            <a:ext cx="2255476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6559912" y="1820142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6559912" y="2193136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6559912" y="2838308"/>
            <a:ext cx="2255476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559912" y="3667992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559912" y="4040986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975827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4882618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26232" y="5309392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4833923" y="975827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4833923" y="4882618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4833923" y="5309392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2349206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1065800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26232" y="1492574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4833923" y="2349206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4833923" y="1065800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4833923" y="1492574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1565175"/>
            <a:ext cx="8489156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26232" y="950947"/>
            <a:ext cx="4160043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49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32220" y="3122091"/>
            <a:ext cx="7065706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 PROTECT WHAT MATTERS MOST</a:t>
            </a:r>
            <a:endParaRPr lang="ru-R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692073" y="4523360"/>
            <a:ext cx="3759854" cy="550497"/>
            <a:chOff x="3517435" y="4523360"/>
            <a:chExt cx="3759854" cy="550497"/>
          </a:xfrm>
        </p:grpSpPr>
        <p:pic>
          <p:nvPicPr>
            <p:cNvPr id="6" name="Рисунок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435" y="4538909"/>
              <a:ext cx="1929630" cy="5349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420" y="4523360"/>
              <a:ext cx="1506869" cy="550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8005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6780" y="3122091"/>
            <a:ext cx="3137204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3940954"/>
            <a:ext cx="3137752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Kaspersky Lab HQ</a:t>
            </a:r>
          </a:p>
          <a:p>
            <a:pPr lvl="0"/>
            <a:r>
              <a:rPr lang="en-US" dirty="0" smtClean="0"/>
              <a:t>39A/3 </a:t>
            </a:r>
            <a:r>
              <a:rPr lang="en-US" dirty="0" err="1" smtClean="0"/>
              <a:t>Leningradskoe</a:t>
            </a:r>
            <a:r>
              <a:rPr lang="en-US" dirty="0" smtClean="0"/>
              <a:t> </a:t>
            </a:r>
            <a:r>
              <a:rPr lang="en-US" dirty="0" err="1" smtClean="0"/>
              <a:t>Shosse</a:t>
            </a:r>
            <a:endParaRPr lang="en-US" dirty="0" smtClean="0"/>
          </a:p>
          <a:p>
            <a:pPr lvl="0"/>
            <a:r>
              <a:rPr lang="en-US" dirty="0" smtClean="0"/>
              <a:t>Moscow, 125212, Russian Federation</a:t>
            </a:r>
          </a:p>
          <a:p>
            <a:pPr lvl="0"/>
            <a:r>
              <a:rPr lang="en-US" dirty="0" smtClean="0"/>
              <a:t>Tel: +7 (495) 797-8700</a:t>
            </a:r>
          </a:p>
          <a:p>
            <a:pPr lvl="0"/>
            <a:r>
              <a:rPr lang="en-US" dirty="0" smtClean="0"/>
              <a:t>www.kaspersky.com</a:t>
            </a:r>
            <a:endParaRPr lang="ru-R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64793" y="5484993"/>
            <a:ext cx="2934072" cy="429591"/>
            <a:chOff x="3517435" y="4523360"/>
            <a:chExt cx="3759854" cy="550497"/>
          </a:xfrm>
        </p:grpSpPr>
        <p:pic>
          <p:nvPicPr>
            <p:cNvPr id="6" name="Рисунок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435" y="4538909"/>
              <a:ext cx="1929630" cy="5349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420" y="4523360"/>
              <a:ext cx="1506869" cy="550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1125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_kata_prod_ic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00050" y="2814006"/>
            <a:ext cx="428625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300"/>
              </a:lnSpc>
              <a:defRPr sz="31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Kaspersky Lab Mobile Products</a:t>
            </a:r>
            <a:endParaRPr lang="it-IT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430287" y="1066801"/>
            <a:ext cx="2350295" cy="468585"/>
            <a:chOff x="552450" y="1453194"/>
            <a:chExt cx="3133726" cy="468585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2450" y="1520170"/>
              <a:ext cx="1524000" cy="3346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524" y="1453194"/>
              <a:ext cx="1282652" cy="46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32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63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4318809" cy="235936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Shape 22"/>
          <p:cNvSpPr>
            <a:spLocks noGrp="1"/>
          </p:cNvSpPr>
          <p:nvPr>
            <p:ph type="body" sz="quarter" idx="1"/>
          </p:nvPr>
        </p:nvSpPr>
        <p:spPr>
          <a:xfrm>
            <a:off x="326234" y="1323414"/>
            <a:ext cx="4018360" cy="11517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964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965" name="Shape 24"/>
          <p:cNvSpPr>
            <a:spLocks noGrp="1"/>
          </p:cNvSpPr>
          <p:nvPr>
            <p:ph type="sldNum" sz="quarter" idx="2"/>
          </p:nvPr>
        </p:nvSpPr>
        <p:spPr>
          <a:xfrm>
            <a:off x="326232" y="6312461"/>
            <a:ext cx="9525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6595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8489155" cy="472090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326232" y="1171015"/>
            <a:ext cx="4018664" cy="2319608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bg1"/>
                </a:solidFill>
              </a:defRPr>
            </a:lvl1pPr>
            <a:lvl2pPr marL="542925" indent="-180975">
              <a:defRPr sz="1200">
                <a:solidFill>
                  <a:schemeClr val="bg1"/>
                </a:solidFill>
              </a:defRPr>
            </a:lvl2pPr>
            <a:lvl3pPr marL="895350" indent="-180975" defTabSz="895350">
              <a:defRPr sz="1100">
                <a:solidFill>
                  <a:schemeClr val="bg1"/>
                </a:solidFill>
              </a:defRPr>
            </a:lvl3pPr>
            <a:lvl4pPr marL="1257300" indent="-180975">
              <a:defRPr sz="1000">
                <a:solidFill>
                  <a:schemeClr val="bg1"/>
                </a:solidFill>
              </a:defRPr>
            </a:lvl4pPr>
            <a:lvl5pPr marL="1619250" indent="-180975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2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6232" y="1844525"/>
            <a:ext cx="401866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4796723" y="1843873"/>
            <a:ext cx="4018665" cy="24929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3" y="2311936"/>
            <a:ext cx="4018360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4797028" y="2311936"/>
            <a:ext cx="4018360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6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270550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6214869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1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6214869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3270550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441171"/>
            <a:ext cx="2418518" cy="1625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371849" y="1441171"/>
            <a:ext cx="2397920" cy="16258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6396869" y="1441171"/>
            <a:ext cx="2418519" cy="16258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2" y="3381376"/>
            <a:ext cx="239792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3371850" y="3381376"/>
            <a:ext cx="239792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6396869" y="3381376"/>
            <a:ext cx="2418519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2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963458"/>
            <a:ext cx="144831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086443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846654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5606865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7367077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2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086443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3846654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5606865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7367077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1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3753677" y="160685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Eugene Kaspersky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753676" y="181899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Executive Officer</a:t>
            </a:r>
            <a:endParaRPr lang="ru-RU" dirty="0" smtClean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4085450" y="563891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753677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753676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4085450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5513466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5513465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5845239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7273255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7273254" y="3739184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7605028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234099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234098" y="3739184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565872" y="2484079"/>
            <a:ext cx="942972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1993888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1993887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2325661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3753677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3753676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4085450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5513466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5513465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5845239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7273255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7273254" y="575322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7605028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234099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234098" y="575322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565872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1993888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1993887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2325661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28614" y="421596"/>
            <a:ext cx="2805112" cy="664797"/>
          </a:xfrm>
        </p:spPr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6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421596"/>
            <a:ext cx="848677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3" y="1296404"/>
            <a:ext cx="84867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18296" y="6312460"/>
            <a:ext cx="1126746" cy="2861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5473AA58-C717-490D-9EAD-C2486821BB2A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3501" y="6312460"/>
            <a:ext cx="2851411" cy="2861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100"/>
              </a:spcBef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6232" y="6312460"/>
            <a:ext cx="176213" cy="2861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0"/>
            <a:ext cx="1049884" cy="2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1" r:id="rId2"/>
    <p:sldLayoutId id="2147483698" r:id="rId3"/>
    <p:sldLayoutId id="2147483680" r:id="rId4"/>
    <p:sldLayoutId id="2147483650" r:id="rId5"/>
    <p:sldLayoutId id="2147483654" r:id="rId6"/>
    <p:sldLayoutId id="2147483656" r:id="rId7"/>
    <p:sldLayoutId id="2147483652" r:id="rId8"/>
    <p:sldLayoutId id="2147483661" r:id="rId9"/>
    <p:sldLayoutId id="2147483662" r:id="rId10"/>
    <p:sldLayoutId id="2147483663" r:id="rId11"/>
    <p:sldLayoutId id="2147483666" r:id="rId12"/>
    <p:sldLayoutId id="2147483667" r:id="rId13"/>
    <p:sldLayoutId id="2147483668" r:id="rId14"/>
    <p:sldLayoutId id="214748367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232" y="1296404"/>
            <a:ext cx="848915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7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7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286000"/>
            <a:ext cx="4514850" cy="1692771"/>
          </a:xfrm>
        </p:spPr>
        <p:txBody>
          <a:bodyPr/>
          <a:lstStyle/>
          <a:p>
            <a:r>
              <a:rPr lang="en-US" sz="2700" dirty="0"/>
              <a:t>Kaspersky Endpoint Detection and Response</a:t>
            </a:r>
            <a:r>
              <a:rPr lang="ru-RU" sz="2700" dirty="0"/>
              <a:t> – защита конечных узлов от </a:t>
            </a:r>
            <a:r>
              <a:rPr lang="en-US" sz="2700" dirty="0"/>
              <a:t>APT </a:t>
            </a:r>
            <a:r>
              <a:rPr lang="ru-RU" sz="2700" dirty="0"/>
              <a:t>атак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657850" y="2322019"/>
            <a:ext cx="2634716" cy="2313735"/>
            <a:chOff x="7543800" y="1953025"/>
            <a:chExt cx="3512954" cy="3084980"/>
          </a:xfrm>
        </p:grpSpPr>
        <p:sp>
          <p:nvSpPr>
            <p:cNvPr id="5" name="Шестиугольник 4"/>
            <p:cNvSpPr/>
            <p:nvPr/>
          </p:nvSpPr>
          <p:spPr>
            <a:xfrm rot="5400000">
              <a:off x="8524853" y="2097435"/>
              <a:ext cx="1519552" cy="1309957"/>
            </a:xfrm>
            <a:prstGeom prst="hexagon">
              <a:avLst>
                <a:gd name="adj" fmla="val 28961"/>
                <a:gd name="vf" fmla="val 115470"/>
              </a:avLst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3800" y="1953025"/>
              <a:ext cx="3512954" cy="308498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85750" y="5977014"/>
            <a:ext cx="451485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Игорь Малышев</a:t>
            </a:r>
          </a:p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представитель в ЮФО, СКФО и Саратовской области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\\Srv-nt3\dtp\DTP_projects\Kaspersky_Lab\20151005_Kaspersky_Technology_leadership\Make_up\Pict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6167"/>
            <a:ext cx="2139674" cy="4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52"/>
          </p:nvPr>
        </p:nvSpPr>
        <p:spPr>
          <a:xfrm>
            <a:off x="326232" y="3940954"/>
            <a:ext cx="3137752" cy="1128514"/>
          </a:xfrm>
        </p:spPr>
        <p:txBody>
          <a:bodyPr/>
          <a:lstStyle/>
          <a:p>
            <a:r>
              <a:rPr lang="en-US" dirty="0"/>
              <a:t>Kaspersky </a:t>
            </a:r>
            <a:r>
              <a:rPr lang="en-US" dirty="0" smtClean="0"/>
              <a:t>Lab</a:t>
            </a:r>
            <a:endParaRPr lang="en-US" dirty="0"/>
          </a:p>
          <a:p>
            <a:r>
              <a:rPr lang="ru-RU" dirty="0" smtClean="0"/>
              <a:t>Москва, Ленинградское </a:t>
            </a:r>
            <a:r>
              <a:rPr lang="ru-RU" dirty="0"/>
              <a:t>шоссе </a:t>
            </a:r>
            <a:r>
              <a:rPr lang="en-US" dirty="0"/>
              <a:t>39A/3</a:t>
            </a:r>
          </a:p>
          <a:p>
            <a:r>
              <a:rPr lang="en-US" dirty="0" smtClean="0"/>
              <a:t>Tel</a:t>
            </a:r>
            <a:r>
              <a:rPr lang="en-US" dirty="0"/>
              <a:t>: +7 (495) 797-8700</a:t>
            </a:r>
          </a:p>
          <a:p>
            <a:r>
              <a:rPr lang="en-US" dirty="0"/>
              <a:t>www.kaspersky.com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457450" y="1524000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334241" y="1524000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4483678" y="1524000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Прямоугольник 14"/>
          <p:cNvSpPr/>
          <p:nvPr/>
        </p:nvSpPr>
        <p:spPr>
          <a:xfrm>
            <a:off x="6644987" y="1524000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2419350" y="3262745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4241" y="3262745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4483678" y="3262745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 18"/>
          <p:cNvSpPr/>
          <p:nvPr/>
        </p:nvSpPr>
        <p:spPr>
          <a:xfrm>
            <a:off x="6644987" y="3262745"/>
            <a:ext cx="2095500" cy="20955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276999"/>
          </a:xfrm>
        </p:spPr>
        <p:txBody>
          <a:bodyPr/>
          <a:lstStyle/>
          <a:p>
            <a:pPr algn="ctr"/>
            <a:r>
              <a:rPr lang="ru-RU" sz="2000" dirty="0" smtClean="0"/>
              <a:t>Основные проблемы при защите узлов корпоративной сети</a:t>
            </a:r>
            <a:endParaRPr lang="ru-RU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533" y="4106652"/>
            <a:ext cx="741039" cy="5634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510" y="4155462"/>
            <a:ext cx="784688" cy="514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404" y="2302824"/>
            <a:ext cx="903392" cy="568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1508" y="3038167"/>
            <a:ext cx="13989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Недостаточная</a:t>
            </a:r>
          </a:p>
          <a:p>
            <a:r>
              <a:rPr lang="ru-RU" sz="1350" dirty="0">
                <a:solidFill>
                  <a:schemeClr val="bg1"/>
                </a:solidFill>
              </a:rPr>
              <a:t>защищенность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92285" y="4857750"/>
            <a:ext cx="127829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Сложность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</a:rPr>
              <a:t>систем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</a:rPr>
              <a:t>безопасности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8738" y="4893469"/>
            <a:ext cx="1332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Отсутствие интеграции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057" y="4798775"/>
            <a:ext cx="1570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Невозможность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</a:rPr>
              <a:t>автоматизации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875" y="3022459"/>
            <a:ext cx="1332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Конечные узлы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3057" y="3070176"/>
            <a:ext cx="17098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Дополнительные требования к сотрудникам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4033" y="3004037"/>
            <a:ext cx="14570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smtClean="0">
                <a:solidFill>
                  <a:schemeClr val="bg1"/>
                </a:solidFill>
              </a:rPr>
              <a:t>Вредоносное ПО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6592" y="4847953"/>
            <a:ext cx="1332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Множество решений по защите</a:t>
            </a:r>
          </a:p>
        </p:txBody>
      </p:sp>
      <p:pic>
        <p:nvPicPr>
          <p:cNvPr id="35" name="Рисунок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64" y="2258416"/>
            <a:ext cx="667217" cy="666446"/>
          </a:xfrm>
          <a:prstGeom prst="rect">
            <a:avLst/>
          </a:prstGeom>
        </p:spPr>
      </p:pic>
      <p:pic>
        <p:nvPicPr>
          <p:cNvPr id="36" name="Рисунок 33"/>
          <p:cNvPicPr>
            <a:picLocks noChangeAspect="1"/>
          </p:cNvPicPr>
          <p:nvPr/>
        </p:nvPicPr>
        <p:blipFill rotWithShape="1">
          <a:blip r:embed="rId8"/>
          <a:srcRect l="32184" t="1" r="31724" b="-20755"/>
          <a:stretch/>
        </p:blipFill>
        <p:spPr>
          <a:xfrm>
            <a:off x="1231691" y="4288963"/>
            <a:ext cx="254210" cy="448820"/>
          </a:xfrm>
          <a:prstGeom prst="rect">
            <a:avLst/>
          </a:prstGeom>
        </p:spPr>
      </p:pic>
      <p:pic>
        <p:nvPicPr>
          <p:cNvPr id="37" name="Рисунок 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9835" y="2192219"/>
            <a:ext cx="661247" cy="533467"/>
          </a:xfrm>
          <a:prstGeom prst="rect">
            <a:avLst/>
          </a:prstGeom>
        </p:spPr>
      </p:pic>
      <p:pic>
        <p:nvPicPr>
          <p:cNvPr id="39" name="Рисунок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079" y="2239820"/>
            <a:ext cx="769315" cy="7549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43800" y="4498656"/>
            <a:ext cx="241843" cy="241563"/>
            <a:chOff x="8424150" y="5526336"/>
            <a:chExt cx="751590" cy="750721"/>
          </a:xfrm>
        </p:grpSpPr>
        <p:sp>
          <p:nvSpPr>
            <p:cNvPr id="7" name="Oval 6"/>
            <p:cNvSpPr/>
            <p:nvPr/>
          </p:nvSpPr>
          <p:spPr>
            <a:xfrm>
              <a:off x="8449279" y="5588994"/>
              <a:ext cx="659406" cy="659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40" name="Рисунок 10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24150" y="5526336"/>
              <a:ext cx="751590" cy="750721"/>
            </a:xfrm>
            <a:prstGeom prst="rect">
              <a:avLst/>
            </a:prstGeom>
          </p:spPr>
        </p:pic>
      </p:grpSp>
      <p:pic>
        <p:nvPicPr>
          <p:cNvPr id="41" name="Рисунок 1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9084" y="3992567"/>
            <a:ext cx="350325" cy="349920"/>
          </a:xfrm>
          <a:prstGeom prst="rect">
            <a:avLst/>
          </a:prstGeom>
        </p:spPr>
      </p:pic>
      <p:pic>
        <p:nvPicPr>
          <p:cNvPr id="43" name="Рисунок 1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4920" y="2486812"/>
            <a:ext cx="438213" cy="456332"/>
          </a:xfrm>
          <a:prstGeom prst="rect">
            <a:avLst/>
          </a:prstGeom>
        </p:spPr>
      </p:pic>
      <p:pic>
        <p:nvPicPr>
          <p:cNvPr id="44" name="Рисунок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093" y="3953817"/>
            <a:ext cx="284639" cy="415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92135" y="2428888"/>
            <a:ext cx="302337" cy="3023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8599" y="2491631"/>
            <a:ext cx="217629" cy="145237"/>
          </a:xfrm>
          <a:prstGeom prst="rect">
            <a:avLst/>
          </a:prstGeom>
        </p:spPr>
      </p:pic>
      <p:pic>
        <p:nvPicPr>
          <p:cNvPr id="47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0897" y="4010323"/>
            <a:ext cx="1123622" cy="7498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60" y="4143838"/>
            <a:ext cx="184283" cy="254486"/>
          </a:xfrm>
          <a:prstGeom prst="rect">
            <a:avLst/>
          </a:prstGeom>
        </p:spPr>
      </p:pic>
      <p:pic>
        <p:nvPicPr>
          <p:cNvPr id="49" name="Рисунок 8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20340" y="4143838"/>
            <a:ext cx="215302" cy="290071"/>
          </a:xfrm>
          <a:prstGeom prst="rect">
            <a:avLst/>
          </a:prstGeom>
        </p:spPr>
      </p:pic>
      <p:pic>
        <p:nvPicPr>
          <p:cNvPr id="50" name="Рисунок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2216" y="4128117"/>
            <a:ext cx="230312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2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2"/>
          <p:cNvSpPr>
            <a:spLocks noGrp="1"/>
          </p:cNvSpPr>
          <p:nvPr>
            <p:ph type="title"/>
          </p:nvPr>
        </p:nvSpPr>
        <p:spPr>
          <a:xfrm>
            <a:off x="328613" y="1163665"/>
            <a:ext cx="8486775" cy="24929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Ключевые особенности </a:t>
            </a:r>
            <a:r>
              <a:rPr lang="ru-RU" sz="2000" dirty="0" smtClean="0"/>
              <a:t>EDR </a:t>
            </a:r>
            <a:r>
              <a:rPr lang="ru-RU" sz="2000" dirty="0"/>
              <a:t>решения, определенные </a:t>
            </a:r>
            <a:r>
              <a:rPr lang="ru-RU" sz="2000" dirty="0" err="1"/>
              <a:t>Gartner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4" y="2324607"/>
            <a:ext cx="590489" cy="59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75" y="2324607"/>
            <a:ext cx="585071" cy="590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54" y="2371023"/>
            <a:ext cx="590489" cy="590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06" y="2371023"/>
            <a:ext cx="590489" cy="590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940" y="1762252"/>
            <a:ext cx="10470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FFFF00"/>
                </a:solidFill>
              </a:rPr>
              <a:t>Обнаружение</a:t>
            </a:r>
          </a:p>
          <a:p>
            <a:pPr algn="ctr"/>
            <a:r>
              <a:rPr lang="ru-RU" sz="1050" dirty="0">
                <a:solidFill>
                  <a:srgbClr val="FFFF00"/>
                </a:solidFill>
              </a:rPr>
              <a:t>инцидента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854" y="1763537"/>
            <a:ext cx="8499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FFFF00"/>
                </a:solidFill>
              </a:rPr>
              <a:t>Изучение</a:t>
            </a:r>
          </a:p>
          <a:p>
            <a:pPr algn="ctr"/>
            <a:r>
              <a:rPr lang="ru-RU" sz="1050" dirty="0">
                <a:solidFill>
                  <a:srgbClr val="FFFF00"/>
                </a:solidFill>
              </a:rPr>
              <a:t>инцидента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153" y="1762252"/>
            <a:ext cx="11705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FFFF00"/>
                </a:solidFill>
              </a:rPr>
              <a:t>Расследование</a:t>
            </a:r>
          </a:p>
          <a:p>
            <a:pPr algn="ctr"/>
            <a:r>
              <a:rPr lang="ru-RU" sz="1050" dirty="0">
                <a:solidFill>
                  <a:srgbClr val="FFFF00"/>
                </a:solidFill>
              </a:rPr>
              <a:t>и реагирование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4492" y="1797805"/>
            <a:ext cx="958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00B050"/>
                </a:solidFill>
              </a:rPr>
              <a:t>Экспертиза</a:t>
            </a:r>
            <a:endParaRPr lang="en-US" sz="1050" dirty="0">
              <a:solidFill>
                <a:srgbClr val="00B050"/>
              </a:solidFill>
            </a:endParaRPr>
          </a:p>
          <a:p>
            <a:pPr algn="ctr"/>
            <a:r>
              <a:rPr lang="ru-RU" sz="1050" dirty="0">
                <a:solidFill>
                  <a:srgbClr val="00B050"/>
                </a:solidFill>
              </a:rPr>
              <a:t>База знаний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502" y="3085035"/>
            <a:ext cx="2018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350" dirty="0">
                <a:solidFill>
                  <a:schemeClr val="bg1"/>
                </a:solidFill>
              </a:rPr>
              <a:t>Обнаружение инцидентов с помощью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rgbClr val="FFFF00"/>
                </a:solidFill>
              </a:rPr>
              <a:t>мониторинга активности процессов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и объектов на узлах</a:t>
            </a:r>
            <a:r>
              <a:rPr lang="en-US" sz="1350" dirty="0">
                <a:solidFill>
                  <a:schemeClr val="bg1"/>
                </a:solidFill>
              </a:rPr>
              <a:t>, </a:t>
            </a:r>
            <a:r>
              <a:rPr lang="ru-RU" sz="1350" dirty="0">
                <a:solidFill>
                  <a:schemeClr val="bg1"/>
                </a:solidFill>
              </a:rPr>
              <a:t>нарушения политик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или индикаторов компрометации </a:t>
            </a:r>
            <a:r>
              <a:rPr lang="en-US" sz="1350" dirty="0">
                <a:solidFill>
                  <a:schemeClr val="bg1"/>
                </a:solidFill>
              </a:rPr>
              <a:t>(IOCs)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5528" y="3096679"/>
            <a:ext cx="2115341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350" dirty="0">
                <a:solidFill>
                  <a:srgbClr val="FFFF00"/>
                </a:solidFill>
              </a:rPr>
              <a:t>Подробности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инцидента на узле и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rgbClr val="FFFF00"/>
                </a:solidFill>
              </a:rPr>
              <a:t> восстановление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состояния узла до инфицирования</a:t>
            </a:r>
            <a:r>
              <a:rPr lang="en-US" sz="1350" dirty="0">
                <a:solidFill>
                  <a:schemeClr val="bg1"/>
                </a:solidFill>
              </a:rPr>
              <a:t>. </a:t>
            </a:r>
            <a:endParaRPr lang="ru-RU" sz="1350" dirty="0">
              <a:solidFill>
                <a:schemeClr val="bg1"/>
              </a:solidFill>
            </a:endParaRPr>
          </a:p>
          <a:p>
            <a:pPr algn="ctr" defTabSz="500063">
              <a:spcBef>
                <a:spcPct val="0"/>
              </a:spcBef>
            </a:pPr>
            <a:r>
              <a:rPr lang="ru-RU" sz="1050" i="1" dirty="0">
                <a:solidFill>
                  <a:schemeClr val="bg1"/>
                </a:solidFill>
              </a:rPr>
              <a:t>Удаление вредоносных файлов, откат и исправление изменений или  предоставление инструкций по устранению обнаруженной угрозы</a:t>
            </a:r>
            <a:endParaRPr lang="en-US" sz="135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4642" y="3083750"/>
            <a:ext cx="1998553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Должно включать </a:t>
            </a:r>
            <a:r>
              <a:rPr lang="ru-RU" sz="1350" dirty="0">
                <a:solidFill>
                  <a:srgbClr val="FFFF00"/>
                </a:solidFill>
              </a:rPr>
              <a:t>историю всех первичных событий </a:t>
            </a:r>
            <a:r>
              <a:rPr lang="ru-RU" sz="1350" dirty="0">
                <a:solidFill>
                  <a:schemeClr val="bg1"/>
                </a:solidFill>
              </a:rPr>
              <a:t>для определения как технических изменений, так и изменения бизнес-процессов 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</a:rPr>
              <a:t>(повышение привилегий, распространение, изменение атрибутов, </a:t>
            </a:r>
            <a:r>
              <a:rPr lang="ru-RU" sz="1050" dirty="0" err="1">
                <a:solidFill>
                  <a:schemeClr val="bg1"/>
                </a:solidFill>
              </a:rPr>
              <a:t>геолокация</a:t>
            </a:r>
            <a:r>
              <a:rPr lang="ru-RU" sz="1050" dirty="0">
                <a:solidFill>
                  <a:schemeClr val="bg1"/>
                </a:solidFill>
              </a:rPr>
              <a:t> источника и прочее)</a:t>
            </a:r>
            <a:endParaRPr lang="ru-RU" sz="825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19142" y="3096679"/>
            <a:ext cx="171181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350" dirty="0">
                <a:solidFill>
                  <a:srgbClr val="FFFF00"/>
                </a:solidFill>
              </a:rPr>
              <a:t>Накопление 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информации</a:t>
            </a:r>
            <a:r>
              <a:rPr lang="en-US" sz="1350" dirty="0">
                <a:solidFill>
                  <a:schemeClr val="bg1"/>
                </a:solidFill>
              </a:rPr>
              <a:t>:</a:t>
            </a:r>
          </a:p>
          <a:p>
            <a:pPr algn="ctr" defTabSz="500063">
              <a:spcBef>
                <a:spcPct val="0"/>
              </a:spcBef>
            </a:pPr>
            <a:r>
              <a:rPr lang="ru-RU" sz="1350" dirty="0">
                <a:solidFill>
                  <a:schemeClr val="bg1"/>
                </a:solidFill>
              </a:rPr>
              <a:t>дампы памяти</a:t>
            </a:r>
            <a:r>
              <a:rPr lang="en-US" sz="1350" dirty="0">
                <a:solidFill>
                  <a:schemeClr val="bg1"/>
                </a:solidFill>
              </a:rPr>
              <a:t>, HDD </a:t>
            </a:r>
            <a:r>
              <a:rPr lang="ru-RU" sz="1350" dirty="0">
                <a:solidFill>
                  <a:schemeClr val="bg1"/>
                </a:solidFill>
              </a:rPr>
              <a:t>образы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и так далее, для дальнейшего анализа</a:t>
            </a:r>
            <a:endParaRPr lang="en-US" sz="13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0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  <p:bldP spid="3" grpId="0"/>
      <p:bldP spid="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276999"/>
          </a:xfrm>
        </p:spPr>
        <p:txBody>
          <a:bodyPr/>
          <a:lstStyle/>
          <a:p>
            <a:r>
              <a:rPr lang="ru-RU" sz="2000" dirty="0" smtClean="0"/>
              <a:t>Решение Лаборатории Касперского</a:t>
            </a:r>
            <a:endParaRPr lang="ru-RU" sz="2000" dirty="0"/>
          </a:p>
        </p:txBody>
      </p:sp>
      <p:sp>
        <p:nvSpPr>
          <p:cNvPr id="14" name="object 33"/>
          <p:cNvSpPr txBox="1"/>
          <p:nvPr/>
        </p:nvSpPr>
        <p:spPr>
          <a:xfrm>
            <a:off x="400050" y="1885951"/>
            <a:ext cx="3921980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just">
              <a:lnSpc>
                <a:spcPts val="1500"/>
              </a:lnSpc>
              <a:buClr>
                <a:srgbClr val="23B599"/>
              </a:buClr>
              <a:buSzPct val="150000"/>
            </a:pPr>
            <a:r>
              <a:rPr lang="ru-RU" sz="12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r>
              <a:rPr lang="en-US" sz="12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spc="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Kaspersky Endpoint Detection and Response, Kaspersky EDR</a:t>
            </a:r>
            <a:r>
              <a:rPr lang="ru-RU" sz="1200" spc="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spc="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KEDR</a:t>
            </a:r>
            <a:r>
              <a:rPr lang="ru-RU" sz="1200" spc="3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Kaspersky Endpoint Detection and response 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продукт для исследования и реагирования на основе агентов, обеспечивающий автоматизацию ручной работы с инцидентами, улучшение обнаружения угроз по сравнению с традиционными решениями защиты конечных узлов, дополнительные возможности экспертизы для специалистов безопасности и </a:t>
            </a:r>
            <a:r>
              <a:rPr lang="ru-RU" sz="12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информационной </a:t>
            </a:r>
            <a:r>
              <a:rPr lang="ru-RU" sz="12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безопасности.</a:t>
            </a:r>
            <a:endParaRPr lang="en-US" sz="120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3"/>
          <p:cNvSpPr txBox="1"/>
          <p:nvPr/>
        </p:nvSpPr>
        <p:spPr>
          <a:xfrm>
            <a:off x="228600" y="4155208"/>
            <a:ext cx="4093430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169" marR="3810">
              <a:lnSpc>
                <a:spcPts val="1500"/>
              </a:lnSpc>
              <a:buClr>
                <a:srgbClr val="23B599"/>
              </a:buClr>
              <a:buSzPct val="150000"/>
            </a:pPr>
            <a:r>
              <a:rPr lang="en-US" sz="1200" dirty="0">
                <a:solidFill>
                  <a:schemeClr val="bg1"/>
                </a:solidFill>
              </a:rPr>
              <a:t>Kaspersky EDR </a:t>
            </a:r>
            <a:r>
              <a:rPr lang="ru-RU" sz="1200" dirty="0">
                <a:solidFill>
                  <a:schemeClr val="bg1"/>
                </a:solidFill>
              </a:rPr>
              <a:t>поможет компаниям в</a:t>
            </a:r>
            <a:r>
              <a:rPr lang="en-US" sz="1200" dirty="0">
                <a:solidFill>
                  <a:schemeClr val="bg1"/>
                </a:solidFill>
              </a:rPr>
              <a:t>:</a:t>
            </a:r>
          </a:p>
          <a:p>
            <a:pPr marL="407194" marR="3810" indent="-200025" algn="just">
              <a:lnSpc>
                <a:spcPts val="1500"/>
              </a:lnSpc>
              <a:buClr>
                <a:srgbClr val="23B599"/>
              </a:buClr>
              <a:buSzPct val="150000"/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chemeClr val="bg1"/>
                </a:solidFill>
              </a:rPr>
              <a:t>Обеспечении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постоянной </a:t>
            </a:r>
            <a:r>
              <a:rPr lang="ru-RU" sz="1200" dirty="0">
                <a:solidFill>
                  <a:srgbClr val="FFFF00"/>
                </a:solidFill>
              </a:rPr>
              <a:t>ДОСТУПНОСТИ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и </a:t>
            </a:r>
            <a:r>
              <a:rPr lang="en-US" sz="1200" dirty="0">
                <a:solidFill>
                  <a:schemeClr val="bg1"/>
                </a:solidFill>
              </a:rPr>
              <a:t>“</a:t>
            </a:r>
            <a:r>
              <a:rPr lang="ru-RU" sz="1200" dirty="0">
                <a:solidFill>
                  <a:schemeClr val="bg1"/>
                </a:solidFill>
              </a:rPr>
              <a:t>чистоты</a:t>
            </a:r>
            <a:r>
              <a:rPr lang="en-US" sz="1200" dirty="0">
                <a:solidFill>
                  <a:schemeClr val="bg1"/>
                </a:solidFill>
              </a:rPr>
              <a:t>”</a:t>
            </a:r>
            <a:r>
              <a:rPr lang="ru-RU" sz="1200" dirty="0">
                <a:solidFill>
                  <a:schemeClr val="bg1"/>
                </a:solidFill>
              </a:rPr>
              <a:t> узлов</a:t>
            </a:r>
            <a:endParaRPr lang="en-US" sz="1200" dirty="0">
              <a:solidFill>
                <a:schemeClr val="bg1"/>
              </a:solidFill>
            </a:endParaRPr>
          </a:p>
          <a:p>
            <a:pPr marL="407194" marR="3810" indent="-200025" algn="just">
              <a:lnSpc>
                <a:spcPts val="1500"/>
              </a:lnSpc>
              <a:buClr>
                <a:srgbClr val="23B599"/>
              </a:buClr>
              <a:buSzPct val="150000"/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chemeClr val="bg1"/>
                </a:solidFill>
              </a:rPr>
              <a:t>Централизованном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rgbClr val="FFFF00"/>
                </a:solidFill>
              </a:rPr>
              <a:t>АГРЕГИРОВАНИИ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данных инцидентов для анализа</a:t>
            </a:r>
            <a:endParaRPr lang="en-US" sz="1200" dirty="0">
              <a:solidFill>
                <a:schemeClr val="bg1"/>
              </a:solidFill>
            </a:endParaRPr>
          </a:p>
          <a:p>
            <a:pPr marL="407194" marR="3810" indent="-200025" algn="just">
              <a:lnSpc>
                <a:spcPts val="1500"/>
              </a:lnSpc>
              <a:buClr>
                <a:srgbClr val="23B599"/>
              </a:buClr>
              <a:buSzPct val="150000"/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chemeClr val="bg1"/>
                </a:solidFill>
              </a:rPr>
              <a:t>Эффективном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rgbClr val="FFFF00"/>
                </a:solidFill>
              </a:rPr>
              <a:t>ОБНАРУЖЕНИИ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угроз с использованием продвинутых технологий</a:t>
            </a:r>
            <a:endParaRPr lang="en-US" sz="1200" dirty="0">
              <a:solidFill>
                <a:schemeClr val="bg1"/>
              </a:solidFill>
            </a:endParaRPr>
          </a:p>
          <a:p>
            <a:pPr marL="407194" marR="3810" indent="-200025" algn="just">
              <a:lnSpc>
                <a:spcPts val="1500"/>
              </a:lnSpc>
              <a:buClr>
                <a:srgbClr val="23B599"/>
              </a:buClr>
              <a:buSzPct val="150000"/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chemeClr val="bg1"/>
                </a:solidFill>
              </a:rPr>
              <a:t>Быстром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rgbClr val="FFFF00"/>
                </a:solidFill>
              </a:rPr>
              <a:t>РАЕГИРОВАНИИ 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на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выявленные атаки</a:t>
            </a:r>
            <a:endParaRPr lang="en-US" sz="1200" dirty="0">
              <a:solidFill>
                <a:schemeClr val="bg1"/>
              </a:solidFill>
            </a:endParaRPr>
          </a:p>
          <a:p>
            <a:pPr marL="407194" marR="3810" indent="-200025" algn="just">
              <a:lnSpc>
                <a:spcPts val="1500"/>
              </a:lnSpc>
              <a:buClr>
                <a:srgbClr val="23B599"/>
              </a:buClr>
              <a:buSzPct val="150000"/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FF00"/>
                </a:solidFill>
              </a:rPr>
              <a:t>ПРЕДОТВРАЩЕНИИ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вредоносных действий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66575" y="1211311"/>
            <a:ext cx="4349383" cy="4175258"/>
            <a:chOff x="6088765" y="472080"/>
            <a:chExt cx="5799177" cy="556701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558577" y="1055193"/>
              <a:ext cx="4983898" cy="4983898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776131" y="4385065"/>
              <a:ext cx="1585320" cy="1585320"/>
            </a:xfrm>
            <a:prstGeom prst="rect">
              <a:avLst/>
            </a:prstGeom>
            <a:blipFill dpi="0" rotWithShape="1">
              <a:blip r:embed="rId4">
                <a:alphaModFix amt="2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281538" y="1709687"/>
              <a:ext cx="1585320" cy="1585320"/>
            </a:xfrm>
            <a:prstGeom prst="rect">
              <a:avLst/>
            </a:prstGeom>
            <a:blipFill dpi="0" rotWithShape="1">
              <a:blip r:embed="rId4">
                <a:alphaModFix amt="2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56285" y="4370441"/>
              <a:ext cx="1585320" cy="1585320"/>
            </a:xfrm>
            <a:prstGeom prst="rect">
              <a:avLst/>
            </a:prstGeom>
            <a:blipFill dpi="0" rotWithShape="1">
              <a:blip r:embed="rId4">
                <a:alphaModFix amt="2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57866" y="472080"/>
              <a:ext cx="1585320" cy="1585320"/>
            </a:xfrm>
            <a:prstGeom prst="rect">
              <a:avLst/>
            </a:prstGeom>
            <a:blipFill dpi="0" rotWithShape="1">
              <a:blip r:embed="rId4">
                <a:alphaModFix amt="2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57810" y="1700515"/>
              <a:ext cx="1603664" cy="1603664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" name="Oval 7"/>
            <p:cNvSpPr/>
            <p:nvPr/>
          </p:nvSpPr>
          <p:spPr>
            <a:xfrm>
              <a:off x="6781801" y="3287470"/>
              <a:ext cx="4503485" cy="519347"/>
            </a:xfrm>
            <a:prstGeom prst="ellipse">
              <a:avLst/>
            </a:prstGeom>
            <a:noFill/>
            <a:ln w="44450" cap="flat">
              <a:solidFill>
                <a:srgbClr val="006E56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/>
              <a:endParaRPr lang="ru-RU" sz="135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254" y="901741"/>
              <a:ext cx="787318" cy="787318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1103" y="2089094"/>
              <a:ext cx="787318" cy="7873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32130" y="1756287"/>
              <a:ext cx="143757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/>
              <a:r>
                <a:rPr lang="ru-RU" sz="135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Доступность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01585" y="2876412"/>
              <a:ext cx="1686357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/>
              <a:r>
                <a:rPr lang="ru-RU" sz="1350" dirty="0">
                  <a:solidFill>
                    <a:srgbClr val="FFFFFF"/>
                  </a:solidFill>
                </a:rPr>
                <a:t>Агрегирование</a:t>
              </a:r>
              <a:endParaRPr lang="ru-RU" sz="1350" dirty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949" y="4799191"/>
              <a:ext cx="780095" cy="7873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27315" y="5622052"/>
              <a:ext cx="157136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/>
              <a:r>
                <a:rPr lang="ru-RU" sz="1350" dirty="0">
                  <a:solidFill>
                    <a:srgbClr val="FFFFFF"/>
                  </a:solidFill>
                </a:rPr>
                <a:t>Обнаружение</a:t>
              </a:r>
              <a:endParaRPr lang="ru-RU" sz="1350" dirty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366" y="4799191"/>
              <a:ext cx="787318" cy="7873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4614" y="5622052"/>
              <a:ext cx="1592827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/>
              <a:r>
                <a:rPr lang="ru-RU" sz="1350" dirty="0">
                  <a:solidFill>
                    <a:srgbClr val="FFFFFF"/>
                  </a:solidFill>
                </a:rPr>
                <a:t>Реагирование</a:t>
              </a:r>
              <a:endParaRPr lang="ru-RU" sz="1350" dirty="0">
                <a:solidFill>
                  <a:srgbClr val="FFFFFF"/>
                </a:solidFill>
                <a:sym typeface="Arial"/>
              </a:endParaRP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6676887" y="2113749"/>
              <a:ext cx="777197" cy="777197"/>
              <a:chOff x="485834" y="5349921"/>
              <a:chExt cx="777197" cy="777197"/>
            </a:xfrm>
          </p:grpSpPr>
          <p:sp>
            <p:nvSpPr>
              <p:cNvPr id="17" name="Овал 38"/>
              <p:cNvSpPr/>
              <p:nvPr/>
            </p:nvSpPr>
            <p:spPr>
              <a:xfrm>
                <a:off x="485834" y="5349921"/>
                <a:ext cx="777197" cy="77719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99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1"/>
                <a:endParaRPr lang="ru-RU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" name="Рисунок 5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897" y="5520052"/>
                <a:ext cx="329611" cy="45771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088765" y="2906609"/>
              <a:ext cx="1951984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/>
              <a:r>
                <a:rPr lang="ru-RU" sz="1350" dirty="0">
                  <a:solidFill>
                    <a:srgbClr val="FFFFFF"/>
                  </a:solidFill>
                </a:rPr>
                <a:t>Предотвращение</a:t>
              </a:r>
              <a:endParaRPr lang="ru-RU" sz="1350" dirty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853723" y="2683284"/>
            <a:ext cx="1846100" cy="1621195"/>
            <a:chOff x="7804963" y="2434711"/>
            <a:chExt cx="2461467" cy="2161593"/>
          </a:xfrm>
        </p:grpSpPr>
        <p:sp>
          <p:nvSpPr>
            <p:cNvPr id="26" name="Шестиугольник 25"/>
            <p:cNvSpPr/>
            <p:nvPr/>
          </p:nvSpPr>
          <p:spPr>
            <a:xfrm rot="5400000">
              <a:off x="8495773" y="2533306"/>
              <a:ext cx="1074773" cy="926528"/>
            </a:xfrm>
            <a:prstGeom prst="hexagon">
              <a:avLst>
                <a:gd name="adj" fmla="val 28961"/>
                <a:gd name="vf" fmla="val 115470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04963" y="2434711"/>
              <a:ext cx="2461467" cy="2161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9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391184" y="2469587"/>
            <a:ext cx="1202748" cy="1202748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Прямоугольник 32"/>
          <p:cNvSpPr/>
          <p:nvPr/>
        </p:nvSpPr>
        <p:spPr>
          <a:xfrm>
            <a:off x="5651181" y="2469323"/>
            <a:ext cx="1188990" cy="118899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 31"/>
          <p:cNvSpPr/>
          <p:nvPr/>
        </p:nvSpPr>
        <p:spPr>
          <a:xfrm>
            <a:off x="3917631" y="2469323"/>
            <a:ext cx="1188990" cy="118899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Прямоугольник 27"/>
          <p:cNvSpPr/>
          <p:nvPr/>
        </p:nvSpPr>
        <p:spPr>
          <a:xfrm>
            <a:off x="2346006" y="2469323"/>
            <a:ext cx="1188990" cy="118899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Прямоугольник 26"/>
          <p:cNvSpPr/>
          <p:nvPr/>
        </p:nvSpPr>
        <p:spPr>
          <a:xfrm>
            <a:off x="626744" y="2469323"/>
            <a:ext cx="1188990" cy="118899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276999"/>
          </a:xfrm>
        </p:spPr>
        <p:txBody>
          <a:bodyPr/>
          <a:lstStyle/>
          <a:p>
            <a:pPr algn="ctr"/>
            <a:r>
              <a:rPr lang="en-US" sz="2000" dirty="0"/>
              <a:t>Kaspersky EDR – </a:t>
            </a:r>
            <a:r>
              <a:rPr lang="ru-RU" sz="2000" dirty="0" smtClean="0"/>
              <a:t>полный цикл реагирования на инциденты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04365" y="2349874"/>
            <a:ext cx="107817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ru-RU" sz="135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Доступность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1" y="2349874"/>
            <a:ext cx="12647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ru-RU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Агрегирование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3350" y="2349874"/>
            <a:ext cx="117852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ru-RU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Обнаружение</a:t>
            </a:r>
            <a:endParaRPr lang="ru-RU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0943" y="2349874"/>
            <a:ext cx="119462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ru-RU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Реагирование</a:t>
            </a:r>
            <a:endParaRPr lang="ru-RU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0900" y="2349874"/>
            <a:ext cx="146398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ru-RU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</a:t>
            </a:r>
            <a:endParaRPr lang="ru-RU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0050" y="3086100"/>
            <a:ext cx="8309171" cy="1428750"/>
          </a:xfrm>
          <a:prstGeom prst="roundRect">
            <a:avLst>
              <a:gd name="adj" fmla="val 16099"/>
            </a:avLst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9" name="Группа 28"/>
          <p:cNvGrpSpPr/>
          <p:nvPr/>
        </p:nvGrpSpPr>
        <p:grpSpPr>
          <a:xfrm>
            <a:off x="918148" y="2790856"/>
            <a:ext cx="590489" cy="590489"/>
            <a:chOff x="629572" y="5154065"/>
            <a:chExt cx="787318" cy="787319"/>
          </a:xfrm>
        </p:grpSpPr>
        <p:sp>
          <p:nvSpPr>
            <p:cNvPr id="30" name="Овал 29"/>
            <p:cNvSpPr/>
            <p:nvPr/>
          </p:nvSpPr>
          <p:spPr>
            <a:xfrm>
              <a:off x="629572" y="5154066"/>
              <a:ext cx="787318" cy="787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31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72" y="5154065"/>
              <a:ext cx="787318" cy="78731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638047" y="2790855"/>
            <a:ext cx="590489" cy="590489"/>
            <a:chOff x="2122430" y="5295900"/>
            <a:chExt cx="787318" cy="787318"/>
          </a:xfrm>
        </p:grpSpPr>
        <p:sp>
          <p:nvSpPr>
            <p:cNvPr id="40" name="Овал 39"/>
            <p:cNvSpPr/>
            <p:nvPr/>
          </p:nvSpPr>
          <p:spPr>
            <a:xfrm>
              <a:off x="2122430" y="5295900"/>
              <a:ext cx="787318" cy="787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41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430" y="5295900"/>
              <a:ext cx="787318" cy="787318"/>
            </a:xfrm>
            <a:prstGeom prst="rect">
              <a:avLst/>
            </a:prstGeom>
          </p:spPr>
        </p:pic>
      </p:grpSp>
      <p:pic>
        <p:nvPicPr>
          <p:cNvPr id="1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65" y="2794495"/>
            <a:ext cx="585071" cy="590489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11" y="2794495"/>
            <a:ext cx="590489" cy="59048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7696754" y="2787215"/>
            <a:ext cx="590489" cy="597769"/>
            <a:chOff x="7391211" y="5233453"/>
            <a:chExt cx="787318" cy="797025"/>
          </a:xfrm>
        </p:grpSpPr>
        <p:sp>
          <p:nvSpPr>
            <p:cNvPr id="37" name="Овал 36"/>
            <p:cNvSpPr/>
            <p:nvPr/>
          </p:nvSpPr>
          <p:spPr>
            <a:xfrm>
              <a:off x="7391211" y="5243160"/>
              <a:ext cx="787318" cy="787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7396272" y="5233453"/>
              <a:ext cx="777197" cy="777197"/>
              <a:chOff x="485834" y="5349921"/>
              <a:chExt cx="777197" cy="777197"/>
            </a:xfrm>
          </p:grpSpPr>
          <p:sp>
            <p:nvSpPr>
              <p:cNvPr id="17" name="Овал 38"/>
              <p:cNvSpPr/>
              <p:nvPr/>
            </p:nvSpPr>
            <p:spPr>
              <a:xfrm>
                <a:off x="485834" y="5349921"/>
                <a:ext cx="777197" cy="77719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99E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1"/>
                <a:endParaRPr lang="ru-RU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" name="Рисунок 5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748" y="5520052"/>
                <a:ext cx="329611" cy="457713"/>
              </a:xfrm>
              <a:prstGeom prst="rect">
                <a:avLst/>
              </a:prstGeom>
            </p:spPr>
          </p:pic>
        </p:grpSp>
      </p:grpSp>
      <p:sp>
        <p:nvSpPr>
          <p:cNvPr id="51" name="Rectangle 3"/>
          <p:cNvSpPr/>
          <p:nvPr/>
        </p:nvSpPr>
        <p:spPr>
          <a:xfrm>
            <a:off x="627866" y="3568004"/>
            <a:ext cx="135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Централизация данных для экспертизы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4"/>
          <p:cNvSpPr/>
          <p:nvPr/>
        </p:nvSpPr>
        <p:spPr>
          <a:xfrm>
            <a:off x="2286866" y="3568003"/>
            <a:ext cx="1288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Постоянный мониторинг угроз на конечных узлах</a:t>
            </a:r>
          </a:p>
        </p:txBody>
      </p:sp>
      <p:sp>
        <p:nvSpPr>
          <p:cNvPr id="53" name="Rectangle 21"/>
          <p:cNvSpPr/>
          <p:nvPr/>
        </p:nvSpPr>
        <p:spPr>
          <a:xfrm>
            <a:off x="4019242" y="3568572"/>
            <a:ext cx="106591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Продвинутые технологии обнаружения</a:t>
            </a:r>
          </a:p>
        </p:txBody>
      </p:sp>
      <p:sp>
        <p:nvSpPr>
          <p:cNvPr id="54" name="Rectangle 22"/>
          <p:cNvSpPr/>
          <p:nvPr/>
        </p:nvSpPr>
        <p:spPr>
          <a:xfrm>
            <a:off x="7428638" y="3564132"/>
            <a:ext cx="1091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Превентивная защита конечных узлов</a:t>
            </a:r>
            <a:endParaRPr lang="en-US" sz="10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23"/>
          <p:cNvSpPr/>
          <p:nvPr/>
        </p:nvSpPr>
        <p:spPr>
          <a:xfrm>
            <a:off x="5730222" y="3568004"/>
            <a:ext cx="110994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Быстрое реагирование на угрозы</a:t>
            </a:r>
            <a:endParaRPr lang="en-US" sz="10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823194" y="3043018"/>
            <a:ext cx="99949" cy="8616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2543094" y="3043018"/>
            <a:ext cx="99949" cy="8616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5400000">
            <a:off x="4164711" y="3043018"/>
            <a:ext cx="99949" cy="8616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5862977" y="3043018"/>
            <a:ext cx="99949" cy="8616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7581428" y="3043018"/>
            <a:ext cx="99949" cy="8616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400049" y="4521965"/>
            <a:ext cx="8309171" cy="756282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4785" t="-18523" r="-4785" b="-1067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2198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 rot="14036414" flipH="1">
            <a:off x="7241335" y="3556271"/>
            <a:ext cx="920372" cy="202341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 l="-4785" t="-18523" r="-4785" b="-1067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6" name="Прямоугольник 155"/>
          <p:cNvSpPr/>
          <p:nvPr/>
        </p:nvSpPr>
        <p:spPr>
          <a:xfrm flipH="1">
            <a:off x="6880905" y="4031249"/>
            <a:ext cx="920372" cy="202341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 l="-4785" t="-18523" r="-4785" b="-1067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45" name="Соединительная линия уступом 6"/>
          <p:cNvCxnSpPr/>
          <p:nvPr/>
        </p:nvCxnSpPr>
        <p:spPr>
          <a:xfrm flipV="1">
            <a:off x="6622257" y="3229435"/>
            <a:ext cx="560785" cy="771527"/>
          </a:xfrm>
          <a:prstGeom prst="straightConnector1">
            <a:avLst/>
          </a:prstGeom>
          <a:ln w="19050" cap="sq">
            <a:gradFill>
              <a:gsLst>
                <a:gs pos="100000">
                  <a:srgbClr val="3BD9BB"/>
                </a:gs>
                <a:gs pos="0">
                  <a:srgbClr val="006E56"/>
                </a:gs>
              </a:gsLst>
              <a:lin ang="0" scaled="0"/>
            </a:gra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6"/>
          <p:cNvCxnSpPr>
            <a:endCxn id="9" idx="3"/>
          </p:cNvCxnSpPr>
          <p:nvPr/>
        </p:nvCxnSpPr>
        <p:spPr>
          <a:xfrm flipH="1" flipV="1">
            <a:off x="6770051" y="4233189"/>
            <a:ext cx="1145202" cy="801"/>
          </a:xfrm>
          <a:prstGeom prst="straightConnector1">
            <a:avLst/>
          </a:prstGeom>
          <a:ln w="19050" cap="sq">
            <a:gradFill>
              <a:gsLst>
                <a:gs pos="100000">
                  <a:srgbClr val="3BD9BB"/>
                </a:gs>
                <a:gs pos="0">
                  <a:srgbClr val="006E56"/>
                </a:gs>
              </a:gsLst>
              <a:lin ang="0" scaled="0"/>
            </a:gra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"/>
          <p:cNvCxnSpPr/>
          <p:nvPr/>
        </p:nvCxnSpPr>
        <p:spPr>
          <a:xfrm>
            <a:off x="7497366" y="3208003"/>
            <a:ext cx="572468" cy="781925"/>
          </a:xfrm>
          <a:prstGeom prst="straightConnector1">
            <a:avLst/>
          </a:prstGeom>
          <a:ln w="19050" cap="sq">
            <a:gradFill>
              <a:gsLst>
                <a:gs pos="100000">
                  <a:srgbClr val="3BD9BB"/>
                </a:gs>
                <a:gs pos="0">
                  <a:srgbClr val="006E56"/>
                </a:gs>
              </a:gsLst>
              <a:lin ang="0" scaled="0"/>
            </a:gra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276999"/>
          </a:xfrm>
        </p:spPr>
        <p:txBody>
          <a:bodyPr/>
          <a:lstStyle/>
          <a:p>
            <a:r>
              <a:rPr lang="ru-RU" sz="2000" dirty="0" smtClean="0"/>
              <a:t>МЫ предлагаем</a:t>
            </a:r>
            <a:endParaRPr lang="ru-RU" sz="20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926095" y="3679813"/>
            <a:ext cx="577553" cy="662906"/>
            <a:chOff x="1234792" y="3763418"/>
            <a:chExt cx="770071" cy="883874"/>
          </a:xfrm>
        </p:grpSpPr>
        <p:sp>
          <p:nvSpPr>
            <p:cNvPr id="148" name="Шестиугольник 147"/>
            <p:cNvSpPr/>
            <p:nvPr/>
          </p:nvSpPr>
          <p:spPr>
            <a:xfrm rot="5400000">
              <a:off x="1189076" y="3835098"/>
              <a:ext cx="861032" cy="742268"/>
            </a:xfrm>
            <a:prstGeom prst="hexagon">
              <a:avLst>
                <a:gd name="adj" fmla="val 28961"/>
                <a:gd name="vf" fmla="val 115470"/>
              </a:avLst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1234792" y="3763418"/>
              <a:ext cx="770071" cy="883874"/>
              <a:chOff x="5268913" y="2976563"/>
              <a:chExt cx="966788" cy="1109663"/>
            </a:xfrm>
          </p:grpSpPr>
          <p:sp>
            <p:nvSpPr>
              <p:cNvPr id="70" name="Freeform 43"/>
              <p:cNvSpPr>
                <a:spLocks noEditPoints="1"/>
              </p:cNvSpPr>
              <p:nvPr/>
            </p:nvSpPr>
            <p:spPr bwMode="auto">
              <a:xfrm>
                <a:off x="5268913" y="2976563"/>
                <a:ext cx="966788" cy="1109663"/>
              </a:xfrm>
              <a:custGeom>
                <a:avLst/>
                <a:gdLst>
                  <a:gd name="T0" fmla="*/ 21 w 609"/>
                  <a:gd name="T1" fmla="*/ 512 h 699"/>
                  <a:gd name="T2" fmla="*/ 21 w 609"/>
                  <a:gd name="T3" fmla="*/ 187 h 699"/>
                  <a:gd name="T4" fmla="*/ 306 w 609"/>
                  <a:gd name="T5" fmla="*/ 26 h 699"/>
                  <a:gd name="T6" fmla="*/ 588 w 609"/>
                  <a:gd name="T7" fmla="*/ 190 h 699"/>
                  <a:gd name="T8" fmla="*/ 588 w 609"/>
                  <a:gd name="T9" fmla="*/ 512 h 699"/>
                  <a:gd name="T10" fmla="*/ 306 w 609"/>
                  <a:gd name="T11" fmla="*/ 673 h 699"/>
                  <a:gd name="T12" fmla="*/ 21 w 609"/>
                  <a:gd name="T13" fmla="*/ 512 h 699"/>
                  <a:gd name="T14" fmla="*/ 306 w 609"/>
                  <a:gd name="T15" fmla="*/ 0 h 699"/>
                  <a:gd name="T16" fmla="*/ 0 w 609"/>
                  <a:gd name="T17" fmla="*/ 176 h 699"/>
                  <a:gd name="T18" fmla="*/ 0 w 609"/>
                  <a:gd name="T19" fmla="*/ 525 h 699"/>
                  <a:gd name="T20" fmla="*/ 306 w 609"/>
                  <a:gd name="T21" fmla="*/ 699 h 699"/>
                  <a:gd name="T22" fmla="*/ 609 w 609"/>
                  <a:gd name="T23" fmla="*/ 525 h 699"/>
                  <a:gd name="T24" fmla="*/ 609 w 609"/>
                  <a:gd name="T25" fmla="*/ 176 h 699"/>
                  <a:gd name="T26" fmla="*/ 306 w 609"/>
                  <a:gd name="T2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9" h="699">
                    <a:moveTo>
                      <a:pt x="21" y="512"/>
                    </a:moveTo>
                    <a:lnTo>
                      <a:pt x="21" y="187"/>
                    </a:lnTo>
                    <a:lnTo>
                      <a:pt x="306" y="26"/>
                    </a:lnTo>
                    <a:lnTo>
                      <a:pt x="588" y="190"/>
                    </a:lnTo>
                    <a:lnTo>
                      <a:pt x="588" y="512"/>
                    </a:lnTo>
                    <a:lnTo>
                      <a:pt x="306" y="673"/>
                    </a:lnTo>
                    <a:lnTo>
                      <a:pt x="21" y="512"/>
                    </a:lnTo>
                    <a:close/>
                    <a:moveTo>
                      <a:pt x="306" y="0"/>
                    </a:moveTo>
                    <a:lnTo>
                      <a:pt x="0" y="176"/>
                    </a:lnTo>
                    <a:lnTo>
                      <a:pt x="0" y="525"/>
                    </a:lnTo>
                    <a:lnTo>
                      <a:pt x="306" y="699"/>
                    </a:lnTo>
                    <a:lnTo>
                      <a:pt x="609" y="525"/>
                    </a:lnTo>
                    <a:lnTo>
                      <a:pt x="609" y="17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A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1" name="Freeform 44"/>
              <p:cNvSpPr>
                <a:spLocks noEditPoints="1"/>
              </p:cNvSpPr>
              <p:nvPr/>
            </p:nvSpPr>
            <p:spPr bwMode="auto">
              <a:xfrm>
                <a:off x="5654675" y="3432175"/>
                <a:ext cx="196850" cy="196850"/>
              </a:xfrm>
              <a:custGeom>
                <a:avLst/>
                <a:gdLst>
                  <a:gd name="T0" fmla="*/ 24 w 47"/>
                  <a:gd name="T1" fmla="*/ 0 h 47"/>
                  <a:gd name="T2" fmla="*/ 0 w 47"/>
                  <a:gd name="T3" fmla="*/ 24 h 47"/>
                  <a:gd name="T4" fmla="*/ 24 w 47"/>
                  <a:gd name="T5" fmla="*/ 47 h 47"/>
                  <a:gd name="T6" fmla="*/ 47 w 47"/>
                  <a:gd name="T7" fmla="*/ 24 h 47"/>
                  <a:gd name="T8" fmla="*/ 24 w 47"/>
                  <a:gd name="T9" fmla="*/ 0 h 47"/>
                  <a:gd name="T10" fmla="*/ 24 w 47"/>
                  <a:gd name="T11" fmla="*/ 41 h 47"/>
                  <a:gd name="T12" fmla="*/ 6 w 47"/>
                  <a:gd name="T13" fmla="*/ 24 h 47"/>
                  <a:gd name="T14" fmla="*/ 24 w 47"/>
                  <a:gd name="T15" fmla="*/ 6 h 47"/>
                  <a:gd name="T16" fmla="*/ 41 w 47"/>
                  <a:gd name="T17" fmla="*/ 24 h 47"/>
                  <a:gd name="T18" fmla="*/ 24 w 47"/>
                  <a:gd name="T1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moveTo>
                      <a:pt x="24" y="41"/>
                    </a:moveTo>
                    <a:cubicBezTo>
                      <a:pt x="14" y="41"/>
                      <a:pt x="6" y="33"/>
                      <a:pt x="6" y="24"/>
                    </a:cubicBezTo>
                    <a:cubicBezTo>
                      <a:pt x="6" y="14"/>
                      <a:pt x="14" y="6"/>
                      <a:pt x="24" y="6"/>
                    </a:cubicBezTo>
                    <a:cubicBezTo>
                      <a:pt x="33" y="6"/>
                      <a:pt x="41" y="14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2" name="Freeform 45"/>
              <p:cNvSpPr>
                <a:spLocks noEditPoints="1"/>
              </p:cNvSpPr>
              <p:nvPr/>
            </p:nvSpPr>
            <p:spPr bwMode="auto">
              <a:xfrm>
                <a:off x="5892800" y="3613150"/>
                <a:ext cx="204788" cy="120650"/>
              </a:xfrm>
              <a:custGeom>
                <a:avLst/>
                <a:gdLst>
                  <a:gd name="T0" fmla="*/ 24 w 49"/>
                  <a:gd name="T1" fmla="*/ 0 h 29"/>
                  <a:gd name="T2" fmla="*/ 0 w 49"/>
                  <a:gd name="T3" fmla="*/ 14 h 29"/>
                  <a:gd name="T4" fmla="*/ 24 w 49"/>
                  <a:gd name="T5" fmla="*/ 29 h 29"/>
                  <a:gd name="T6" fmla="*/ 49 w 49"/>
                  <a:gd name="T7" fmla="*/ 14 h 29"/>
                  <a:gd name="T8" fmla="*/ 24 w 49"/>
                  <a:gd name="T9" fmla="*/ 0 h 29"/>
                  <a:gd name="T10" fmla="*/ 24 w 49"/>
                  <a:gd name="T11" fmla="*/ 26 h 29"/>
                  <a:gd name="T12" fmla="*/ 14 w 49"/>
                  <a:gd name="T13" fmla="*/ 14 h 29"/>
                  <a:gd name="T14" fmla="*/ 24 w 49"/>
                  <a:gd name="T15" fmla="*/ 3 h 29"/>
                  <a:gd name="T16" fmla="*/ 35 w 49"/>
                  <a:gd name="T17" fmla="*/ 14 h 29"/>
                  <a:gd name="T18" fmla="*/ 24 w 49"/>
                  <a:gd name="T1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9">
                    <a:moveTo>
                      <a:pt x="24" y="0"/>
                    </a:moveTo>
                    <a:cubicBezTo>
                      <a:pt x="14" y="0"/>
                      <a:pt x="0" y="14"/>
                      <a:pt x="0" y="14"/>
                    </a:cubicBezTo>
                    <a:cubicBezTo>
                      <a:pt x="0" y="14"/>
                      <a:pt x="14" y="29"/>
                      <a:pt x="24" y="29"/>
                    </a:cubicBezTo>
                    <a:cubicBezTo>
                      <a:pt x="35" y="29"/>
                      <a:pt x="49" y="14"/>
                      <a:pt x="49" y="14"/>
                    </a:cubicBezTo>
                    <a:cubicBezTo>
                      <a:pt x="49" y="14"/>
                      <a:pt x="35" y="0"/>
                      <a:pt x="24" y="0"/>
                    </a:cubicBezTo>
                    <a:moveTo>
                      <a:pt x="24" y="26"/>
                    </a:moveTo>
                    <a:cubicBezTo>
                      <a:pt x="19" y="26"/>
                      <a:pt x="14" y="21"/>
                      <a:pt x="14" y="14"/>
                    </a:cubicBezTo>
                    <a:cubicBezTo>
                      <a:pt x="14" y="8"/>
                      <a:pt x="19" y="3"/>
                      <a:pt x="24" y="3"/>
                    </a:cubicBezTo>
                    <a:cubicBezTo>
                      <a:pt x="30" y="3"/>
                      <a:pt x="35" y="8"/>
                      <a:pt x="35" y="14"/>
                    </a:cubicBezTo>
                    <a:cubicBezTo>
                      <a:pt x="35" y="21"/>
                      <a:pt x="31" y="26"/>
                      <a:pt x="24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3" name="Oval 46"/>
              <p:cNvSpPr>
                <a:spLocks noChangeArrowheads="1"/>
              </p:cNvSpPr>
              <p:nvPr/>
            </p:nvSpPr>
            <p:spPr bwMode="auto">
              <a:xfrm>
                <a:off x="5976938" y="3654425"/>
                <a:ext cx="36513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4" name="Oval 47"/>
              <p:cNvSpPr>
                <a:spLocks noChangeArrowheads="1"/>
              </p:cNvSpPr>
              <p:nvPr/>
            </p:nvSpPr>
            <p:spPr bwMode="auto">
              <a:xfrm>
                <a:off x="5716588" y="3495675"/>
                <a:ext cx="71438" cy="71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5" name="Freeform 48"/>
              <p:cNvSpPr>
                <a:spLocks noEditPoints="1"/>
              </p:cNvSpPr>
              <p:nvPr/>
            </p:nvSpPr>
            <p:spPr bwMode="auto">
              <a:xfrm>
                <a:off x="5549900" y="3395663"/>
                <a:ext cx="430213" cy="255588"/>
              </a:xfrm>
              <a:custGeom>
                <a:avLst/>
                <a:gdLst>
                  <a:gd name="T0" fmla="*/ 67 w 103"/>
                  <a:gd name="T1" fmla="*/ 24 h 61"/>
                  <a:gd name="T2" fmla="*/ 103 w 103"/>
                  <a:gd name="T3" fmla="*/ 3 h 61"/>
                  <a:gd name="T4" fmla="*/ 101 w 103"/>
                  <a:gd name="T5" fmla="*/ 0 h 61"/>
                  <a:gd name="T6" fmla="*/ 65 w 103"/>
                  <a:gd name="T7" fmla="*/ 20 h 61"/>
                  <a:gd name="T8" fmla="*/ 67 w 103"/>
                  <a:gd name="T9" fmla="*/ 24 h 61"/>
                  <a:gd name="T10" fmla="*/ 32 w 103"/>
                  <a:gd name="T11" fmla="*/ 44 h 61"/>
                  <a:gd name="T12" fmla="*/ 30 w 103"/>
                  <a:gd name="T13" fmla="*/ 41 h 61"/>
                  <a:gd name="T14" fmla="*/ 0 w 103"/>
                  <a:gd name="T15" fmla="*/ 58 h 61"/>
                  <a:gd name="T16" fmla="*/ 2 w 103"/>
                  <a:gd name="T17" fmla="*/ 61 h 61"/>
                  <a:gd name="T18" fmla="*/ 32 w 103"/>
                  <a:gd name="T19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61">
                    <a:moveTo>
                      <a:pt x="67" y="24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2"/>
                      <a:pt x="67" y="23"/>
                      <a:pt x="67" y="24"/>
                    </a:cubicBezTo>
                    <a:moveTo>
                      <a:pt x="32" y="44"/>
                    </a:moveTo>
                    <a:cubicBezTo>
                      <a:pt x="31" y="43"/>
                      <a:pt x="30" y="42"/>
                      <a:pt x="30" y="4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61"/>
                      <a:pt x="2" y="61"/>
                      <a:pt x="2" y="61"/>
                    </a:cubicBez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6" name="Freeform 49"/>
              <p:cNvSpPr>
                <a:spLocks/>
              </p:cNvSpPr>
              <p:nvPr/>
            </p:nvSpPr>
            <p:spPr bwMode="auto">
              <a:xfrm>
                <a:off x="5453063" y="3638550"/>
                <a:ext cx="100013" cy="66675"/>
              </a:xfrm>
              <a:custGeom>
                <a:avLst/>
                <a:gdLst>
                  <a:gd name="T0" fmla="*/ 0 w 63"/>
                  <a:gd name="T1" fmla="*/ 10 h 42"/>
                  <a:gd name="T2" fmla="*/ 55 w 63"/>
                  <a:gd name="T3" fmla="*/ 42 h 42"/>
                  <a:gd name="T4" fmla="*/ 63 w 63"/>
                  <a:gd name="T5" fmla="*/ 34 h 42"/>
                  <a:gd name="T6" fmla="*/ 5 w 63"/>
                  <a:gd name="T7" fmla="*/ 0 h 42"/>
                  <a:gd name="T8" fmla="*/ 0 w 63"/>
                  <a:gd name="T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2">
                    <a:moveTo>
                      <a:pt x="0" y="10"/>
                    </a:moveTo>
                    <a:lnTo>
                      <a:pt x="55" y="42"/>
                    </a:lnTo>
                    <a:lnTo>
                      <a:pt x="63" y="3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7" name="Freeform 50"/>
              <p:cNvSpPr>
                <a:spLocks noEditPoints="1"/>
              </p:cNvSpPr>
              <p:nvPr/>
            </p:nvSpPr>
            <p:spPr bwMode="auto">
              <a:xfrm>
                <a:off x="5440363" y="3613150"/>
                <a:ext cx="122238" cy="120650"/>
              </a:xfrm>
              <a:custGeom>
                <a:avLst/>
                <a:gdLst>
                  <a:gd name="T0" fmla="*/ 15 w 29"/>
                  <a:gd name="T1" fmla="*/ 0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15 w 29"/>
                  <a:gd name="T11" fmla="*/ 25 h 29"/>
                  <a:gd name="T12" fmla="*/ 4 w 29"/>
                  <a:gd name="T13" fmla="*/ 14 h 29"/>
                  <a:gd name="T14" fmla="*/ 15 w 29"/>
                  <a:gd name="T15" fmla="*/ 4 h 29"/>
                  <a:gd name="T16" fmla="*/ 25 w 29"/>
                  <a:gd name="T17" fmla="*/ 14 h 29"/>
                  <a:gd name="T18" fmla="*/ 15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moveTo>
                      <a:pt x="15" y="25"/>
                    </a:moveTo>
                    <a:cubicBezTo>
                      <a:pt x="9" y="25"/>
                      <a:pt x="4" y="20"/>
                      <a:pt x="4" y="14"/>
                    </a:cubicBezTo>
                    <a:cubicBezTo>
                      <a:pt x="4" y="9"/>
                      <a:pt x="9" y="4"/>
                      <a:pt x="15" y="4"/>
                    </a:cubicBezTo>
                    <a:cubicBezTo>
                      <a:pt x="20" y="4"/>
                      <a:pt x="25" y="9"/>
                      <a:pt x="25" y="14"/>
                    </a:cubicBezTo>
                    <a:cubicBezTo>
                      <a:pt x="25" y="20"/>
                      <a:pt x="20" y="25"/>
                      <a:pt x="15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8" name="Freeform 51"/>
              <p:cNvSpPr>
                <a:spLocks noEditPoints="1"/>
              </p:cNvSpPr>
              <p:nvPr/>
            </p:nvSpPr>
            <p:spPr bwMode="auto">
              <a:xfrm>
                <a:off x="5527675" y="3395663"/>
                <a:ext cx="427038" cy="258763"/>
              </a:xfrm>
              <a:custGeom>
                <a:avLst/>
                <a:gdLst>
                  <a:gd name="T0" fmla="*/ 71 w 102"/>
                  <a:gd name="T1" fmla="*/ 45 h 62"/>
                  <a:gd name="T2" fmla="*/ 100 w 102"/>
                  <a:gd name="T3" fmla="*/ 62 h 62"/>
                  <a:gd name="T4" fmla="*/ 102 w 102"/>
                  <a:gd name="T5" fmla="*/ 58 h 62"/>
                  <a:gd name="T6" fmla="*/ 73 w 102"/>
                  <a:gd name="T7" fmla="*/ 41 h 62"/>
                  <a:gd name="T8" fmla="*/ 71 w 102"/>
                  <a:gd name="T9" fmla="*/ 45 h 62"/>
                  <a:gd name="T10" fmla="*/ 35 w 102"/>
                  <a:gd name="T11" fmla="*/ 24 h 62"/>
                  <a:gd name="T12" fmla="*/ 37 w 102"/>
                  <a:gd name="T13" fmla="*/ 20 h 62"/>
                  <a:gd name="T14" fmla="*/ 2 w 102"/>
                  <a:gd name="T15" fmla="*/ 0 h 62"/>
                  <a:gd name="T16" fmla="*/ 0 w 102"/>
                  <a:gd name="T17" fmla="*/ 4 h 62"/>
                  <a:gd name="T18" fmla="*/ 35 w 102"/>
                  <a:gd name="T1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2">
                    <a:moveTo>
                      <a:pt x="71" y="45"/>
                    </a:moveTo>
                    <a:cubicBezTo>
                      <a:pt x="100" y="62"/>
                      <a:pt x="100" y="62"/>
                      <a:pt x="100" y="62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2"/>
                      <a:pt x="71" y="43"/>
                      <a:pt x="71" y="45"/>
                    </a:cubicBezTo>
                    <a:moveTo>
                      <a:pt x="35" y="24"/>
                    </a:moveTo>
                    <a:cubicBezTo>
                      <a:pt x="35" y="23"/>
                      <a:pt x="36" y="22"/>
                      <a:pt x="37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3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79" name="Rectangle 52"/>
              <p:cNvSpPr>
                <a:spLocks noChangeArrowheads="1"/>
              </p:cNvSpPr>
              <p:nvPr/>
            </p:nvSpPr>
            <p:spPr bwMode="auto">
              <a:xfrm>
                <a:off x="5746750" y="3616325"/>
                <a:ext cx="15875" cy="185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0" name="Rectangle 53"/>
              <p:cNvSpPr>
                <a:spLocks noChangeArrowheads="1"/>
              </p:cNvSpPr>
              <p:nvPr/>
            </p:nvSpPr>
            <p:spPr bwMode="auto">
              <a:xfrm>
                <a:off x="5746750" y="3248025"/>
                <a:ext cx="15875" cy="428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1" name="Rectangle 54"/>
              <p:cNvSpPr>
                <a:spLocks noChangeArrowheads="1"/>
              </p:cNvSpPr>
              <p:nvPr/>
            </p:nvSpPr>
            <p:spPr bwMode="auto">
              <a:xfrm>
                <a:off x="5746750" y="3395663"/>
                <a:ext cx="15875" cy="49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2" name="Freeform 55"/>
              <p:cNvSpPr>
                <a:spLocks/>
              </p:cNvSpPr>
              <p:nvPr/>
            </p:nvSpPr>
            <p:spPr bwMode="auto">
              <a:xfrm>
                <a:off x="5711825" y="3302000"/>
                <a:ext cx="80963" cy="80963"/>
              </a:xfrm>
              <a:custGeom>
                <a:avLst/>
                <a:gdLst>
                  <a:gd name="T0" fmla="*/ 43 w 51"/>
                  <a:gd name="T1" fmla="*/ 0 h 51"/>
                  <a:gd name="T2" fmla="*/ 0 w 51"/>
                  <a:gd name="T3" fmla="*/ 43 h 51"/>
                  <a:gd name="T4" fmla="*/ 8 w 51"/>
                  <a:gd name="T5" fmla="*/ 51 h 51"/>
                  <a:gd name="T6" fmla="*/ 51 w 51"/>
                  <a:gd name="T7" fmla="*/ 6 h 51"/>
                  <a:gd name="T8" fmla="*/ 43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0" y="43"/>
                    </a:lnTo>
                    <a:lnTo>
                      <a:pt x="8" y="51"/>
                    </a:lnTo>
                    <a:lnTo>
                      <a:pt x="51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3" name="Freeform 56"/>
              <p:cNvSpPr>
                <a:spLocks/>
              </p:cNvSpPr>
              <p:nvPr/>
            </p:nvSpPr>
            <p:spPr bwMode="auto">
              <a:xfrm>
                <a:off x="5711825" y="3302000"/>
                <a:ext cx="80963" cy="80963"/>
              </a:xfrm>
              <a:custGeom>
                <a:avLst/>
                <a:gdLst>
                  <a:gd name="T0" fmla="*/ 0 w 51"/>
                  <a:gd name="T1" fmla="*/ 6 h 51"/>
                  <a:gd name="T2" fmla="*/ 43 w 51"/>
                  <a:gd name="T3" fmla="*/ 51 h 51"/>
                  <a:gd name="T4" fmla="*/ 51 w 51"/>
                  <a:gd name="T5" fmla="*/ 43 h 51"/>
                  <a:gd name="T6" fmla="*/ 8 w 51"/>
                  <a:gd name="T7" fmla="*/ 0 h 51"/>
                  <a:gd name="T8" fmla="*/ 0 w 51"/>
                  <a:gd name="T9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0" y="6"/>
                    </a:moveTo>
                    <a:lnTo>
                      <a:pt x="43" y="51"/>
                    </a:lnTo>
                    <a:lnTo>
                      <a:pt x="51" y="43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4" name="Freeform 57"/>
              <p:cNvSpPr>
                <a:spLocks noEditPoints="1"/>
              </p:cNvSpPr>
              <p:nvPr/>
            </p:nvSpPr>
            <p:spPr bwMode="auto">
              <a:xfrm>
                <a:off x="5716588" y="3792538"/>
                <a:ext cx="71438" cy="68263"/>
              </a:xfrm>
              <a:custGeom>
                <a:avLst/>
                <a:gdLst>
                  <a:gd name="T0" fmla="*/ 9 w 17"/>
                  <a:gd name="T1" fmla="*/ 0 h 16"/>
                  <a:gd name="T2" fmla="*/ 0 w 17"/>
                  <a:gd name="T3" fmla="*/ 8 h 16"/>
                  <a:gd name="T4" fmla="*/ 9 w 17"/>
                  <a:gd name="T5" fmla="*/ 16 h 16"/>
                  <a:gd name="T6" fmla="*/ 17 w 17"/>
                  <a:gd name="T7" fmla="*/ 8 h 16"/>
                  <a:gd name="T8" fmla="*/ 9 w 17"/>
                  <a:gd name="T9" fmla="*/ 0 h 16"/>
                  <a:gd name="T10" fmla="*/ 9 w 17"/>
                  <a:gd name="T11" fmla="*/ 12 h 16"/>
                  <a:gd name="T12" fmla="*/ 4 w 17"/>
                  <a:gd name="T13" fmla="*/ 8 h 16"/>
                  <a:gd name="T14" fmla="*/ 9 w 17"/>
                  <a:gd name="T15" fmla="*/ 4 h 16"/>
                  <a:gd name="T16" fmla="*/ 13 w 17"/>
                  <a:gd name="T17" fmla="*/ 8 h 16"/>
                  <a:gd name="T18" fmla="*/ 9 w 17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9" y="16"/>
                    </a:cubicBezTo>
                    <a:cubicBezTo>
                      <a:pt x="13" y="16"/>
                      <a:pt x="17" y="12"/>
                      <a:pt x="17" y="8"/>
                    </a:cubicBezTo>
                    <a:cubicBezTo>
                      <a:pt x="17" y="3"/>
                      <a:pt x="13" y="0"/>
                      <a:pt x="9" y="0"/>
                    </a:cubicBezTo>
                    <a:moveTo>
                      <a:pt x="9" y="12"/>
                    </a:move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3" y="10"/>
                      <a:pt x="11" y="12"/>
                      <a:pt x="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5" name="Freeform 58"/>
              <p:cNvSpPr>
                <a:spLocks noEditPoints="1"/>
              </p:cNvSpPr>
              <p:nvPr/>
            </p:nvSpPr>
            <p:spPr bwMode="auto">
              <a:xfrm>
                <a:off x="5959475" y="3340100"/>
                <a:ext cx="87313" cy="88900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  <a:gd name="T10" fmla="*/ 11 w 21"/>
                  <a:gd name="T11" fmla="*/ 17 h 21"/>
                  <a:gd name="T12" fmla="*/ 4 w 21"/>
                  <a:gd name="T13" fmla="*/ 11 h 21"/>
                  <a:gd name="T14" fmla="*/ 11 w 21"/>
                  <a:gd name="T15" fmla="*/ 4 h 21"/>
                  <a:gd name="T16" fmla="*/ 17 w 21"/>
                  <a:gd name="T17" fmla="*/ 11 h 21"/>
                  <a:gd name="T18" fmla="*/ 1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moveTo>
                      <a:pt x="11" y="17"/>
                    </a:move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6" name="Freeform 59"/>
              <p:cNvSpPr>
                <a:spLocks noEditPoints="1"/>
              </p:cNvSpPr>
              <p:nvPr/>
            </p:nvSpPr>
            <p:spPr bwMode="auto">
              <a:xfrm>
                <a:off x="5457825" y="3340100"/>
                <a:ext cx="87313" cy="88900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  <a:gd name="T10" fmla="*/ 11 w 21"/>
                  <a:gd name="T11" fmla="*/ 17 h 21"/>
                  <a:gd name="T12" fmla="*/ 5 w 21"/>
                  <a:gd name="T13" fmla="*/ 11 h 21"/>
                  <a:gd name="T14" fmla="*/ 11 w 21"/>
                  <a:gd name="T15" fmla="*/ 4 h 21"/>
                  <a:gd name="T16" fmla="*/ 17 w 21"/>
                  <a:gd name="T17" fmla="*/ 11 h 21"/>
                  <a:gd name="T18" fmla="*/ 1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moveTo>
                      <a:pt x="11" y="17"/>
                    </a:moveTo>
                    <a:cubicBezTo>
                      <a:pt x="7" y="17"/>
                      <a:pt x="5" y="14"/>
                      <a:pt x="5" y="11"/>
                    </a:cubicBezTo>
                    <a:cubicBezTo>
                      <a:pt x="5" y="7"/>
                      <a:pt x="7" y="4"/>
                      <a:pt x="11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7" name="Freeform 60"/>
              <p:cNvSpPr>
                <a:spLocks noEditPoints="1"/>
              </p:cNvSpPr>
              <p:nvPr/>
            </p:nvSpPr>
            <p:spPr bwMode="auto">
              <a:xfrm>
                <a:off x="5716588" y="3186113"/>
                <a:ext cx="71438" cy="69850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8 h 17"/>
                  <a:gd name="T4" fmla="*/ 9 w 17"/>
                  <a:gd name="T5" fmla="*/ 17 h 17"/>
                  <a:gd name="T6" fmla="*/ 17 w 17"/>
                  <a:gd name="T7" fmla="*/ 8 h 17"/>
                  <a:gd name="T8" fmla="*/ 9 w 17"/>
                  <a:gd name="T9" fmla="*/ 0 h 17"/>
                  <a:gd name="T10" fmla="*/ 9 w 17"/>
                  <a:gd name="T11" fmla="*/ 12 h 17"/>
                  <a:gd name="T12" fmla="*/ 4 w 17"/>
                  <a:gd name="T13" fmla="*/ 8 h 17"/>
                  <a:gd name="T14" fmla="*/ 9 w 17"/>
                  <a:gd name="T15" fmla="*/ 4 h 17"/>
                  <a:gd name="T16" fmla="*/ 13 w 17"/>
                  <a:gd name="T17" fmla="*/ 8 h 17"/>
                  <a:gd name="T18" fmla="*/ 9 w 17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3" y="17"/>
                      <a:pt x="17" y="13"/>
                      <a:pt x="17" y="8"/>
                    </a:cubicBezTo>
                    <a:cubicBezTo>
                      <a:pt x="17" y="4"/>
                      <a:pt x="13" y="0"/>
                      <a:pt x="9" y="0"/>
                    </a:cubicBezTo>
                    <a:moveTo>
                      <a:pt x="9" y="12"/>
                    </a:move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2"/>
                      <a:pt x="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  <p:sp>
        <p:nvSpPr>
          <p:cNvPr id="90" name="object 33"/>
          <p:cNvSpPr txBox="1"/>
          <p:nvPr/>
        </p:nvSpPr>
        <p:spPr>
          <a:xfrm>
            <a:off x="400050" y="2830230"/>
            <a:ext cx="162964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Отдельный агент</a:t>
            </a:r>
            <a:endParaRPr lang="en-US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33"/>
          <p:cNvSpPr txBox="1"/>
          <p:nvPr/>
        </p:nvSpPr>
        <p:spPr>
          <a:xfrm>
            <a:off x="2492114" y="2830230"/>
            <a:ext cx="274320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дополнение к уже внедренной</a:t>
            </a: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защите</a:t>
            </a:r>
            <a:endParaRPr lang="en-US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723" y="3689037"/>
            <a:ext cx="577675" cy="662906"/>
          </a:xfrm>
          <a:prstGeom prst="rect">
            <a:avLst/>
          </a:prstGeom>
        </p:spPr>
      </p:pic>
      <p:sp>
        <p:nvSpPr>
          <p:cNvPr id="58" name="object 33"/>
          <p:cNvSpPr txBox="1"/>
          <p:nvPr/>
        </p:nvSpPr>
        <p:spPr>
          <a:xfrm>
            <a:off x="6910265" y="2228850"/>
            <a:ext cx="8572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endParaRPr lang="ru-RU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824774" y="3679813"/>
            <a:ext cx="577553" cy="662906"/>
            <a:chOff x="3771323" y="3763418"/>
            <a:chExt cx="770071" cy="883874"/>
          </a:xfrm>
        </p:grpSpPr>
        <p:sp>
          <p:nvSpPr>
            <p:cNvPr id="149" name="Шестиугольник 148"/>
            <p:cNvSpPr/>
            <p:nvPr/>
          </p:nvSpPr>
          <p:spPr>
            <a:xfrm rot="5400000">
              <a:off x="3726536" y="3842718"/>
              <a:ext cx="861032" cy="742268"/>
            </a:xfrm>
            <a:prstGeom prst="hexagon">
              <a:avLst>
                <a:gd name="adj" fmla="val 28961"/>
                <a:gd name="vf" fmla="val 115470"/>
              </a:avLst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771323" y="3763418"/>
              <a:ext cx="770071" cy="883874"/>
              <a:chOff x="5268913" y="2976563"/>
              <a:chExt cx="966788" cy="1109663"/>
            </a:xfrm>
          </p:grpSpPr>
          <p:sp>
            <p:nvSpPr>
              <p:cNvPr id="28" name="Freeform 43"/>
              <p:cNvSpPr>
                <a:spLocks noEditPoints="1"/>
              </p:cNvSpPr>
              <p:nvPr/>
            </p:nvSpPr>
            <p:spPr bwMode="auto">
              <a:xfrm>
                <a:off x="5268913" y="2976563"/>
                <a:ext cx="966788" cy="1109663"/>
              </a:xfrm>
              <a:custGeom>
                <a:avLst/>
                <a:gdLst>
                  <a:gd name="T0" fmla="*/ 21 w 609"/>
                  <a:gd name="T1" fmla="*/ 512 h 699"/>
                  <a:gd name="T2" fmla="*/ 21 w 609"/>
                  <a:gd name="T3" fmla="*/ 187 h 699"/>
                  <a:gd name="T4" fmla="*/ 306 w 609"/>
                  <a:gd name="T5" fmla="*/ 26 h 699"/>
                  <a:gd name="T6" fmla="*/ 588 w 609"/>
                  <a:gd name="T7" fmla="*/ 190 h 699"/>
                  <a:gd name="T8" fmla="*/ 588 w 609"/>
                  <a:gd name="T9" fmla="*/ 512 h 699"/>
                  <a:gd name="T10" fmla="*/ 306 w 609"/>
                  <a:gd name="T11" fmla="*/ 673 h 699"/>
                  <a:gd name="T12" fmla="*/ 21 w 609"/>
                  <a:gd name="T13" fmla="*/ 512 h 699"/>
                  <a:gd name="T14" fmla="*/ 306 w 609"/>
                  <a:gd name="T15" fmla="*/ 0 h 699"/>
                  <a:gd name="T16" fmla="*/ 0 w 609"/>
                  <a:gd name="T17" fmla="*/ 176 h 699"/>
                  <a:gd name="T18" fmla="*/ 0 w 609"/>
                  <a:gd name="T19" fmla="*/ 525 h 699"/>
                  <a:gd name="T20" fmla="*/ 306 w 609"/>
                  <a:gd name="T21" fmla="*/ 699 h 699"/>
                  <a:gd name="T22" fmla="*/ 609 w 609"/>
                  <a:gd name="T23" fmla="*/ 525 h 699"/>
                  <a:gd name="T24" fmla="*/ 609 w 609"/>
                  <a:gd name="T25" fmla="*/ 176 h 699"/>
                  <a:gd name="T26" fmla="*/ 306 w 609"/>
                  <a:gd name="T2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9" h="699">
                    <a:moveTo>
                      <a:pt x="21" y="512"/>
                    </a:moveTo>
                    <a:lnTo>
                      <a:pt x="21" y="187"/>
                    </a:lnTo>
                    <a:lnTo>
                      <a:pt x="306" y="26"/>
                    </a:lnTo>
                    <a:lnTo>
                      <a:pt x="588" y="190"/>
                    </a:lnTo>
                    <a:lnTo>
                      <a:pt x="588" y="512"/>
                    </a:lnTo>
                    <a:lnTo>
                      <a:pt x="306" y="673"/>
                    </a:lnTo>
                    <a:lnTo>
                      <a:pt x="21" y="512"/>
                    </a:lnTo>
                    <a:close/>
                    <a:moveTo>
                      <a:pt x="306" y="0"/>
                    </a:moveTo>
                    <a:lnTo>
                      <a:pt x="0" y="176"/>
                    </a:lnTo>
                    <a:lnTo>
                      <a:pt x="0" y="525"/>
                    </a:lnTo>
                    <a:lnTo>
                      <a:pt x="306" y="699"/>
                    </a:lnTo>
                    <a:lnTo>
                      <a:pt x="609" y="525"/>
                    </a:lnTo>
                    <a:lnTo>
                      <a:pt x="609" y="17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A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29" name="Freeform 44"/>
              <p:cNvSpPr>
                <a:spLocks noEditPoints="1"/>
              </p:cNvSpPr>
              <p:nvPr/>
            </p:nvSpPr>
            <p:spPr bwMode="auto">
              <a:xfrm>
                <a:off x="5654675" y="3432175"/>
                <a:ext cx="196850" cy="196850"/>
              </a:xfrm>
              <a:custGeom>
                <a:avLst/>
                <a:gdLst>
                  <a:gd name="T0" fmla="*/ 24 w 47"/>
                  <a:gd name="T1" fmla="*/ 0 h 47"/>
                  <a:gd name="T2" fmla="*/ 0 w 47"/>
                  <a:gd name="T3" fmla="*/ 24 h 47"/>
                  <a:gd name="T4" fmla="*/ 24 w 47"/>
                  <a:gd name="T5" fmla="*/ 47 h 47"/>
                  <a:gd name="T6" fmla="*/ 47 w 47"/>
                  <a:gd name="T7" fmla="*/ 24 h 47"/>
                  <a:gd name="T8" fmla="*/ 24 w 47"/>
                  <a:gd name="T9" fmla="*/ 0 h 47"/>
                  <a:gd name="T10" fmla="*/ 24 w 47"/>
                  <a:gd name="T11" fmla="*/ 41 h 47"/>
                  <a:gd name="T12" fmla="*/ 6 w 47"/>
                  <a:gd name="T13" fmla="*/ 24 h 47"/>
                  <a:gd name="T14" fmla="*/ 24 w 47"/>
                  <a:gd name="T15" fmla="*/ 6 h 47"/>
                  <a:gd name="T16" fmla="*/ 41 w 47"/>
                  <a:gd name="T17" fmla="*/ 24 h 47"/>
                  <a:gd name="T18" fmla="*/ 24 w 47"/>
                  <a:gd name="T1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moveTo>
                      <a:pt x="24" y="41"/>
                    </a:moveTo>
                    <a:cubicBezTo>
                      <a:pt x="14" y="41"/>
                      <a:pt x="6" y="33"/>
                      <a:pt x="6" y="24"/>
                    </a:cubicBezTo>
                    <a:cubicBezTo>
                      <a:pt x="6" y="14"/>
                      <a:pt x="14" y="6"/>
                      <a:pt x="24" y="6"/>
                    </a:cubicBezTo>
                    <a:cubicBezTo>
                      <a:pt x="33" y="6"/>
                      <a:pt x="41" y="14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0" name="Freeform 45"/>
              <p:cNvSpPr>
                <a:spLocks noEditPoints="1"/>
              </p:cNvSpPr>
              <p:nvPr/>
            </p:nvSpPr>
            <p:spPr bwMode="auto">
              <a:xfrm>
                <a:off x="5892800" y="3613150"/>
                <a:ext cx="204788" cy="120650"/>
              </a:xfrm>
              <a:custGeom>
                <a:avLst/>
                <a:gdLst>
                  <a:gd name="T0" fmla="*/ 24 w 49"/>
                  <a:gd name="T1" fmla="*/ 0 h 29"/>
                  <a:gd name="T2" fmla="*/ 0 w 49"/>
                  <a:gd name="T3" fmla="*/ 14 h 29"/>
                  <a:gd name="T4" fmla="*/ 24 w 49"/>
                  <a:gd name="T5" fmla="*/ 29 h 29"/>
                  <a:gd name="T6" fmla="*/ 49 w 49"/>
                  <a:gd name="T7" fmla="*/ 14 h 29"/>
                  <a:gd name="T8" fmla="*/ 24 w 49"/>
                  <a:gd name="T9" fmla="*/ 0 h 29"/>
                  <a:gd name="T10" fmla="*/ 24 w 49"/>
                  <a:gd name="T11" fmla="*/ 26 h 29"/>
                  <a:gd name="T12" fmla="*/ 14 w 49"/>
                  <a:gd name="T13" fmla="*/ 14 h 29"/>
                  <a:gd name="T14" fmla="*/ 24 w 49"/>
                  <a:gd name="T15" fmla="*/ 3 h 29"/>
                  <a:gd name="T16" fmla="*/ 35 w 49"/>
                  <a:gd name="T17" fmla="*/ 14 h 29"/>
                  <a:gd name="T18" fmla="*/ 24 w 49"/>
                  <a:gd name="T1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9">
                    <a:moveTo>
                      <a:pt x="24" y="0"/>
                    </a:moveTo>
                    <a:cubicBezTo>
                      <a:pt x="14" y="0"/>
                      <a:pt x="0" y="14"/>
                      <a:pt x="0" y="14"/>
                    </a:cubicBezTo>
                    <a:cubicBezTo>
                      <a:pt x="0" y="14"/>
                      <a:pt x="14" y="29"/>
                      <a:pt x="24" y="29"/>
                    </a:cubicBezTo>
                    <a:cubicBezTo>
                      <a:pt x="35" y="29"/>
                      <a:pt x="49" y="14"/>
                      <a:pt x="49" y="14"/>
                    </a:cubicBezTo>
                    <a:cubicBezTo>
                      <a:pt x="49" y="14"/>
                      <a:pt x="35" y="0"/>
                      <a:pt x="24" y="0"/>
                    </a:cubicBezTo>
                    <a:moveTo>
                      <a:pt x="24" y="26"/>
                    </a:moveTo>
                    <a:cubicBezTo>
                      <a:pt x="19" y="26"/>
                      <a:pt x="14" y="21"/>
                      <a:pt x="14" y="14"/>
                    </a:cubicBezTo>
                    <a:cubicBezTo>
                      <a:pt x="14" y="8"/>
                      <a:pt x="19" y="3"/>
                      <a:pt x="24" y="3"/>
                    </a:cubicBezTo>
                    <a:cubicBezTo>
                      <a:pt x="30" y="3"/>
                      <a:pt x="35" y="8"/>
                      <a:pt x="35" y="14"/>
                    </a:cubicBezTo>
                    <a:cubicBezTo>
                      <a:pt x="35" y="21"/>
                      <a:pt x="31" y="26"/>
                      <a:pt x="24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1" name="Oval 46"/>
              <p:cNvSpPr>
                <a:spLocks noChangeArrowheads="1"/>
              </p:cNvSpPr>
              <p:nvPr/>
            </p:nvSpPr>
            <p:spPr bwMode="auto">
              <a:xfrm>
                <a:off x="5976938" y="3654425"/>
                <a:ext cx="36513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2" name="Oval 47"/>
              <p:cNvSpPr>
                <a:spLocks noChangeArrowheads="1"/>
              </p:cNvSpPr>
              <p:nvPr/>
            </p:nvSpPr>
            <p:spPr bwMode="auto">
              <a:xfrm>
                <a:off x="5716588" y="3495675"/>
                <a:ext cx="71438" cy="71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" name="Freeform 48"/>
              <p:cNvSpPr>
                <a:spLocks noEditPoints="1"/>
              </p:cNvSpPr>
              <p:nvPr/>
            </p:nvSpPr>
            <p:spPr bwMode="auto">
              <a:xfrm>
                <a:off x="5549900" y="3395663"/>
                <a:ext cx="430213" cy="255588"/>
              </a:xfrm>
              <a:custGeom>
                <a:avLst/>
                <a:gdLst>
                  <a:gd name="T0" fmla="*/ 67 w 103"/>
                  <a:gd name="T1" fmla="*/ 24 h 61"/>
                  <a:gd name="T2" fmla="*/ 103 w 103"/>
                  <a:gd name="T3" fmla="*/ 3 h 61"/>
                  <a:gd name="T4" fmla="*/ 101 w 103"/>
                  <a:gd name="T5" fmla="*/ 0 h 61"/>
                  <a:gd name="T6" fmla="*/ 65 w 103"/>
                  <a:gd name="T7" fmla="*/ 20 h 61"/>
                  <a:gd name="T8" fmla="*/ 67 w 103"/>
                  <a:gd name="T9" fmla="*/ 24 h 61"/>
                  <a:gd name="T10" fmla="*/ 32 w 103"/>
                  <a:gd name="T11" fmla="*/ 44 h 61"/>
                  <a:gd name="T12" fmla="*/ 30 w 103"/>
                  <a:gd name="T13" fmla="*/ 41 h 61"/>
                  <a:gd name="T14" fmla="*/ 0 w 103"/>
                  <a:gd name="T15" fmla="*/ 58 h 61"/>
                  <a:gd name="T16" fmla="*/ 2 w 103"/>
                  <a:gd name="T17" fmla="*/ 61 h 61"/>
                  <a:gd name="T18" fmla="*/ 32 w 103"/>
                  <a:gd name="T19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61">
                    <a:moveTo>
                      <a:pt x="67" y="24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2"/>
                      <a:pt x="67" y="23"/>
                      <a:pt x="67" y="24"/>
                    </a:cubicBezTo>
                    <a:moveTo>
                      <a:pt x="32" y="44"/>
                    </a:moveTo>
                    <a:cubicBezTo>
                      <a:pt x="31" y="43"/>
                      <a:pt x="30" y="42"/>
                      <a:pt x="30" y="4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61"/>
                      <a:pt x="2" y="61"/>
                      <a:pt x="2" y="61"/>
                    </a:cubicBez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" name="Freeform 49"/>
              <p:cNvSpPr>
                <a:spLocks/>
              </p:cNvSpPr>
              <p:nvPr/>
            </p:nvSpPr>
            <p:spPr bwMode="auto">
              <a:xfrm>
                <a:off x="5453063" y="3638550"/>
                <a:ext cx="100013" cy="66675"/>
              </a:xfrm>
              <a:custGeom>
                <a:avLst/>
                <a:gdLst>
                  <a:gd name="T0" fmla="*/ 0 w 63"/>
                  <a:gd name="T1" fmla="*/ 10 h 42"/>
                  <a:gd name="T2" fmla="*/ 55 w 63"/>
                  <a:gd name="T3" fmla="*/ 42 h 42"/>
                  <a:gd name="T4" fmla="*/ 63 w 63"/>
                  <a:gd name="T5" fmla="*/ 34 h 42"/>
                  <a:gd name="T6" fmla="*/ 5 w 63"/>
                  <a:gd name="T7" fmla="*/ 0 h 42"/>
                  <a:gd name="T8" fmla="*/ 0 w 63"/>
                  <a:gd name="T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2">
                    <a:moveTo>
                      <a:pt x="0" y="10"/>
                    </a:moveTo>
                    <a:lnTo>
                      <a:pt x="55" y="42"/>
                    </a:lnTo>
                    <a:lnTo>
                      <a:pt x="63" y="3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" name="Freeform 50"/>
              <p:cNvSpPr>
                <a:spLocks noEditPoints="1"/>
              </p:cNvSpPr>
              <p:nvPr/>
            </p:nvSpPr>
            <p:spPr bwMode="auto">
              <a:xfrm>
                <a:off x="5440363" y="3613150"/>
                <a:ext cx="122238" cy="120650"/>
              </a:xfrm>
              <a:custGeom>
                <a:avLst/>
                <a:gdLst>
                  <a:gd name="T0" fmla="*/ 15 w 29"/>
                  <a:gd name="T1" fmla="*/ 0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15 w 29"/>
                  <a:gd name="T11" fmla="*/ 25 h 29"/>
                  <a:gd name="T12" fmla="*/ 4 w 29"/>
                  <a:gd name="T13" fmla="*/ 14 h 29"/>
                  <a:gd name="T14" fmla="*/ 15 w 29"/>
                  <a:gd name="T15" fmla="*/ 4 h 29"/>
                  <a:gd name="T16" fmla="*/ 25 w 29"/>
                  <a:gd name="T17" fmla="*/ 14 h 29"/>
                  <a:gd name="T18" fmla="*/ 15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moveTo>
                      <a:pt x="15" y="25"/>
                    </a:moveTo>
                    <a:cubicBezTo>
                      <a:pt x="9" y="25"/>
                      <a:pt x="4" y="20"/>
                      <a:pt x="4" y="14"/>
                    </a:cubicBezTo>
                    <a:cubicBezTo>
                      <a:pt x="4" y="9"/>
                      <a:pt x="9" y="4"/>
                      <a:pt x="15" y="4"/>
                    </a:cubicBezTo>
                    <a:cubicBezTo>
                      <a:pt x="20" y="4"/>
                      <a:pt x="25" y="9"/>
                      <a:pt x="25" y="14"/>
                    </a:cubicBezTo>
                    <a:cubicBezTo>
                      <a:pt x="25" y="20"/>
                      <a:pt x="20" y="25"/>
                      <a:pt x="15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" name="Freeform 51"/>
              <p:cNvSpPr>
                <a:spLocks noEditPoints="1"/>
              </p:cNvSpPr>
              <p:nvPr/>
            </p:nvSpPr>
            <p:spPr bwMode="auto">
              <a:xfrm>
                <a:off x="5527675" y="3395663"/>
                <a:ext cx="427038" cy="258763"/>
              </a:xfrm>
              <a:custGeom>
                <a:avLst/>
                <a:gdLst>
                  <a:gd name="T0" fmla="*/ 71 w 102"/>
                  <a:gd name="T1" fmla="*/ 45 h 62"/>
                  <a:gd name="T2" fmla="*/ 100 w 102"/>
                  <a:gd name="T3" fmla="*/ 62 h 62"/>
                  <a:gd name="T4" fmla="*/ 102 w 102"/>
                  <a:gd name="T5" fmla="*/ 58 h 62"/>
                  <a:gd name="T6" fmla="*/ 73 w 102"/>
                  <a:gd name="T7" fmla="*/ 41 h 62"/>
                  <a:gd name="T8" fmla="*/ 71 w 102"/>
                  <a:gd name="T9" fmla="*/ 45 h 62"/>
                  <a:gd name="T10" fmla="*/ 35 w 102"/>
                  <a:gd name="T11" fmla="*/ 24 h 62"/>
                  <a:gd name="T12" fmla="*/ 37 w 102"/>
                  <a:gd name="T13" fmla="*/ 20 h 62"/>
                  <a:gd name="T14" fmla="*/ 2 w 102"/>
                  <a:gd name="T15" fmla="*/ 0 h 62"/>
                  <a:gd name="T16" fmla="*/ 0 w 102"/>
                  <a:gd name="T17" fmla="*/ 4 h 62"/>
                  <a:gd name="T18" fmla="*/ 35 w 102"/>
                  <a:gd name="T1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2">
                    <a:moveTo>
                      <a:pt x="71" y="45"/>
                    </a:moveTo>
                    <a:cubicBezTo>
                      <a:pt x="100" y="62"/>
                      <a:pt x="100" y="62"/>
                      <a:pt x="100" y="62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2"/>
                      <a:pt x="71" y="43"/>
                      <a:pt x="71" y="45"/>
                    </a:cubicBezTo>
                    <a:moveTo>
                      <a:pt x="35" y="24"/>
                    </a:moveTo>
                    <a:cubicBezTo>
                      <a:pt x="35" y="23"/>
                      <a:pt x="36" y="22"/>
                      <a:pt x="37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3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" name="Rectangle 52"/>
              <p:cNvSpPr>
                <a:spLocks noChangeArrowheads="1"/>
              </p:cNvSpPr>
              <p:nvPr/>
            </p:nvSpPr>
            <p:spPr bwMode="auto">
              <a:xfrm>
                <a:off x="5746750" y="3616325"/>
                <a:ext cx="15875" cy="185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" name="Rectangle 53"/>
              <p:cNvSpPr>
                <a:spLocks noChangeArrowheads="1"/>
              </p:cNvSpPr>
              <p:nvPr/>
            </p:nvSpPr>
            <p:spPr bwMode="auto">
              <a:xfrm>
                <a:off x="5746750" y="3248025"/>
                <a:ext cx="15875" cy="428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" name="Rectangle 54"/>
              <p:cNvSpPr>
                <a:spLocks noChangeArrowheads="1"/>
              </p:cNvSpPr>
              <p:nvPr/>
            </p:nvSpPr>
            <p:spPr bwMode="auto">
              <a:xfrm>
                <a:off x="5746750" y="3395663"/>
                <a:ext cx="15875" cy="49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" name="Freeform 55"/>
              <p:cNvSpPr>
                <a:spLocks/>
              </p:cNvSpPr>
              <p:nvPr/>
            </p:nvSpPr>
            <p:spPr bwMode="auto">
              <a:xfrm>
                <a:off x="5711825" y="3302000"/>
                <a:ext cx="80963" cy="80963"/>
              </a:xfrm>
              <a:custGeom>
                <a:avLst/>
                <a:gdLst>
                  <a:gd name="T0" fmla="*/ 43 w 51"/>
                  <a:gd name="T1" fmla="*/ 0 h 51"/>
                  <a:gd name="T2" fmla="*/ 0 w 51"/>
                  <a:gd name="T3" fmla="*/ 43 h 51"/>
                  <a:gd name="T4" fmla="*/ 8 w 51"/>
                  <a:gd name="T5" fmla="*/ 51 h 51"/>
                  <a:gd name="T6" fmla="*/ 51 w 51"/>
                  <a:gd name="T7" fmla="*/ 6 h 51"/>
                  <a:gd name="T8" fmla="*/ 43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0" y="43"/>
                    </a:lnTo>
                    <a:lnTo>
                      <a:pt x="8" y="51"/>
                    </a:lnTo>
                    <a:lnTo>
                      <a:pt x="51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" name="Freeform 56"/>
              <p:cNvSpPr>
                <a:spLocks/>
              </p:cNvSpPr>
              <p:nvPr/>
            </p:nvSpPr>
            <p:spPr bwMode="auto">
              <a:xfrm>
                <a:off x="5711825" y="3302000"/>
                <a:ext cx="80963" cy="80963"/>
              </a:xfrm>
              <a:custGeom>
                <a:avLst/>
                <a:gdLst>
                  <a:gd name="T0" fmla="*/ 0 w 51"/>
                  <a:gd name="T1" fmla="*/ 6 h 51"/>
                  <a:gd name="T2" fmla="*/ 43 w 51"/>
                  <a:gd name="T3" fmla="*/ 51 h 51"/>
                  <a:gd name="T4" fmla="*/ 51 w 51"/>
                  <a:gd name="T5" fmla="*/ 43 h 51"/>
                  <a:gd name="T6" fmla="*/ 8 w 51"/>
                  <a:gd name="T7" fmla="*/ 0 h 51"/>
                  <a:gd name="T8" fmla="*/ 0 w 51"/>
                  <a:gd name="T9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0" y="6"/>
                    </a:moveTo>
                    <a:lnTo>
                      <a:pt x="43" y="51"/>
                    </a:lnTo>
                    <a:lnTo>
                      <a:pt x="51" y="43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" name="Freeform 57"/>
              <p:cNvSpPr>
                <a:spLocks noEditPoints="1"/>
              </p:cNvSpPr>
              <p:nvPr/>
            </p:nvSpPr>
            <p:spPr bwMode="auto">
              <a:xfrm>
                <a:off x="5716588" y="3792538"/>
                <a:ext cx="71438" cy="68263"/>
              </a:xfrm>
              <a:custGeom>
                <a:avLst/>
                <a:gdLst>
                  <a:gd name="T0" fmla="*/ 9 w 17"/>
                  <a:gd name="T1" fmla="*/ 0 h 16"/>
                  <a:gd name="T2" fmla="*/ 0 w 17"/>
                  <a:gd name="T3" fmla="*/ 8 h 16"/>
                  <a:gd name="T4" fmla="*/ 9 w 17"/>
                  <a:gd name="T5" fmla="*/ 16 h 16"/>
                  <a:gd name="T6" fmla="*/ 17 w 17"/>
                  <a:gd name="T7" fmla="*/ 8 h 16"/>
                  <a:gd name="T8" fmla="*/ 9 w 17"/>
                  <a:gd name="T9" fmla="*/ 0 h 16"/>
                  <a:gd name="T10" fmla="*/ 9 w 17"/>
                  <a:gd name="T11" fmla="*/ 12 h 16"/>
                  <a:gd name="T12" fmla="*/ 4 w 17"/>
                  <a:gd name="T13" fmla="*/ 8 h 16"/>
                  <a:gd name="T14" fmla="*/ 9 w 17"/>
                  <a:gd name="T15" fmla="*/ 4 h 16"/>
                  <a:gd name="T16" fmla="*/ 13 w 17"/>
                  <a:gd name="T17" fmla="*/ 8 h 16"/>
                  <a:gd name="T18" fmla="*/ 9 w 17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9" y="16"/>
                    </a:cubicBezTo>
                    <a:cubicBezTo>
                      <a:pt x="13" y="16"/>
                      <a:pt x="17" y="12"/>
                      <a:pt x="17" y="8"/>
                    </a:cubicBezTo>
                    <a:cubicBezTo>
                      <a:pt x="17" y="3"/>
                      <a:pt x="13" y="0"/>
                      <a:pt x="9" y="0"/>
                    </a:cubicBezTo>
                    <a:moveTo>
                      <a:pt x="9" y="12"/>
                    </a:move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3" y="10"/>
                      <a:pt x="11" y="12"/>
                      <a:pt x="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" name="Freeform 58"/>
              <p:cNvSpPr>
                <a:spLocks noEditPoints="1"/>
              </p:cNvSpPr>
              <p:nvPr/>
            </p:nvSpPr>
            <p:spPr bwMode="auto">
              <a:xfrm>
                <a:off x="5959475" y="3340100"/>
                <a:ext cx="87313" cy="88900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  <a:gd name="T10" fmla="*/ 11 w 21"/>
                  <a:gd name="T11" fmla="*/ 17 h 21"/>
                  <a:gd name="T12" fmla="*/ 4 w 21"/>
                  <a:gd name="T13" fmla="*/ 11 h 21"/>
                  <a:gd name="T14" fmla="*/ 11 w 21"/>
                  <a:gd name="T15" fmla="*/ 4 h 21"/>
                  <a:gd name="T16" fmla="*/ 17 w 21"/>
                  <a:gd name="T17" fmla="*/ 11 h 21"/>
                  <a:gd name="T18" fmla="*/ 1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moveTo>
                      <a:pt x="11" y="17"/>
                    </a:move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" name="Freeform 59"/>
              <p:cNvSpPr>
                <a:spLocks noEditPoints="1"/>
              </p:cNvSpPr>
              <p:nvPr/>
            </p:nvSpPr>
            <p:spPr bwMode="auto">
              <a:xfrm>
                <a:off x="5457825" y="3340100"/>
                <a:ext cx="87313" cy="88900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  <a:gd name="T10" fmla="*/ 11 w 21"/>
                  <a:gd name="T11" fmla="*/ 17 h 21"/>
                  <a:gd name="T12" fmla="*/ 5 w 21"/>
                  <a:gd name="T13" fmla="*/ 11 h 21"/>
                  <a:gd name="T14" fmla="*/ 11 w 21"/>
                  <a:gd name="T15" fmla="*/ 4 h 21"/>
                  <a:gd name="T16" fmla="*/ 17 w 21"/>
                  <a:gd name="T17" fmla="*/ 11 h 21"/>
                  <a:gd name="T18" fmla="*/ 1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moveTo>
                      <a:pt x="11" y="17"/>
                    </a:moveTo>
                    <a:cubicBezTo>
                      <a:pt x="7" y="17"/>
                      <a:pt x="5" y="14"/>
                      <a:pt x="5" y="11"/>
                    </a:cubicBezTo>
                    <a:cubicBezTo>
                      <a:pt x="5" y="7"/>
                      <a:pt x="7" y="4"/>
                      <a:pt x="11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" name="Freeform 60"/>
              <p:cNvSpPr>
                <a:spLocks noEditPoints="1"/>
              </p:cNvSpPr>
              <p:nvPr/>
            </p:nvSpPr>
            <p:spPr bwMode="auto">
              <a:xfrm>
                <a:off x="5716588" y="3186113"/>
                <a:ext cx="71438" cy="69850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8 h 17"/>
                  <a:gd name="T4" fmla="*/ 9 w 17"/>
                  <a:gd name="T5" fmla="*/ 17 h 17"/>
                  <a:gd name="T6" fmla="*/ 17 w 17"/>
                  <a:gd name="T7" fmla="*/ 8 h 17"/>
                  <a:gd name="T8" fmla="*/ 9 w 17"/>
                  <a:gd name="T9" fmla="*/ 0 h 17"/>
                  <a:gd name="T10" fmla="*/ 9 w 17"/>
                  <a:gd name="T11" fmla="*/ 12 h 17"/>
                  <a:gd name="T12" fmla="*/ 4 w 17"/>
                  <a:gd name="T13" fmla="*/ 8 h 17"/>
                  <a:gd name="T14" fmla="*/ 9 w 17"/>
                  <a:gd name="T15" fmla="*/ 4 h 17"/>
                  <a:gd name="T16" fmla="*/ 13 w 17"/>
                  <a:gd name="T17" fmla="*/ 8 h 17"/>
                  <a:gd name="T18" fmla="*/ 9 w 17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3" y="17"/>
                      <a:pt x="17" y="13"/>
                      <a:pt x="17" y="8"/>
                    </a:cubicBezTo>
                    <a:cubicBezTo>
                      <a:pt x="17" y="4"/>
                      <a:pt x="13" y="0"/>
                      <a:pt x="9" y="0"/>
                    </a:cubicBezTo>
                    <a:moveTo>
                      <a:pt x="9" y="12"/>
                    </a:move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2"/>
                      <a:pt x="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  <p:sp>
        <p:nvSpPr>
          <p:cNvPr id="46" name="object 33"/>
          <p:cNvSpPr txBox="1"/>
          <p:nvPr/>
        </p:nvSpPr>
        <p:spPr>
          <a:xfrm>
            <a:off x="2721146" y="4530403"/>
            <a:ext cx="77152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KEDR</a:t>
            </a:r>
          </a:p>
        </p:txBody>
      </p:sp>
      <p:sp>
        <p:nvSpPr>
          <p:cNvPr id="47" name="object 33"/>
          <p:cNvSpPr txBox="1"/>
          <p:nvPr/>
        </p:nvSpPr>
        <p:spPr>
          <a:xfrm>
            <a:off x="4235618" y="4530403"/>
            <a:ext cx="77152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</a:t>
            </a:r>
          </a:p>
        </p:txBody>
      </p:sp>
      <p:grpSp>
        <p:nvGrpSpPr>
          <p:cNvPr id="48" name="Группа 47"/>
          <p:cNvGrpSpPr>
            <a:grpSpLocks noChangeAspect="1"/>
          </p:cNvGrpSpPr>
          <p:nvPr/>
        </p:nvGrpSpPr>
        <p:grpSpPr>
          <a:xfrm>
            <a:off x="7041581" y="2657301"/>
            <a:ext cx="579942" cy="661835"/>
            <a:chOff x="4008438" y="973137"/>
            <a:chExt cx="685800" cy="782638"/>
          </a:xfrm>
        </p:grpSpPr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close/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A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4008438" y="973137"/>
              <a:ext cx="685800" cy="782638"/>
            </a:xfrm>
            <a:custGeom>
              <a:avLst/>
              <a:gdLst>
                <a:gd name="T0" fmla="*/ 216 w 432"/>
                <a:gd name="T1" fmla="*/ 17 h 493"/>
                <a:gd name="T2" fmla="*/ 417 w 432"/>
                <a:gd name="T3" fmla="*/ 132 h 493"/>
                <a:gd name="T4" fmla="*/ 417 w 432"/>
                <a:gd name="T5" fmla="*/ 361 h 493"/>
                <a:gd name="T6" fmla="*/ 216 w 432"/>
                <a:gd name="T7" fmla="*/ 476 h 493"/>
                <a:gd name="T8" fmla="*/ 16 w 432"/>
                <a:gd name="T9" fmla="*/ 361 h 493"/>
                <a:gd name="T10" fmla="*/ 16 w 432"/>
                <a:gd name="T11" fmla="*/ 132 h 493"/>
                <a:gd name="T12" fmla="*/ 216 w 432"/>
                <a:gd name="T13" fmla="*/ 17 h 493"/>
                <a:gd name="T14" fmla="*/ 216 w 432"/>
                <a:gd name="T15" fmla="*/ 0 h 493"/>
                <a:gd name="T16" fmla="*/ 0 w 432"/>
                <a:gd name="T17" fmla="*/ 123 h 493"/>
                <a:gd name="T18" fmla="*/ 0 w 432"/>
                <a:gd name="T19" fmla="*/ 370 h 493"/>
                <a:gd name="T20" fmla="*/ 216 w 432"/>
                <a:gd name="T21" fmla="*/ 493 h 493"/>
                <a:gd name="T22" fmla="*/ 432 w 432"/>
                <a:gd name="T23" fmla="*/ 370 h 493"/>
                <a:gd name="T24" fmla="*/ 432 w 432"/>
                <a:gd name="T25" fmla="*/ 123 h 493"/>
                <a:gd name="T26" fmla="*/ 216 w 432"/>
                <a:gd name="T27" fmla="*/ 0 h 493"/>
                <a:gd name="T28" fmla="*/ 216 w 432"/>
                <a:gd name="T2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493">
                  <a:moveTo>
                    <a:pt x="216" y="17"/>
                  </a:moveTo>
                  <a:lnTo>
                    <a:pt x="417" y="132"/>
                  </a:lnTo>
                  <a:lnTo>
                    <a:pt x="417" y="361"/>
                  </a:lnTo>
                  <a:lnTo>
                    <a:pt x="216" y="476"/>
                  </a:lnTo>
                  <a:lnTo>
                    <a:pt x="16" y="361"/>
                  </a:lnTo>
                  <a:lnTo>
                    <a:pt x="16" y="132"/>
                  </a:lnTo>
                  <a:lnTo>
                    <a:pt x="216" y="17"/>
                  </a:lnTo>
                  <a:moveTo>
                    <a:pt x="216" y="0"/>
                  </a:moveTo>
                  <a:lnTo>
                    <a:pt x="0" y="123"/>
                  </a:lnTo>
                  <a:lnTo>
                    <a:pt x="0" y="370"/>
                  </a:lnTo>
                  <a:lnTo>
                    <a:pt x="216" y="493"/>
                  </a:lnTo>
                  <a:lnTo>
                    <a:pt x="432" y="370"/>
                  </a:lnTo>
                  <a:lnTo>
                    <a:pt x="432" y="123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4130675" y="1144588"/>
              <a:ext cx="441325" cy="439738"/>
            </a:xfrm>
            <a:custGeom>
              <a:avLst/>
              <a:gdLst>
                <a:gd name="T0" fmla="*/ 118 w 236"/>
                <a:gd name="T1" fmla="*/ 13 h 235"/>
                <a:gd name="T2" fmla="*/ 223 w 236"/>
                <a:gd name="T3" fmla="*/ 117 h 235"/>
                <a:gd name="T4" fmla="*/ 118 w 236"/>
                <a:gd name="T5" fmla="*/ 222 h 235"/>
                <a:gd name="T6" fmla="*/ 13 w 236"/>
                <a:gd name="T7" fmla="*/ 117 h 235"/>
                <a:gd name="T8" fmla="*/ 118 w 236"/>
                <a:gd name="T9" fmla="*/ 13 h 235"/>
                <a:gd name="T10" fmla="*/ 118 w 236"/>
                <a:gd name="T11" fmla="*/ 0 h 235"/>
                <a:gd name="T12" fmla="*/ 0 w 236"/>
                <a:gd name="T13" fmla="*/ 117 h 235"/>
                <a:gd name="T14" fmla="*/ 118 w 236"/>
                <a:gd name="T15" fmla="*/ 235 h 235"/>
                <a:gd name="T16" fmla="*/ 236 w 236"/>
                <a:gd name="T17" fmla="*/ 117 h 235"/>
                <a:gd name="T18" fmla="*/ 118 w 236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5">
                  <a:moveTo>
                    <a:pt x="118" y="13"/>
                  </a:moveTo>
                  <a:cubicBezTo>
                    <a:pt x="176" y="13"/>
                    <a:pt x="223" y="60"/>
                    <a:pt x="223" y="117"/>
                  </a:cubicBezTo>
                  <a:cubicBezTo>
                    <a:pt x="223" y="175"/>
                    <a:pt x="176" y="222"/>
                    <a:pt x="118" y="222"/>
                  </a:cubicBezTo>
                  <a:cubicBezTo>
                    <a:pt x="60" y="222"/>
                    <a:pt x="13" y="175"/>
                    <a:pt x="13" y="117"/>
                  </a:cubicBezTo>
                  <a:cubicBezTo>
                    <a:pt x="13" y="60"/>
                    <a:pt x="60" y="13"/>
                    <a:pt x="118" y="13"/>
                  </a:cubicBezTo>
                  <a:moveTo>
                    <a:pt x="118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3"/>
                    <a:pt x="53" y="235"/>
                    <a:pt x="118" y="235"/>
                  </a:cubicBezTo>
                  <a:cubicBezTo>
                    <a:pt x="183" y="235"/>
                    <a:pt x="236" y="183"/>
                    <a:pt x="236" y="117"/>
                  </a:cubicBezTo>
                  <a:cubicBezTo>
                    <a:pt x="236" y="52"/>
                    <a:pt x="183" y="0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4192588" y="1204913"/>
              <a:ext cx="319088" cy="319088"/>
            </a:xfrm>
            <a:custGeom>
              <a:avLst/>
              <a:gdLst>
                <a:gd name="T0" fmla="*/ 85 w 170"/>
                <a:gd name="T1" fmla="*/ 13 h 171"/>
                <a:gd name="T2" fmla="*/ 157 w 170"/>
                <a:gd name="T3" fmla="*/ 85 h 171"/>
                <a:gd name="T4" fmla="*/ 85 w 170"/>
                <a:gd name="T5" fmla="*/ 157 h 171"/>
                <a:gd name="T6" fmla="*/ 13 w 170"/>
                <a:gd name="T7" fmla="*/ 85 h 171"/>
                <a:gd name="T8" fmla="*/ 85 w 170"/>
                <a:gd name="T9" fmla="*/ 13 h 171"/>
                <a:gd name="T10" fmla="*/ 85 w 170"/>
                <a:gd name="T11" fmla="*/ 0 h 171"/>
                <a:gd name="T12" fmla="*/ 0 w 170"/>
                <a:gd name="T13" fmla="*/ 85 h 171"/>
                <a:gd name="T14" fmla="*/ 85 w 170"/>
                <a:gd name="T15" fmla="*/ 171 h 171"/>
                <a:gd name="T16" fmla="*/ 170 w 170"/>
                <a:gd name="T17" fmla="*/ 85 h 171"/>
                <a:gd name="T18" fmla="*/ 85 w 17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13"/>
                  </a:moveTo>
                  <a:cubicBezTo>
                    <a:pt x="125" y="13"/>
                    <a:pt x="157" y="46"/>
                    <a:pt x="157" y="85"/>
                  </a:cubicBezTo>
                  <a:cubicBezTo>
                    <a:pt x="157" y="125"/>
                    <a:pt x="125" y="157"/>
                    <a:pt x="85" y="157"/>
                  </a:cubicBezTo>
                  <a:cubicBezTo>
                    <a:pt x="45" y="157"/>
                    <a:pt x="13" y="125"/>
                    <a:pt x="13" y="85"/>
                  </a:cubicBezTo>
                  <a:cubicBezTo>
                    <a:pt x="13" y="46"/>
                    <a:pt x="45" y="13"/>
                    <a:pt x="85" y="13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4254500" y="1266825"/>
              <a:ext cx="195263" cy="195263"/>
            </a:xfrm>
            <a:custGeom>
              <a:avLst/>
              <a:gdLst>
                <a:gd name="T0" fmla="*/ 52 w 104"/>
                <a:gd name="T1" fmla="*/ 13 h 105"/>
                <a:gd name="T2" fmla="*/ 91 w 104"/>
                <a:gd name="T3" fmla="*/ 52 h 105"/>
                <a:gd name="T4" fmla="*/ 52 w 104"/>
                <a:gd name="T5" fmla="*/ 92 h 105"/>
                <a:gd name="T6" fmla="*/ 13 w 104"/>
                <a:gd name="T7" fmla="*/ 52 h 105"/>
                <a:gd name="T8" fmla="*/ 52 w 104"/>
                <a:gd name="T9" fmla="*/ 13 h 105"/>
                <a:gd name="T10" fmla="*/ 52 w 104"/>
                <a:gd name="T11" fmla="*/ 0 h 105"/>
                <a:gd name="T12" fmla="*/ 0 w 104"/>
                <a:gd name="T13" fmla="*/ 52 h 105"/>
                <a:gd name="T14" fmla="*/ 52 w 104"/>
                <a:gd name="T15" fmla="*/ 105 h 105"/>
                <a:gd name="T16" fmla="*/ 104 w 104"/>
                <a:gd name="T17" fmla="*/ 52 h 105"/>
                <a:gd name="T18" fmla="*/ 52 w 104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13"/>
                  </a:moveTo>
                  <a:cubicBezTo>
                    <a:pt x="74" y="13"/>
                    <a:pt x="91" y="31"/>
                    <a:pt x="91" y="52"/>
                  </a:cubicBezTo>
                  <a:cubicBezTo>
                    <a:pt x="91" y="74"/>
                    <a:pt x="74" y="92"/>
                    <a:pt x="52" y="92"/>
                  </a:cubicBezTo>
                  <a:cubicBezTo>
                    <a:pt x="30" y="92"/>
                    <a:pt x="13" y="74"/>
                    <a:pt x="13" y="52"/>
                  </a:cubicBezTo>
                  <a:cubicBezTo>
                    <a:pt x="13" y="31"/>
                    <a:pt x="30" y="13"/>
                    <a:pt x="52" y="13"/>
                  </a:cubicBezTo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338638" y="1230313"/>
              <a:ext cx="236538" cy="146050"/>
            </a:xfrm>
            <a:custGeom>
              <a:avLst/>
              <a:gdLst>
                <a:gd name="T0" fmla="*/ 7 w 126"/>
                <a:gd name="T1" fmla="*/ 78 h 78"/>
                <a:gd name="T2" fmla="*/ 1 w 126"/>
                <a:gd name="T3" fmla="*/ 75 h 78"/>
                <a:gd name="T4" fmla="*/ 4 w 126"/>
                <a:gd name="T5" fmla="*/ 66 h 78"/>
                <a:gd name="T6" fmla="*/ 115 w 126"/>
                <a:gd name="T7" fmla="*/ 2 h 78"/>
                <a:gd name="T8" fmla="*/ 124 w 126"/>
                <a:gd name="T9" fmla="*/ 5 h 78"/>
                <a:gd name="T10" fmla="*/ 122 w 126"/>
                <a:gd name="T11" fmla="*/ 13 h 78"/>
                <a:gd name="T12" fmla="*/ 10 w 126"/>
                <a:gd name="T13" fmla="*/ 77 h 78"/>
                <a:gd name="T14" fmla="*/ 7 w 12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78">
                  <a:moveTo>
                    <a:pt x="7" y="78"/>
                  </a:moveTo>
                  <a:cubicBezTo>
                    <a:pt x="5" y="78"/>
                    <a:pt x="3" y="77"/>
                    <a:pt x="1" y="75"/>
                  </a:cubicBezTo>
                  <a:cubicBezTo>
                    <a:pt x="0" y="72"/>
                    <a:pt x="1" y="68"/>
                    <a:pt x="4" y="6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0"/>
                    <a:pt x="122" y="1"/>
                    <a:pt x="124" y="5"/>
                  </a:cubicBezTo>
                  <a:cubicBezTo>
                    <a:pt x="126" y="8"/>
                    <a:pt x="125" y="12"/>
                    <a:pt x="122" y="1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8"/>
                    <a:pt x="8" y="78"/>
                    <a:pt x="7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4229100" y="1217613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4376738" y="1400175"/>
              <a:ext cx="60325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>
              <a:off x="4154488" y="1462088"/>
              <a:ext cx="61913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cxnSp>
        <p:nvCxnSpPr>
          <p:cNvPr id="59" name="Соединительная линия уступом 6"/>
          <p:cNvCxnSpPr/>
          <p:nvPr/>
        </p:nvCxnSpPr>
        <p:spPr>
          <a:xfrm>
            <a:off x="3589113" y="3939779"/>
            <a:ext cx="553046" cy="0"/>
          </a:xfrm>
          <a:prstGeom prst="straightConnector1">
            <a:avLst/>
          </a:prstGeom>
          <a:ln w="19050" cap="sq">
            <a:solidFill>
              <a:schemeClr val="bg1">
                <a:lumMod val="95000"/>
              </a:schemeClr>
            </a:solidFill>
            <a:prstDash val="solid"/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"/>
          <p:cNvCxnSpPr/>
          <p:nvPr/>
        </p:nvCxnSpPr>
        <p:spPr>
          <a:xfrm flipH="1">
            <a:off x="3589113" y="4089797"/>
            <a:ext cx="553046" cy="0"/>
          </a:xfrm>
          <a:prstGeom prst="straightConnector1">
            <a:avLst/>
          </a:prstGeom>
          <a:ln w="19050" cap="sq">
            <a:solidFill>
              <a:schemeClr val="bg1">
                <a:lumMod val="95000"/>
              </a:schemeClr>
            </a:solidFill>
            <a:prstDash val="solid"/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492114" y="3486151"/>
            <a:ext cx="2743200" cy="1428750"/>
          </a:xfrm>
          <a:prstGeom prst="roundRect">
            <a:avLst>
              <a:gd name="adj" fmla="val 12694"/>
            </a:avLst>
          </a:prstGeom>
          <a:noFill/>
          <a:ln w="19050">
            <a:solidFill>
              <a:srgbClr val="23B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4" name="object 33"/>
          <p:cNvSpPr txBox="1"/>
          <p:nvPr/>
        </p:nvSpPr>
        <p:spPr>
          <a:xfrm>
            <a:off x="7531585" y="4722917"/>
            <a:ext cx="134488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KEDR</a:t>
            </a:r>
            <a:b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расследование и реагирование</a:t>
            </a:r>
            <a:endParaRPr lang="en-US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bject 33"/>
          <p:cNvSpPr txBox="1"/>
          <p:nvPr/>
        </p:nvSpPr>
        <p:spPr>
          <a:xfrm>
            <a:off x="5806471" y="4722917"/>
            <a:ext cx="1344887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en-US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</a:t>
            </a:r>
            <a:endParaRPr lang="ru-RU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(анализ сети)</a:t>
            </a:r>
            <a:endParaRPr lang="en-US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7915252" y="3901729"/>
            <a:ext cx="577553" cy="662906"/>
            <a:chOff x="10553668" y="4059306"/>
            <a:chExt cx="770071" cy="883874"/>
          </a:xfrm>
        </p:grpSpPr>
        <p:sp>
          <p:nvSpPr>
            <p:cNvPr id="150" name="Шестиугольник 149"/>
            <p:cNvSpPr/>
            <p:nvPr/>
          </p:nvSpPr>
          <p:spPr>
            <a:xfrm rot="5400000">
              <a:off x="10508336" y="4139898"/>
              <a:ext cx="861032" cy="742268"/>
            </a:xfrm>
            <a:prstGeom prst="hexagon">
              <a:avLst>
                <a:gd name="adj" fmla="val 28961"/>
                <a:gd name="vf" fmla="val 115470"/>
              </a:avLst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0553668" y="4059306"/>
              <a:ext cx="770071" cy="883874"/>
              <a:chOff x="5268913" y="2976563"/>
              <a:chExt cx="966788" cy="1109663"/>
            </a:xfrm>
          </p:grpSpPr>
          <p:sp>
            <p:nvSpPr>
              <p:cNvPr id="126" name="Freeform 43"/>
              <p:cNvSpPr>
                <a:spLocks noEditPoints="1"/>
              </p:cNvSpPr>
              <p:nvPr/>
            </p:nvSpPr>
            <p:spPr bwMode="auto">
              <a:xfrm>
                <a:off x="5268913" y="2976563"/>
                <a:ext cx="966788" cy="1109663"/>
              </a:xfrm>
              <a:custGeom>
                <a:avLst/>
                <a:gdLst>
                  <a:gd name="T0" fmla="*/ 21 w 609"/>
                  <a:gd name="T1" fmla="*/ 512 h 699"/>
                  <a:gd name="T2" fmla="*/ 21 w 609"/>
                  <a:gd name="T3" fmla="*/ 187 h 699"/>
                  <a:gd name="T4" fmla="*/ 306 w 609"/>
                  <a:gd name="T5" fmla="*/ 26 h 699"/>
                  <a:gd name="T6" fmla="*/ 588 w 609"/>
                  <a:gd name="T7" fmla="*/ 190 h 699"/>
                  <a:gd name="T8" fmla="*/ 588 w 609"/>
                  <a:gd name="T9" fmla="*/ 512 h 699"/>
                  <a:gd name="T10" fmla="*/ 306 w 609"/>
                  <a:gd name="T11" fmla="*/ 673 h 699"/>
                  <a:gd name="T12" fmla="*/ 21 w 609"/>
                  <a:gd name="T13" fmla="*/ 512 h 699"/>
                  <a:gd name="T14" fmla="*/ 306 w 609"/>
                  <a:gd name="T15" fmla="*/ 0 h 699"/>
                  <a:gd name="T16" fmla="*/ 0 w 609"/>
                  <a:gd name="T17" fmla="*/ 176 h 699"/>
                  <a:gd name="T18" fmla="*/ 0 w 609"/>
                  <a:gd name="T19" fmla="*/ 525 h 699"/>
                  <a:gd name="T20" fmla="*/ 306 w 609"/>
                  <a:gd name="T21" fmla="*/ 699 h 699"/>
                  <a:gd name="T22" fmla="*/ 609 w 609"/>
                  <a:gd name="T23" fmla="*/ 525 h 699"/>
                  <a:gd name="T24" fmla="*/ 609 w 609"/>
                  <a:gd name="T25" fmla="*/ 176 h 699"/>
                  <a:gd name="T26" fmla="*/ 306 w 609"/>
                  <a:gd name="T2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9" h="699">
                    <a:moveTo>
                      <a:pt x="21" y="512"/>
                    </a:moveTo>
                    <a:lnTo>
                      <a:pt x="21" y="187"/>
                    </a:lnTo>
                    <a:lnTo>
                      <a:pt x="306" y="26"/>
                    </a:lnTo>
                    <a:lnTo>
                      <a:pt x="588" y="190"/>
                    </a:lnTo>
                    <a:lnTo>
                      <a:pt x="588" y="512"/>
                    </a:lnTo>
                    <a:lnTo>
                      <a:pt x="306" y="673"/>
                    </a:lnTo>
                    <a:lnTo>
                      <a:pt x="21" y="512"/>
                    </a:lnTo>
                    <a:close/>
                    <a:moveTo>
                      <a:pt x="306" y="0"/>
                    </a:moveTo>
                    <a:lnTo>
                      <a:pt x="0" y="176"/>
                    </a:lnTo>
                    <a:lnTo>
                      <a:pt x="0" y="525"/>
                    </a:lnTo>
                    <a:lnTo>
                      <a:pt x="306" y="699"/>
                    </a:lnTo>
                    <a:lnTo>
                      <a:pt x="609" y="525"/>
                    </a:lnTo>
                    <a:lnTo>
                      <a:pt x="609" y="17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A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7" name="Freeform 44"/>
              <p:cNvSpPr>
                <a:spLocks noEditPoints="1"/>
              </p:cNvSpPr>
              <p:nvPr/>
            </p:nvSpPr>
            <p:spPr bwMode="auto">
              <a:xfrm>
                <a:off x="5654675" y="3432175"/>
                <a:ext cx="196850" cy="196850"/>
              </a:xfrm>
              <a:custGeom>
                <a:avLst/>
                <a:gdLst>
                  <a:gd name="T0" fmla="*/ 24 w 47"/>
                  <a:gd name="T1" fmla="*/ 0 h 47"/>
                  <a:gd name="T2" fmla="*/ 0 w 47"/>
                  <a:gd name="T3" fmla="*/ 24 h 47"/>
                  <a:gd name="T4" fmla="*/ 24 w 47"/>
                  <a:gd name="T5" fmla="*/ 47 h 47"/>
                  <a:gd name="T6" fmla="*/ 47 w 47"/>
                  <a:gd name="T7" fmla="*/ 24 h 47"/>
                  <a:gd name="T8" fmla="*/ 24 w 47"/>
                  <a:gd name="T9" fmla="*/ 0 h 47"/>
                  <a:gd name="T10" fmla="*/ 24 w 47"/>
                  <a:gd name="T11" fmla="*/ 41 h 47"/>
                  <a:gd name="T12" fmla="*/ 6 w 47"/>
                  <a:gd name="T13" fmla="*/ 24 h 47"/>
                  <a:gd name="T14" fmla="*/ 24 w 47"/>
                  <a:gd name="T15" fmla="*/ 6 h 47"/>
                  <a:gd name="T16" fmla="*/ 41 w 47"/>
                  <a:gd name="T17" fmla="*/ 24 h 47"/>
                  <a:gd name="T18" fmla="*/ 24 w 47"/>
                  <a:gd name="T1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moveTo>
                      <a:pt x="24" y="41"/>
                    </a:moveTo>
                    <a:cubicBezTo>
                      <a:pt x="14" y="41"/>
                      <a:pt x="6" y="33"/>
                      <a:pt x="6" y="24"/>
                    </a:cubicBezTo>
                    <a:cubicBezTo>
                      <a:pt x="6" y="14"/>
                      <a:pt x="14" y="6"/>
                      <a:pt x="24" y="6"/>
                    </a:cubicBezTo>
                    <a:cubicBezTo>
                      <a:pt x="33" y="6"/>
                      <a:pt x="41" y="14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8" name="Freeform 45"/>
              <p:cNvSpPr>
                <a:spLocks noEditPoints="1"/>
              </p:cNvSpPr>
              <p:nvPr/>
            </p:nvSpPr>
            <p:spPr bwMode="auto">
              <a:xfrm>
                <a:off x="5892800" y="3613150"/>
                <a:ext cx="204788" cy="120650"/>
              </a:xfrm>
              <a:custGeom>
                <a:avLst/>
                <a:gdLst>
                  <a:gd name="T0" fmla="*/ 24 w 49"/>
                  <a:gd name="T1" fmla="*/ 0 h 29"/>
                  <a:gd name="T2" fmla="*/ 0 w 49"/>
                  <a:gd name="T3" fmla="*/ 14 h 29"/>
                  <a:gd name="T4" fmla="*/ 24 w 49"/>
                  <a:gd name="T5" fmla="*/ 29 h 29"/>
                  <a:gd name="T6" fmla="*/ 49 w 49"/>
                  <a:gd name="T7" fmla="*/ 14 h 29"/>
                  <a:gd name="T8" fmla="*/ 24 w 49"/>
                  <a:gd name="T9" fmla="*/ 0 h 29"/>
                  <a:gd name="T10" fmla="*/ 24 w 49"/>
                  <a:gd name="T11" fmla="*/ 26 h 29"/>
                  <a:gd name="T12" fmla="*/ 14 w 49"/>
                  <a:gd name="T13" fmla="*/ 14 h 29"/>
                  <a:gd name="T14" fmla="*/ 24 w 49"/>
                  <a:gd name="T15" fmla="*/ 3 h 29"/>
                  <a:gd name="T16" fmla="*/ 35 w 49"/>
                  <a:gd name="T17" fmla="*/ 14 h 29"/>
                  <a:gd name="T18" fmla="*/ 24 w 49"/>
                  <a:gd name="T1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9">
                    <a:moveTo>
                      <a:pt x="24" y="0"/>
                    </a:moveTo>
                    <a:cubicBezTo>
                      <a:pt x="14" y="0"/>
                      <a:pt x="0" y="14"/>
                      <a:pt x="0" y="14"/>
                    </a:cubicBezTo>
                    <a:cubicBezTo>
                      <a:pt x="0" y="14"/>
                      <a:pt x="14" y="29"/>
                      <a:pt x="24" y="29"/>
                    </a:cubicBezTo>
                    <a:cubicBezTo>
                      <a:pt x="35" y="29"/>
                      <a:pt x="49" y="14"/>
                      <a:pt x="49" y="14"/>
                    </a:cubicBezTo>
                    <a:cubicBezTo>
                      <a:pt x="49" y="14"/>
                      <a:pt x="35" y="0"/>
                      <a:pt x="24" y="0"/>
                    </a:cubicBezTo>
                    <a:moveTo>
                      <a:pt x="24" y="26"/>
                    </a:moveTo>
                    <a:cubicBezTo>
                      <a:pt x="19" y="26"/>
                      <a:pt x="14" y="21"/>
                      <a:pt x="14" y="14"/>
                    </a:cubicBezTo>
                    <a:cubicBezTo>
                      <a:pt x="14" y="8"/>
                      <a:pt x="19" y="3"/>
                      <a:pt x="24" y="3"/>
                    </a:cubicBezTo>
                    <a:cubicBezTo>
                      <a:pt x="30" y="3"/>
                      <a:pt x="35" y="8"/>
                      <a:pt x="35" y="14"/>
                    </a:cubicBezTo>
                    <a:cubicBezTo>
                      <a:pt x="35" y="21"/>
                      <a:pt x="31" y="26"/>
                      <a:pt x="24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9" name="Oval 46"/>
              <p:cNvSpPr>
                <a:spLocks noChangeArrowheads="1"/>
              </p:cNvSpPr>
              <p:nvPr/>
            </p:nvSpPr>
            <p:spPr bwMode="auto">
              <a:xfrm>
                <a:off x="5976938" y="3654425"/>
                <a:ext cx="36513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0" name="Oval 47"/>
              <p:cNvSpPr>
                <a:spLocks noChangeArrowheads="1"/>
              </p:cNvSpPr>
              <p:nvPr/>
            </p:nvSpPr>
            <p:spPr bwMode="auto">
              <a:xfrm>
                <a:off x="5716588" y="3495675"/>
                <a:ext cx="71438" cy="71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1" name="Freeform 48"/>
              <p:cNvSpPr>
                <a:spLocks noEditPoints="1"/>
              </p:cNvSpPr>
              <p:nvPr/>
            </p:nvSpPr>
            <p:spPr bwMode="auto">
              <a:xfrm>
                <a:off x="5549900" y="3395663"/>
                <a:ext cx="430213" cy="255588"/>
              </a:xfrm>
              <a:custGeom>
                <a:avLst/>
                <a:gdLst>
                  <a:gd name="T0" fmla="*/ 67 w 103"/>
                  <a:gd name="T1" fmla="*/ 24 h 61"/>
                  <a:gd name="T2" fmla="*/ 103 w 103"/>
                  <a:gd name="T3" fmla="*/ 3 h 61"/>
                  <a:gd name="T4" fmla="*/ 101 w 103"/>
                  <a:gd name="T5" fmla="*/ 0 h 61"/>
                  <a:gd name="T6" fmla="*/ 65 w 103"/>
                  <a:gd name="T7" fmla="*/ 20 h 61"/>
                  <a:gd name="T8" fmla="*/ 67 w 103"/>
                  <a:gd name="T9" fmla="*/ 24 h 61"/>
                  <a:gd name="T10" fmla="*/ 32 w 103"/>
                  <a:gd name="T11" fmla="*/ 44 h 61"/>
                  <a:gd name="T12" fmla="*/ 30 w 103"/>
                  <a:gd name="T13" fmla="*/ 41 h 61"/>
                  <a:gd name="T14" fmla="*/ 0 w 103"/>
                  <a:gd name="T15" fmla="*/ 58 h 61"/>
                  <a:gd name="T16" fmla="*/ 2 w 103"/>
                  <a:gd name="T17" fmla="*/ 61 h 61"/>
                  <a:gd name="T18" fmla="*/ 32 w 103"/>
                  <a:gd name="T19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61">
                    <a:moveTo>
                      <a:pt x="67" y="24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6" y="22"/>
                      <a:pt x="67" y="23"/>
                      <a:pt x="67" y="24"/>
                    </a:cubicBezTo>
                    <a:moveTo>
                      <a:pt x="32" y="44"/>
                    </a:moveTo>
                    <a:cubicBezTo>
                      <a:pt x="31" y="43"/>
                      <a:pt x="30" y="42"/>
                      <a:pt x="30" y="4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61"/>
                      <a:pt x="2" y="61"/>
                      <a:pt x="2" y="61"/>
                    </a:cubicBez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2" name="Freeform 49"/>
              <p:cNvSpPr>
                <a:spLocks/>
              </p:cNvSpPr>
              <p:nvPr/>
            </p:nvSpPr>
            <p:spPr bwMode="auto">
              <a:xfrm>
                <a:off x="5453063" y="3638550"/>
                <a:ext cx="100013" cy="66675"/>
              </a:xfrm>
              <a:custGeom>
                <a:avLst/>
                <a:gdLst>
                  <a:gd name="T0" fmla="*/ 0 w 63"/>
                  <a:gd name="T1" fmla="*/ 10 h 42"/>
                  <a:gd name="T2" fmla="*/ 55 w 63"/>
                  <a:gd name="T3" fmla="*/ 42 h 42"/>
                  <a:gd name="T4" fmla="*/ 63 w 63"/>
                  <a:gd name="T5" fmla="*/ 34 h 42"/>
                  <a:gd name="T6" fmla="*/ 5 w 63"/>
                  <a:gd name="T7" fmla="*/ 0 h 42"/>
                  <a:gd name="T8" fmla="*/ 0 w 63"/>
                  <a:gd name="T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2">
                    <a:moveTo>
                      <a:pt x="0" y="10"/>
                    </a:moveTo>
                    <a:lnTo>
                      <a:pt x="55" y="42"/>
                    </a:lnTo>
                    <a:lnTo>
                      <a:pt x="63" y="3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3" name="Freeform 50"/>
              <p:cNvSpPr>
                <a:spLocks noEditPoints="1"/>
              </p:cNvSpPr>
              <p:nvPr/>
            </p:nvSpPr>
            <p:spPr bwMode="auto">
              <a:xfrm>
                <a:off x="5440363" y="3613150"/>
                <a:ext cx="122238" cy="120650"/>
              </a:xfrm>
              <a:custGeom>
                <a:avLst/>
                <a:gdLst>
                  <a:gd name="T0" fmla="*/ 15 w 29"/>
                  <a:gd name="T1" fmla="*/ 0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15 w 29"/>
                  <a:gd name="T11" fmla="*/ 25 h 29"/>
                  <a:gd name="T12" fmla="*/ 4 w 29"/>
                  <a:gd name="T13" fmla="*/ 14 h 29"/>
                  <a:gd name="T14" fmla="*/ 15 w 29"/>
                  <a:gd name="T15" fmla="*/ 4 h 29"/>
                  <a:gd name="T16" fmla="*/ 25 w 29"/>
                  <a:gd name="T17" fmla="*/ 14 h 29"/>
                  <a:gd name="T18" fmla="*/ 15 w 29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moveTo>
                      <a:pt x="15" y="25"/>
                    </a:moveTo>
                    <a:cubicBezTo>
                      <a:pt x="9" y="25"/>
                      <a:pt x="4" y="20"/>
                      <a:pt x="4" y="14"/>
                    </a:cubicBezTo>
                    <a:cubicBezTo>
                      <a:pt x="4" y="9"/>
                      <a:pt x="9" y="4"/>
                      <a:pt x="15" y="4"/>
                    </a:cubicBezTo>
                    <a:cubicBezTo>
                      <a:pt x="20" y="4"/>
                      <a:pt x="25" y="9"/>
                      <a:pt x="25" y="14"/>
                    </a:cubicBezTo>
                    <a:cubicBezTo>
                      <a:pt x="25" y="20"/>
                      <a:pt x="20" y="25"/>
                      <a:pt x="15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4" name="Freeform 51"/>
              <p:cNvSpPr>
                <a:spLocks noEditPoints="1"/>
              </p:cNvSpPr>
              <p:nvPr/>
            </p:nvSpPr>
            <p:spPr bwMode="auto">
              <a:xfrm>
                <a:off x="5527675" y="3395663"/>
                <a:ext cx="427038" cy="258763"/>
              </a:xfrm>
              <a:custGeom>
                <a:avLst/>
                <a:gdLst>
                  <a:gd name="T0" fmla="*/ 71 w 102"/>
                  <a:gd name="T1" fmla="*/ 45 h 62"/>
                  <a:gd name="T2" fmla="*/ 100 w 102"/>
                  <a:gd name="T3" fmla="*/ 62 h 62"/>
                  <a:gd name="T4" fmla="*/ 102 w 102"/>
                  <a:gd name="T5" fmla="*/ 58 h 62"/>
                  <a:gd name="T6" fmla="*/ 73 w 102"/>
                  <a:gd name="T7" fmla="*/ 41 h 62"/>
                  <a:gd name="T8" fmla="*/ 71 w 102"/>
                  <a:gd name="T9" fmla="*/ 45 h 62"/>
                  <a:gd name="T10" fmla="*/ 35 w 102"/>
                  <a:gd name="T11" fmla="*/ 24 h 62"/>
                  <a:gd name="T12" fmla="*/ 37 w 102"/>
                  <a:gd name="T13" fmla="*/ 20 h 62"/>
                  <a:gd name="T14" fmla="*/ 2 w 102"/>
                  <a:gd name="T15" fmla="*/ 0 h 62"/>
                  <a:gd name="T16" fmla="*/ 0 w 102"/>
                  <a:gd name="T17" fmla="*/ 4 h 62"/>
                  <a:gd name="T18" fmla="*/ 35 w 102"/>
                  <a:gd name="T1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2">
                    <a:moveTo>
                      <a:pt x="71" y="45"/>
                    </a:moveTo>
                    <a:cubicBezTo>
                      <a:pt x="100" y="62"/>
                      <a:pt x="100" y="62"/>
                      <a:pt x="100" y="62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2"/>
                      <a:pt x="71" y="43"/>
                      <a:pt x="71" y="45"/>
                    </a:cubicBezTo>
                    <a:moveTo>
                      <a:pt x="35" y="24"/>
                    </a:moveTo>
                    <a:cubicBezTo>
                      <a:pt x="35" y="23"/>
                      <a:pt x="36" y="22"/>
                      <a:pt x="37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3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5" name="Rectangle 52"/>
              <p:cNvSpPr>
                <a:spLocks noChangeArrowheads="1"/>
              </p:cNvSpPr>
              <p:nvPr/>
            </p:nvSpPr>
            <p:spPr bwMode="auto">
              <a:xfrm>
                <a:off x="5746750" y="3616325"/>
                <a:ext cx="15875" cy="185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6" name="Rectangle 53"/>
              <p:cNvSpPr>
                <a:spLocks noChangeArrowheads="1"/>
              </p:cNvSpPr>
              <p:nvPr/>
            </p:nvSpPr>
            <p:spPr bwMode="auto">
              <a:xfrm>
                <a:off x="5746750" y="3248025"/>
                <a:ext cx="15875" cy="428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7" name="Rectangle 54"/>
              <p:cNvSpPr>
                <a:spLocks noChangeArrowheads="1"/>
              </p:cNvSpPr>
              <p:nvPr/>
            </p:nvSpPr>
            <p:spPr bwMode="auto">
              <a:xfrm>
                <a:off x="5746750" y="3395663"/>
                <a:ext cx="15875" cy="49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8" name="Freeform 55"/>
              <p:cNvSpPr>
                <a:spLocks/>
              </p:cNvSpPr>
              <p:nvPr/>
            </p:nvSpPr>
            <p:spPr bwMode="auto">
              <a:xfrm>
                <a:off x="5711825" y="3302000"/>
                <a:ext cx="80963" cy="80963"/>
              </a:xfrm>
              <a:custGeom>
                <a:avLst/>
                <a:gdLst>
                  <a:gd name="T0" fmla="*/ 43 w 51"/>
                  <a:gd name="T1" fmla="*/ 0 h 51"/>
                  <a:gd name="T2" fmla="*/ 0 w 51"/>
                  <a:gd name="T3" fmla="*/ 43 h 51"/>
                  <a:gd name="T4" fmla="*/ 8 w 51"/>
                  <a:gd name="T5" fmla="*/ 51 h 51"/>
                  <a:gd name="T6" fmla="*/ 51 w 51"/>
                  <a:gd name="T7" fmla="*/ 6 h 51"/>
                  <a:gd name="T8" fmla="*/ 43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0" y="43"/>
                    </a:lnTo>
                    <a:lnTo>
                      <a:pt x="8" y="51"/>
                    </a:lnTo>
                    <a:lnTo>
                      <a:pt x="51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39" name="Freeform 56"/>
              <p:cNvSpPr>
                <a:spLocks/>
              </p:cNvSpPr>
              <p:nvPr/>
            </p:nvSpPr>
            <p:spPr bwMode="auto">
              <a:xfrm>
                <a:off x="5711825" y="3302000"/>
                <a:ext cx="80963" cy="80963"/>
              </a:xfrm>
              <a:custGeom>
                <a:avLst/>
                <a:gdLst>
                  <a:gd name="T0" fmla="*/ 0 w 51"/>
                  <a:gd name="T1" fmla="*/ 6 h 51"/>
                  <a:gd name="T2" fmla="*/ 43 w 51"/>
                  <a:gd name="T3" fmla="*/ 51 h 51"/>
                  <a:gd name="T4" fmla="*/ 51 w 51"/>
                  <a:gd name="T5" fmla="*/ 43 h 51"/>
                  <a:gd name="T6" fmla="*/ 8 w 51"/>
                  <a:gd name="T7" fmla="*/ 0 h 51"/>
                  <a:gd name="T8" fmla="*/ 0 w 51"/>
                  <a:gd name="T9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0" y="6"/>
                    </a:moveTo>
                    <a:lnTo>
                      <a:pt x="43" y="51"/>
                    </a:lnTo>
                    <a:lnTo>
                      <a:pt x="51" y="43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40" name="Freeform 57"/>
              <p:cNvSpPr>
                <a:spLocks noEditPoints="1"/>
              </p:cNvSpPr>
              <p:nvPr/>
            </p:nvSpPr>
            <p:spPr bwMode="auto">
              <a:xfrm>
                <a:off x="5716588" y="3792538"/>
                <a:ext cx="71438" cy="68263"/>
              </a:xfrm>
              <a:custGeom>
                <a:avLst/>
                <a:gdLst>
                  <a:gd name="T0" fmla="*/ 9 w 17"/>
                  <a:gd name="T1" fmla="*/ 0 h 16"/>
                  <a:gd name="T2" fmla="*/ 0 w 17"/>
                  <a:gd name="T3" fmla="*/ 8 h 16"/>
                  <a:gd name="T4" fmla="*/ 9 w 17"/>
                  <a:gd name="T5" fmla="*/ 16 h 16"/>
                  <a:gd name="T6" fmla="*/ 17 w 17"/>
                  <a:gd name="T7" fmla="*/ 8 h 16"/>
                  <a:gd name="T8" fmla="*/ 9 w 17"/>
                  <a:gd name="T9" fmla="*/ 0 h 16"/>
                  <a:gd name="T10" fmla="*/ 9 w 17"/>
                  <a:gd name="T11" fmla="*/ 12 h 16"/>
                  <a:gd name="T12" fmla="*/ 4 w 17"/>
                  <a:gd name="T13" fmla="*/ 8 h 16"/>
                  <a:gd name="T14" fmla="*/ 9 w 17"/>
                  <a:gd name="T15" fmla="*/ 4 h 16"/>
                  <a:gd name="T16" fmla="*/ 13 w 17"/>
                  <a:gd name="T17" fmla="*/ 8 h 16"/>
                  <a:gd name="T18" fmla="*/ 9 w 17"/>
                  <a:gd name="T1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9" y="16"/>
                    </a:cubicBezTo>
                    <a:cubicBezTo>
                      <a:pt x="13" y="16"/>
                      <a:pt x="17" y="12"/>
                      <a:pt x="17" y="8"/>
                    </a:cubicBezTo>
                    <a:cubicBezTo>
                      <a:pt x="17" y="3"/>
                      <a:pt x="13" y="0"/>
                      <a:pt x="9" y="0"/>
                    </a:cubicBezTo>
                    <a:moveTo>
                      <a:pt x="9" y="12"/>
                    </a:move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3" y="10"/>
                      <a:pt x="11" y="12"/>
                      <a:pt x="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41" name="Freeform 58"/>
              <p:cNvSpPr>
                <a:spLocks noEditPoints="1"/>
              </p:cNvSpPr>
              <p:nvPr/>
            </p:nvSpPr>
            <p:spPr bwMode="auto">
              <a:xfrm>
                <a:off x="5959475" y="3340100"/>
                <a:ext cx="87313" cy="88900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  <a:gd name="T10" fmla="*/ 11 w 21"/>
                  <a:gd name="T11" fmla="*/ 17 h 21"/>
                  <a:gd name="T12" fmla="*/ 4 w 21"/>
                  <a:gd name="T13" fmla="*/ 11 h 21"/>
                  <a:gd name="T14" fmla="*/ 11 w 21"/>
                  <a:gd name="T15" fmla="*/ 4 h 21"/>
                  <a:gd name="T16" fmla="*/ 17 w 21"/>
                  <a:gd name="T17" fmla="*/ 11 h 21"/>
                  <a:gd name="T18" fmla="*/ 1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moveTo>
                      <a:pt x="11" y="17"/>
                    </a:move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42" name="Freeform 59"/>
              <p:cNvSpPr>
                <a:spLocks noEditPoints="1"/>
              </p:cNvSpPr>
              <p:nvPr/>
            </p:nvSpPr>
            <p:spPr bwMode="auto">
              <a:xfrm>
                <a:off x="5457825" y="3340100"/>
                <a:ext cx="87313" cy="88900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  <a:gd name="T10" fmla="*/ 11 w 21"/>
                  <a:gd name="T11" fmla="*/ 17 h 21"/>
                  <a:gd name="T12" fmla="*/ 5 w 21"/>
                  <a:gd name="T13" fmla="*/ 11 h 21"/>
                  <a:gd name="T14" fmla="*/ 11 w 21"/>
                  <a:gd name="T15" fmla="*/ 4 h 21"/>
                  <a:gd name="T16" fmla="*/ 17 w 21"/>
                  <a:gd name="T17" fmla="*/ 11 h 21"/>
                  <a:gd name="T18" fmla="*/ 11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moveTo>
                      <a:pt x="11" y="17"/>
                    </a:moveTo>
                    <a:cubicBezTo>
                      <a:pt x="7" y="17"/>
                      <a:pt x="5" y="14"/>
                      <a:pt x="5" y="11"/>
                    </a:cubicBezTo>
                    <a:cubicBezTo>
                      <a:pt x="5" y="7"/>
                      <a:pt x="7" y="4"/>
                      <a:pt x="11" y="4"/>
                    </a:cubicBezTo>
                    <a:cubicBezTo>
                      <a:pt x="14" y="4"/>
                      <a:pt x="17" y="7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43" name="Freeform 60"/>
              <p:cNvSpPr>
                <a:spLocks noEditPoints="1"/>
              </p:cNvSpPr>
              <p:nvPr/>
            </p:nvSpPr>
            <p:spPr bwMode="auto">
              <a:xfrm>
                <a:off x="5716588" y="3186113"/>
                <a:ext cx="71438" cy="69850"/>
              </a:xfrm>
              <a:custGeom>
                <a:avLst/>
                <a:gdLst>
                  <a:gd name="T0" fmla="*/ 9 w 17"/>
                  <a:gd name="T1" fmla="*/ 0 h 17"/>
                  <a:gd name="T2" fmla="*/ 0 w 17"/>
                  <a:gd name="T3" fmla="*/ 8 h 17"/>
                  <a:gd name="T4" fmla="*/ 9 w 17"/>
                  <a:gd name="T5" fmla="*/ 17 h 17"/>
                  <a:gd name="T6" fmla="*/ 17 w 17"/>
                  <a:gd name="T7" fmla="*/ 8 h 17"/>
                  <a:gd name="T8" fmla="*/ 9 w 17"/>
                  <a:gd name="T9" fmla="*/ 0 h 17"/>
                  <a:gd name="T10" fmla="*/ 9 w 17"/>
                  <a:gd name="T11" fmla="*/ 12 h 17"/>
                  <a:gd name="T12" fmla="*/ 4 w 17"/>
                  <a:gd name="T13" fmla="*/ 8 h 17"/>
                  <a:gd name="T14" fmla="*/ 9 w 17"/>
                  <a:gd name="T15" fmla="*/ 4 h 17"/>
                  <a:gd name="T16" fmla="*/ 13 w 17"/>
                  <a:gd name="T17" fmla="*/ 8 h 17"/>
                  <a:gd name="T18" fmla="*/ 9 w 17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3" y="17"/>
                      <a:pt x="17" y="13"/>
                      <a:pt x="17" y="8"/>
                    </a:cubicBezTo>
                    <a:cubicBezTo>
                      <a:pt x="17" y="4"/>
                      <a:pt x="13" y="0"/>
                      <a:pt x="9" y="0"/>
                    </a:cubicBezTo>
                    <a:moveTo>
                      <a:pt x="9" y="12"/>
                    </a:move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2"/>
                      <a:pt x="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  <p:grpSp>
        <p:nvGrpSpPr>
          <p:cNvPr id="153" name="Группа 152"/>
          <p:cNvGrpSpPr/>
          <p:nvPr/>
        </p:nvGrpSpPr>
        <p:grpSpPr>
          <a:xfrm>
            <a:off x="6196485" y="3901743"/>
            <a:ext cx="573566" cy="662893"/>
            <a:chOff x="8261979" y="4059323"/>
            <a:chExt cx="764755" cy="883857"/>
          </a:xfrm>
        </p:grpSpPr>
        <p:sp>
          <p:nvSpPr>
            <p:cNvPr id="152" name="Шестиугольник 151"/>
            <p:cNvSpPr/>
            <p:nvPr/>
          </p:nvSpPr>
          <p:spPr>
            <a:xfrm rot="5400000">
              <a:off x="8214716" y="4132278"/>
              <a:ext cx="861032" cy="742268"/>
            </a:xfrm>
            <a:prstGeom prst="hexagon">
              <a:avLst>
                <a:gd name="adj" fmla="val 28961"/>
                <a:gd name="vf" fmla="val 115470"/>
              </a:avLst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1979" y="4059323"/>
              <a:ext cx="764755" cy="883857"/>
            </a:xfrm>
            <a:prstGeom prst="rect">
              <a:avLst/>
            </a:prstGeom>
          </p:spPr>
        </p:pic>
      </p:grpSp>
      <p:cxnSp>
        <p:nvCxnSpPr>
          <p:cNvPr id="146" name="Соединительная линия уступом 6"/>
          <p:cNvCxnSpPr/>
          <p:nvPr/>
        </p:nvCxnSpPr>
        <p:spPr>
          <a:xfrm>
            <a:off x="6874834" y="4140355"/>
            <a:ext cx="908766" cy="0"/>
          </a:xfrm>
          <a:prstGeom prst="straightConnector1">
            <a:avLst/>
          </a:prstGeom>
          <a:ln w="19050" cap="sq">
            <a:solidFill>
              <a:schemeClr val="bg1">
                <a:lumMod val="95000"/>
              </a:schemeClr>
            </a:solidFill>
            <a:prstDash val="solid"/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6"/>
          <p:cNvCxnSpPr/>
          <p:nvPr/>
        </p:nvCxnSpPr>
        <p:spPr>
          <a:xfrm flipH="1">
            <a:off x="6874835" y="4322389"/>
            <a:ext cx="908765" cy="0"/>
          </a:xfrm>
          <a:prstGeom prst="straightConnector1">
            <a:avLst/>
          </a:prstGeom>
          <a:ln w="19050" cap="sq">
            <a:solidFill>
              <a:schemeClr val="bg1">
                <a:lumMod val="95000"/>
              </a:schemeClr>
            </a:solidFill>
            <a:prstDash val="solid"/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 rot="7563586">
            <a:off x="6540793" y="3556271"/>
            <a:ext cx="920372" cy="202341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 l="-4785" t="-18523" r="-4785" b="-1067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object 33"/>
          <p:cNvSpPr txBox="1"/>
          <p:nvPr/>
        </p:nvSpPr>
        <p:spPr>
          <a:xfrm>
            <a:off x="6485658" y="1539056"/>
            <a:ext cx="162964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ts val="1650"/>
              </a:lnSpc>
              <a:buClr>
                <a:srgbClr val="23B599"/>
              </a:buClr>
              <a:buSzPct val="150000"/>
            </a:pPr>
            <a:r>
              <a:rPr lang="ru-RU" sz="135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решение</a:t>
            </a:r>
            <a:endParaRPr lang="en-US" sz="135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90" grpId="0"/>
      <p:bldP spid="24" grpId="0"/>
      <p:bldP spid="58" grpId="0"/>
      <p:bldP spid="46" grpId="0"/>
      <p:bldP spid="47" grpId="0"/>
      <p:bldP spid="5" grpId="0" animBg="1"/>
      <p:bldP spid="104" grpId="0"/>
      <p:bldP spid="124" grpId="0"/>
      <p:bldP spid="154" grpId="0" animBg="1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1526" y="1875202"/>
            <a:ext cx="7641683" cy="3860198"/>
            <a:chOff x="311967" y="1357268"/>
            <a:chExt cx="10188910" cy="5146931"/>
          </a:xfrm>
        </p:grpSpPr>
        <p:sp>
          <p:nvSpPr>
            <p:cNvPr id="6" name="Rectangle 80"/>
            <p:cNvSpPr/>
            <p:nvPr/>
          </p:nvSpPr>
          <p:spPr>
            <a:xfrm>
              <a:off x="311967" y="1399141"/>
              <a:ext cx="844249" cy="443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A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</a:t>
              </a:r>
              <a:endParaRPr lang="ru-RU" sz="2400" b="1" dirty="0">
                <a:solidFill>
                  <a:srgbClr val="00A8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81"/>
            <p:cNvSpPr/>
            <p:nvPr/>
          </p:nvSpPr>
          <p:spPr>
            <a:xfrm>
              <a:off x="9222749" y="1357268"/>
              <a:ext cx="1278128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85800">
                <a:defRPr/>
              </a:pPr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KEDR </a:t>
              </a:r>
              <a:endPara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lowchart: Process 118"/>
            <p:cNvSpPr txBox="1">
              <a:spLocks/>
            </p:cNvSpPr>
            <p:nvPr/>
          </p:nvSpPr>
          <p:spPr>
            <a:xfrm>
              <a:off x="2379710" y="1557376"/>
              <a:ext cx="1673945" cy="625280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Облачные технологии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owchart: Process 118"/>
            <p:cNvSpPr txBox="1">
              <a:spLocks/>
            </p:cNvSpPr>
            <p:nvPr/>
          </p:nvSpPr>
          <p:spPr>
            <a:xfrm>
              <a:off x="4486974" y="5850118"/>
              <a:ext cx="723107" cy="492350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HIPS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owchart: Process 118"/>
            <p:cNvSpPr txBox="1">
              <a:spLocks/>
            </p:cNvSpPr>
            <p:nvPr/>
          </p:nvSpPr>
          <p:spPr>
            <a:xfrm>
              <a:off x="1266556" y="2256755"/>
              <a:ext cx="1154375" cy="577542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Веб контроль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owchart: Process 118"/>
            <p:cNvSpPr txBox="1">
              <a:spLocks/>
            </p:cNvSpPr>
            <p:nvPr/>
          </p:nvSpPr>
          <p:spPr>
            <a:xfrm>
              <a:off x="1452724" y="3647183"/>
              <a:ext cx="1500899" cy="592347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приложений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lowchart: Process 118"/>
            <p:cNvSpPr txBox="1">
              <a:spLocks/>
            </p:cNvSpPr>
            <p:nvPr/>
          </p:nvSpPr>
          <p:spPr>
            <a:xfrm>
              <a:off x="1124846" y="2921157"/>
              <a:ext cx="1739620" cy="639166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Предотвращение блокировки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Process 118"/>
            <p:cNvSpPr txBox="1">
              <a:spLocks/>
            </p:cNvSpPr>
            <p:nvPr/>
          </p:nvSpPr>
          <p:spPr>
            <a:xfrm>
              <a:off x="2939966" y="2918817"/>
              <a:ext cx="1297472" cy="641484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экран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owchart: Process 118"/>
            <p:cNvSpPr txBox="1">
              <a:spLocks/>
            </p:cNvSpPr>
            <p:nvPr/>
          </p:nvSpPr>
          <p:spPr>
            <a:xfrm>
              <a:off x="2497335" y="2257070"/>
              <a:ext cx="1675564" cy="577227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Закрытие уязвимостей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lowchart: Process 118"/>
            <p:cNvSpPr txBox="1">
              <a:spLocks/>
            </p:cNvSpPr>
            <p:nvPr/>
          </p:nvSpPr>
          <p:spPr>
            <a:xfrm>
              <a:off x="3033898" y="3645984"/>
              <a:ext cx="1203539" cy="600370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устройств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owchart: Process 118"/>
            <p:cNvSpPr txBox="1">
              <a:spLocks/>
            </p:cNvSpPr>
            <p:nvPr/>
          </p:nvSpPr>
          <p:spPr>
            <a:xfrm>
              <a:off x="2015022" y="4334544"/>
              <a:ext cx="1349229" cy="610105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Шифрование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lowchart: Process 118"/>
            <p:cNvSpPr txBox="1">
              <a:spLocks/>
            </p:cNvSpPr>
            <p:nvPr/>
          </p:nvSpPr>
          <p:spPr>
            <a:xfrm>
              <a:off x="3268411" y="5313600"/>
              <a:ext cx="689182" cy="471074"/>
            </a:xfrm>
            <a:prstGeom prst="flowChartProcess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825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Откат действий</a:t>
              </a:r>
              <a:endParaRPr lang="en-US" sz="825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Process 118"/>
            <p:cNvSpPr txBox="1">
              <a:spLocks/>
            </p:cNvSpPr>
            <p:nvPr/>
          </p:nvSpPr>
          <p:spPr>
            <a:xfrm>
              <a:off x="5323888" y="4931294"/>
              <a:ext cx="1224440" cy="639680"/>
            </a:xfrm>
            <a:prstGeom prst="rect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900" dirty="0" err="1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Репутационные</a:t>
              </a:r>
              <a:r>
                <a:rPr lang="ru-RU" sz="9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сервисы</a:t>
              </a:r>
              <a:endParaRPr lang="en-US" sz="9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owchart: Process 118"/>
            <p:cNvSpPr txBox="1">
              <a:spLocks/>
            </p:cNvSpPr>
            <p:nvPr/>
          </p:nvSpPr>
          <p:spPr>
            <a:xfrm>
              <a:off x="5233599" y="4171172"/>
              <a:ext cx="1168201" cy="680672"/>
            </a:xfrm>
            <a:prstGeom prst="rect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9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Обнаружение</a:t>
              </a:r>
            </a:p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900" dirty="0" err="1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эксплойтов</a:t>
              </a:r>
              <a:endParaRPr lang="en-US" sz="9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lowchart: Process 118"/>
            <p:cNvSpPr txBox="1">
              <a:spLocks/>
            </p:cNvSpPr>
            <p:nvPr/>
          </p:nvSpPr>
          <p:spPr>
            <a:xfrm>
              <a:off x="7120776" y="1819639"/>
              <a:ext cx="1559374" cy="75545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Расследование инцидентов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lowchart: Process 118"/>
            <p:cNvSpPr txBox="1">
              <a:spLocks/>
            </p:cNvSpPr>
            <p:nvPr/>
          </p:nvSpPr>
          <p:spPr>
            <a:xfrm>
              <a:off x="8412696" y="2671818"/>
              <a:ext cx="1938620" cy="679625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05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подозрительной активности</a:t>
              </a:r>
              <a:endParaRPr lang="en-US" sz="105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lowchart: Process 118"/>
            <p:cNvSpPr txBox="1">
              <a:spLocks/>
            </p:cNvSpPr>
            <p:nvPr/>
          </p:nvSpPr>
          <p:spPr>
            <a:xfrm>
              <a:off x="8673228" y="3449297"/>
              <a:ext cx="1542387" cy="731552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Исследование данных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Process 118"/>
            <p:cNvSpPr txBox="1">
              <a:spLocks/>
            </p:cNvSpPr>
            <p:nvPr/>
          </p:nvSpPr>
          <p:spPr>
            <a:xfrm>
              <a:off x="6709124" y="4891002"/>
              <a:ext cx="1637497" cy="852433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Автоматизация реагирования на </a:t>
              </a: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инциденты</a:t>
              </a:r>
              <a:endParaRPr lang="ru-RU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04"/>
            <p:cNvSpPr/>
            <p:nvPr/>
          </p:nvSpPr>
          <p:spPr>
            <a:xfrm rot="3838556">
              <a:off x="8203417" y="5890694"/>
              <a:ext cx="378342" cy="569978"/>
            </a:xfrm>
            <a:prstGeom prst="rect">
              <a:avLst/>
            </a:prstGeom>
            <a:solidFill>
              <a:sysClr val="windowText" lastClr="000000">
                <a:alpha val="40000"/>
              </a:sysClr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5"/>
            <p:cNvSpPr/>
            <p:nvPr/>
          </p:nvSpPr>
          <p:spPr>
            <a:xfrm rot="4257769">
              <a:off x="8957839" y="6046771"/>
              <a:ext cx="446991" cy="467865"/>
            </a:xfrm>
            <a:prstGeom prst="rect">
              <a:avLst/>
            </a:prstGeom>
            <a:solidFill>
              <a:sysClr val="windowText" lastClr="000000">
                <a:alpha val="30000"/>
              </a:sysClr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3" name="Rectangle 106"/>
            <p:cNvSpPr/>
            <p:nvPr/>
          </p:nvSpPr>
          <p:spPr>
            <a:xfrm>
              <a:off x="4417895" y="2984956"/>
              <a:ext cx="1846901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ru-RU" sz="1050" dirty="0">
                  <a:solidFill>
                    <a:srgbClr val="70BC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Сложные угрозы</a:t>
              </a:r>
            </a:p>
          </p:txBody>
        </p:sp>
        <p:sp>
          <p:nvSpPr>
            <p:cNvPr id="36" name="Flowchart: Process 118"/>
            <p:cNvSpPr txBox="1">
              <a:spLocks/>
            </p:cNvSpPr>
            <p:nvPr/>
          </p:nvSpPr>
          <p:spPr>
            <a:xfrm>
              <a:off x="3555108" y="4400327"/>
              <a:ext cx="1591216" cy="729365"/>
            </a:xfrm>
            <a:prstGeom prst="rect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050" b="1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Эвристики</a:t>
              </a:r>
              <a:endParaRPr lang="en-US" sz="1050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lowchart: Process 118"/>
            <p:cNvSpPr txBox="1">
              <a:spLocks/>
            </p:cNvSpPr>
            <p:nvPr/>
          </p:nvSpPr>
          <p:spPr>
            <a:xfrm>
              <a:off x="4144085" y="5199634"/>
              <a:ext cx="1084320" cy="501352"/>
            </a:xfrm>
            <a:prstGeom prst="rect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05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Анти-</a:t>
              </a:r>
              <a:r>
                <a:rPr lang="ru-RU" sz="1050" dirty="0" err="1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крипторы</a:t>
              </a:r>
              <a:endParaRPr lang="en-US" sz="105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lowchart: Process 118"/>
            <p:cNvSpPr txBox="1">
              <a:spLocks/>
            </p:cNvSpPr>
            <p:nvPr/>
          </p:nvSpPr>
          <p:spPr>
            <a:xfrm>
              <a:off x="6556268" y="4167440"/>
              <a:ext cx="2009696" cy="642281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</a:t>
              </a:r>
            </a:p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en-US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песочнице</a:t>
              </a:r>
              <a:r>
                <a:rPr lang="en-US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lowchart: Process 118"/>
            <p:cNvSpPr txBox="1">
              <a:spLocks/>
            </p:cNvSpPr>
            <p:nvPr/>
          </p:nvSpPr>
          <p:spPr>
            <a:xfrm>
              <a:off x="6552060" y="3442611"/>
              <a:ext cx="2014207" cy="642175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20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Выявление угроз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lowchart: Process 118"/>
            <p:cNvSpPr txBox="1">
              <a:spLocks/>
            </p:cNvSpPr>
            <p:nvPr/>
          </p:nvSpPr>
          <p:spPr>
            <a:xfrm>
              <a:off x="6400800" y="2667000"/>
              <a:ext cx="1901188" cy="669443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05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Обнаружение подозрительной активности</a:t>
              </a:r>
              <a:endParaRPr lang="en-US" sz="105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lowchart: Process 118"/>
            <p:cNvSpPr txBox="1">
              <a:spLocks/>
            </p:cNvSpPr>
            <p:nvPr/>
          </p:nvSpPr>
          <p:spPr>
            <a:xfrm>
              <a:off x="4411545" y="3437366"/>
              <a:ext cx="1989255" cy="645487"/>
            </a:xfrm>
            <a:prstGeom prst="rect">
              <a:avLst/>
            </a:prstGeom>
            <a:solidFill>
              <a:srgbClr val="27675D">
                <a:alpha val="30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ru-RU"/>
              </a:defPPr>
              <a:lvl1pPr marL="0" indent="0" algn="l" defTabSz="72009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004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009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0135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40180" indent="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0022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6027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20315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80360" indent="-228600" algn="l" defTabSz="72009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05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</a:t>
              </a:r>
            </a:p>
            <a:p>
              <a:pPr algn="ctr" defTabSz="540068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sz="1050" dirty="0">
                  <a:solidFill>
                    <a:prstClr val="white">
                      <a:lumMod val="8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активности</a:t>
              </a:r>
            </a:p>
          </p:txBody>
        </p:sp>
        <p:sp>
          <p:nvSpPr>
            <p:cNvPr id="43" name="Freeform 116"/>
            <p:cNvSpPr/>
            <p:nvPr/>
          </p:nvSpPr>
          <p:spPr>
            <a:xfrm>
              <a:off x="3451526" y="3362700"/>
              <a:ext cx="3170323" cy="3096067"/>
            </a:xfrm>
            <a:custGeom>
              <a:avLst/>
              <a:gdLst>
                <a:gd name="connsiteX0" fmla="*/ 944181 w 3170323"/>
                <a:gd name="connsiteY0" fmla="*/ 0 h 3096067"/>
                <a:gd name="connsiteX1" fmla="*/ 2955747 w 3170323"/>
                <a:gd name="connsiteY1" fmla="*/ 0 h 3096067"/>
                <a:gd name="connsiteX2" fmla="*/ 3030565 w 3170323"/>
                <a:gd name="connsiteY2" fmla="*/ 74818 h 3096067"/>
                <a:gd name="connsiteX3" fmla="*/ 3030565 w 3170323"/>
                <a:gd name="connsiteY3" fmla="*/ 374082 h 3096067"/>
                <a:gd name="connsiteX4" fmla="*/ 3030562 w 3170323"/>
                <a:gd name="connsiteY4" fmla="*/ 374097 h 3096067"/>
                <a:gd name="connsiteX5" fmla="*/ 3030562 w 3170323"/>
                <a:gd name="connsiteY5" fmla="*/ 426951 h 3096067"/>
                <a:gd name="connsiteX6" fmla="*/ 3030012 w 3170323"/>
                <a:gd name="connsiteY6" fmla="*/ 429678 h 3096067"/>
                <a:gd name="connsiteX7" fmla="*/ 3030563 w 3170323"/>
                <a:gd name="connsiteY7" fmla="*/ 429678 h 3096067"/>
                <a:gd name="connsiteX8" fmla="*/ 3030563 w 3170323"/>
                <a:gd name="connsiteY8" fmla="*/ 1474529 h 3096067"/>
                <a:gd name="connsiteX9" fmla="*/ 3071412 w 3170323"/>
                <a:gd name="connsiteY9" fmla="*/ 1474529 h 3096067"/>
                <a:gd name="connsiteX10" fmla="*/ 3074924 w 3170323"/>
                <a:gd name="connsiteY10" fmla="*/ 1475238 h 3096067"/>
                <a:gd name="connsiteX11" fmla="*/ 3093232 w 3170323"/>
                <a:gd name="connsiteY11" fmla="*/ 1475238 h 3096067"/>
                <a:gd name="connsiteX12" fmla="*/ 3170323 w 3170323"/>
                <a:gd name="connsiteY12" fmla="*/ 1552329 h 3096067"/>
                <a:gd name="connsiteX13" fmla="*/ 3170323 w 3170323"/>
                <a:gd name="connsiteY13" fmla="*/ 2758449 h 3096067"/>
                <a:gd name="connsiteX14" fmla="*/ 3170323 w 3170323"/>
                <a:gd name="connsiteY14" fmla="*/ 2998702 h 3096067"/>
                <a:gd name="connsiteX15" fmla="*/ 3170323 w 3170323"/>
                <a:gd name="connsiteY15" fmla="*/ 3028542 h 3096067"/>
                <a:gd name="connsiteX16" fmla="*/ 3102798 w 3170323"/>
                <a:gd name="connsiteY16" fmla="*/ 3096067 h 3096067"/>
                <a:gd name="connsiteX17" fmla="*/ 1942878 w 3170323"/>
                <a:gd name="connsiteY17" fmla="*/ 3096067 h 3096067"/>
                <a:gd name="connsiteX18" fmla="*/ 1875353 w 3170323"/>
                <a:gd name="connsiteY18" fmla="*/ 3028542 h 3096067"/>
                <a:gd name="connsiteX19" fmla="*/ 1875353 w 3170323"/>
                <a:gd name="connsiteY19" fmla="*/ 2758449 h 3096067"/>
                <a:gd name="connsiteX20" fmla="*/ 1877527 w 3170323"/>
                <a:gd name="connsiteY20" fmla="*/ 2747681 h 3096067"/>
                <a:gd name="connsiteX21" fmla="*/ 1877527 w 3170323"/>
                <a:gd name="connsiteY21" fmla="*/ 2421974 h 3096067"/>
                <a:gd name="connsiteX22" fmla="*/ 1060464 w 3170323"/>
                <a:gd name="connsiteY22" fmla="*/ 2421974 h 3096067"/>
                <a:gd name="connsiteX23" fmla="*/ 694794 w 3170323"/>
                <a:gd name="connsiteY23" fmla="*/ 2421974 h 3096067"/>
                <a:gd name="connsiteX24" fmla="*/ 692559 w 3170323"/>
                <a:gd name="connsiteY24" fmla="*/ 2421974 h 3096067"/>
                <a:gd name="connsiteX25" fmla="*/ 692559 w 3170323"/>
                <a:gd name="connsiteY25" fmla="*/ 2421523 h 3096067"/>
                <a:gd name="connsiteX26" fmla="*/ 659209 w 3170323"/>
                <a:gd name="connsiteY26" fmla="*/ 2414790 h 3096067"/>
                <a:gd name="connsiteX27" fmla="*/ 603374 w 3170323"/>
                <a:gd name="connsiteY27" fmla="*/ 2330554 h 3096067"/>
                <a:gd name="connsiteX28" fmla="*/ 603374 w 3170323"/>
                <a:gd name="connsiteY28" fmla="*/ 1843656 h 3096067"/>
                <a:gd name="connsiteX29" fmla="*/ 103926 w 3170323"/>
                <a:gd name="connsiteY29" fmla="*/ 1843656 h 3096067"/>
                <a:gd name="connsiteX30" fmla="*/ 96586 w 3170323"/>
                <a:gd name="connsiteY30" fmla="*/ 1842174 h 3096067"/>
                <a:gd name="connsiteX31" fmla="*/ 65860 w 3170323"/>
                <a:gd name="connsiteY31" fmla="*/ 1842174 h 3096067"/>
                <a:gd name="connsiteX32" fmla="*/ 0 w 3170323"/>
                <a:gd name="connsiteY32" fmla="*/ 1776314 h 3096067"/>
                <a:gd name="connsiteX33" fmla="*/ 0 w 3170323"/>
                <a:gd name="connsiteY33" fmla="*/ 1739730 h 3096067"/>
                <a:gd name="connsiteX34" fmla="*/ 0 w 3170323"/>
                <a:gd name="connsiteY34" fmla="*/ 1512881 h 3096067"/>
                <a:gd name="connsiteX35" fmla="*/ 0 w 3170323"/>
                <a:gd name="connsiteY35" fmla="*/ 1324040 h 3096067"/>
                <a:gd name="connsiteX36" fmla="*/ 775 w 3170323"/>
                <a:gd name="connsiteY36" fmla="*/ 1320202 h 3096067"/>
                <a:gd name="connsiteX37" fmla="*/ 775 w 3170323"/>
                <a:gd name="connsiteY37" fmla="*/ 1281136 h 3096067"/>
                <a:gd name="connsiteX38" fmla="*/ 0 w 3170323"/>
                <a:gd name="connsiteY38" fmla="*/ 1277297 h 3096067"/>
                <a:gd name="connsiteX39" fmla="*/ 0 w 3170323"/>
                <a:gd name="connsiteY39" fmla="*/ 1230805 h 3096067"/>
                <a:gd name="connsiteX40" fmla="*/ 0 w 3170323"/>
                <a:gd name="connsiteY40" fmla="*/ 1183519 h 3096067"/>
                <a:gd name="connsiteX41" fmla="*/ 0 w 3170323"/>
                <a:gd name="connsiteY41" fmla="*/ 1014045 h 3096067"/>
                <a:gd name="connsiteX42" fmla="*/ 54529 w 3170323"/>
                <a:gd name="connsiteY42" fmla="*/ 959854 h 3096067"/>
                <a:gd name="connsiteX43" fmla="*/ 868385 w 3170323"/>
                <a:gd name="connsiteY43" fmla="*/ 959854 h 3096067"/>
                <a:gd name="connsiteX44" fmla="*/ 868385 w 3170323"/>
                <a:gd name="connsiteY44" fmla="*/ 770631 h 3096067"/>
                <a:gd name="connsiteX45" fmla="*/ 869361 w 3170323"/>
                <a:gd name="connsiteY45" fmla="*/ 770631 h 3096067"/>
                <a:gd name="connsiteX46" fmla="*/ 869361 w 3170323"/>
                <a:gd name="connsiteY46" fmla="*/ 429678 h 3096067"/>
                <a:gd name="connsiteX47" fmla="*/ 869912 w 3170323"/>
                <a:gd name="connsiteY47" fmla="*/ 429678 h 3096067"/>
                <a:gd name="connsiteX48" fmla="*/ 869361 w 3170323"/>
                <a:gd name="connsiteY48" fmla="*/ 426951 h 3096067"/>
                <a:gd name="connsiteX49" fmla="*/ 869361 w 3170323"/>
                <a:gd name="connsiteY49" fmla="*/ 102412 h 3096067"/>
                <a:gd name="connsiteX50" fmla="*/ 869363 w 3170323"/>
                <a:gd name="connsiteY50" fmla="*/ 102402 h 3096067"/>
                <a:gd name="connsiteX51" fmla="*/ 869363 w 3170323"/>
                <a:gd name="connsiteY51" fmla="*/ 74818 h 3096067"/>
                <a:gd name="connsiteX52" fmla="*/ 944181 w 3170323"/>
                <a:gd name="connsiteY52" fmla="*/ 0 h 309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0323" h="3096067">
                  <a:moveTo>
                    <a:pt x="944181" y="0"/>
                  </a:moveTo>
                  <a:lnTo>
                    <a:pt x="2955747" y="0"/>
                  </a:lnTo>
                  <a:cubicBezTo>
                    <a:pt x="2997068" y="0"/>
                    <a:pt x="3030565" y="33497"/>
                    <a:pt x="3030565" y="74818"/>
                  </a:cubicBezTo>
                  <a:lnTo>
                    <a:pt x="3030565" y="374082"/>
                  </a:lnTo>
                  <a:lnTo>
                    <a:pt x="3030562" y="374097"/>
                  </a:lnTo>
                  <a:lnTo>
                    <a:pt x="3030562" y="426951"/>
                  </a:lnTo>
                  <a:lnTo>
                    <a:pt x="3030012" y="429678"/>
                  </a:lnTo>
                  <a:lnTo>
                    <a:pt x="3030563" y="429678"/>
                  </a:lnTo>
                  <a:lnTo>
                    <a:pt x="3030563" y="1474529"/>
                  </a:lnTo>
                  <a:lnTo>
                    <a:pt x="3071412" y="1474529"/>
                  </a:lnTo>
                  <a:lnTo>
                    <a:pt x="3074924" y="1475238"/>
                  </a:lnTo>
                  <a:lnTo>
                    <a:pt x="3093232" y="1475238"/>
                  </a:lnTo>
                  <a:cubicBezTo>
                    <a:pt x="3135808" y="1475238"/>
                    <a:pt x="3170323" y="1509753"/>
                    <a:pt x="3170323" y="1552329"/>
                  </a:cubicBezTo>
                  <a:lnTo>
                    <a:pt x="3170323" y="2758449"/>
                  </a:lnTo>
                  <a:lnTo>
                    <a:pt x="3170323" y="2998702"/>
                  </a:lnTo>
                  <a:lnTo>
                    <a:pt x="3170323" y="3028542"/>
                  </a:lnTo>
                  <a:cubicBezTo>
                    <a:pt x="3170323" y="3065835"/>
                    <a:pt x="3140091" y="3096067"/>
                    <a:pt x="3102798" y="3096067"/>
                  </a:cubicBezTo>
                  <a:lnTo>
                    <a:pt x="1942878" y="3096067"/>
                  </a:lnTo>
                  <a:cubicBezTo>
                    <a:pt x="1905585" y="3096067"/>
                    <a:pt x="1875353" y="3065835"/>
                    <a:pt x="1875353" y="3028542"/>
                  </a:cubicBezTo>
                  <a:lnTo>
                    <a:pt x="1875353" y="2758449"/>
                  </a:lnTo>
                  <a:lnTo>
                    <a:pt x="1877527" y="2747681"/>
                  </a:lnTo>
                  <a:lnTo>
                    <a:pt x="1877527" y="2421974"/>
                  </a:lnTo>
                  <a:lnTo>
                    <a:pt x="1060464" y="2421974"/>
                  </a:lnTo>
                  <a:lnTo>
                    <a:pt x="694794" y="2421974"/>
                  </a:lnTo>
                  <a:lnTo>
                    <a:pt x="692559" y="2421974"/>
                  </a:lnTo>
                  <a:lnTo>
                    <a:pt x="692559" y="2421523"/>
                  </a:lnTo>
                  <a:lnTo>
                    <a:pt x="659209" y="2414790"/>
                  </a:lnTo>
                  <a:cubicBezTo>
                    <a:pt x="626397" y="2400912"/>
                    <a:pt x="603374" y="2368422"/>
                    <a:pt x="603374" y="2330554"/>
                  </a:cubicBezTo>
                  <a:lnTo>
                    <a:pt x="603374" y="1843656"/>
                  </a:lnTo>
                  <a:lnTo>
                    <a:pt x="103926" y="1843656"/>
                  </a:lnTo>
                  <a:lnTo>
                    <a:pt x="96586" y="1842174"/>
                  </a:lnTo>
                  <a:lnTo>
                    <a:pt x="65860" y="1842174"/>
                  </a:lnTo>
                  <a:cubicBezTo>
                    <a:pt x="29487" y="1842174"/>
                    <a:pt x="0" y="1812687"/>
                    <a:pt x="0" y="1776314"/>
                  </a:cubicBezTo>
                  <a:lnTo>
                    <a:pt x="0" y="1739730"/>
                  </a:lnTo>
                  <a:lnTo>
                    <a:pt x="0" y="1512881"/>
                  </a:lnTo>
                  <a:lnTo>
                    <a:pt x="0" y="1324040"/>
                  </a:lnTo>
                  <a:lnTo>
                    <a:pt x="775" y="1320202"/>
                  </a:lnTo>
                  <a:lnTo>
                    <a:pt x="775" y="1281136"/>
                  </a:lnTo>
                  <a:lnTo>
                    <a:pt x="0" y="1277297"/>
                  </a:lnTo>
                  <a:lnTo>
                    <a:pt x="0" y="1230805"/>
                  </a:lnTo>
                  <a:lnTo>
                    <a:pt x="0" y="1183519"/>
                  </a:lnTo>
                  <a:lnTo>
                    <a:pt x="0" y="1014045"/>
                  </a:lnTo>
                  <a:cubicBezTo>
                    <a:pt x="0" y="984116"/>
                    <a:pt x="24413" y="959854"/>
                    <a:pt x="54529" y="959854"/>
                  </a:cubicBezTo>
                  <a:lnTo>
                    <a:pt x="868385" y="959854"/>
                  </a:lnTo>
                  <a:lnTo>
                    <a:pt x="868385" y="770631"/>
                  </a:lnTo>
                  <a:lnTo>
                    <a:pt x="869361" y="770631"/>
                  </a:lnTo>
                  <a:lnTo>
                    <a:pt x="869361" y="429678"/>
                  </a:lnTo>
                  <a:lnTo>
                    <a:pt x="869912" y="429678"/>
                  </a:lnTo>
                  <a:lnTo>
                    <a:pt x="869361" y="426951"/>
                  </a:lnTo>
                  <a:lnTo>
                    <a:pt x="869361" y="102412"/>
                  </a:lnTo>
                  <a:lnTo>
                    <a:pt x="869363" y="102402"/>
                  </a:lnTo>
                  <a:lnTo>
                    <a:pt x="869363" y="74818"/>
                  </a:lnTo>
                  <a:cubicBezTo>
                    <a:pt x="869363" y="33497"/>
                    <a:pt x="902860" y="0"/>
                    <a:pt x="944181" y="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6BB6AA">
                  <a:alpha val="32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Flowchart: Process 118"/>
          <p:cNvSpPr txBox="1">
            <a:spLocks/>
          </p:cNvSpPr>
          <p:nvPr/>
        </p:nvSpPr>
        <p:spPr>
          <a:xfrm>
            <a:off x="6683606" y="4057175"/>
            <a:ext cx="1145657" cy="407366"/>
          </a:xfrm>
          <a:prstGeom prst="flowChartProcess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indent="0" algn="l" defTabSz="72009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004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009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013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4018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022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6027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2031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8036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6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 </a:t>
            </a:r>
            <a:r>
              <a:rPr lang="ru-RU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lowchart: Process 118"/>
          <p:cNvSpPr txBox="1">
            <a:spLocks/>
          </p:cNvSpPr>
          <p:nvPr/>
        </p:nvSpPr>
        <p:spPr>
          <a:xfrm>
            <a:off x="6492973" y="4537617"/>
            <a:ext cx="1145657" cy="407366"/>
          </a:xfrm>
          <a:prstGeom prst="flowChartProcess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indent="0" algn="l" defTabSz="72009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004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009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013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4018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022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6027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2031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8036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68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owchart: Process 118"/>
          <p:cNvSpPr txBox="1">
            <a:spLocks/>
          </p:cNvSpPr>
          <p:nvPr/>
        </p:nvSpPr>
        <p:spPr>
          <a:xfrm>
            <a:off x="6732676" y="2385372"/>
            <a:ext cx="1145657" cy="407366"/>
          </a:xfrm>
          <a:prstGeom prst="flowChartProcess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indent="0" algn="l" defTabSz="72009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004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009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013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4018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022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6027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2031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8036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68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en-US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owchart: Process 118"/>
          <p:cNvSpPr txBox="1">
            <a:spLocks/>
          </p:cNvSpPr>
          <p:nvPr/>
        </p:nvSpPr>
        <p:spPr>
          <a:xfrm>
            <a:off x="5195508" y="5225788"/>
            <a:ext cx="1281565" cy="407366"/>
          </a:xfrm>
          <a:prstGeom prst="flowChartProcess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indent="0" algn="l" defTabSz="72009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004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009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013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4018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022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6027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2031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8036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угроз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owchart: Process 118"/>
          <p:cNvSpPr txBox="1">
            <a:spLocks/>
          </p:cNvSpPr>
          <p:nvPr/>
        </p:nvSpPr>
        <p:spPr>
          <a:xfrm>
            <a:off x="6495279" y="5014678"/>
            <a:ext cx="1005973" cy="407366"/>
          </a:xfrm>
          <a:prstGeom prst="flowChartProcess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indent="0" algn="l" defTabSz="72009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004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009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0135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40180" indent="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022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6027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20315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80360" indent="-228600" algn="l" defTabSz="7200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68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Отчёты об инцидентах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9352" y="5172185"/>
            <a:ext cx="936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Машинное</a:t>
            </a:r>
          </a:p>
          <a:p>
            <a:r>
              <a:rPr lang="ru-RU" sz="1050" dirty="0">
                <a:solidFill>
                  <a:schemeClr val="bg1"/>
                </a:solidFill>
              </a:rPr>
              <a:t>обучение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202440" y="5102487"/>
            <a:ext cx="846564" cy="541646"/>
          </a:xfrm>
          <a:prstGeom prst="triangle">
            <a:avLst>
              <a:gd name="adj" fmla="val 0"/>
            </a:avLst>
          </a:prstGeom>
          <a:solidFill>
            <a:srgbClr val="27675D">
              <a:alpha val="3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/>
          <a:p>
            <a:pPr algn="ctr" defTabSz="540068"/>
            <a:endParaRPr lang="ru-RU" sz="9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0800000">
            <a:off x="4235359" y="5091303"/>
            <a:ext cx="846564" cy="541646"/>
          </a:xfrm>
          <a:prstGeom prst="triangle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1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0" tIns="0" rIns="0" bIns="0" rtlCol="0" anchor="ctr">
            <a:noAutofit/>
          </a:bodyPr>
          <a:lstStyle/>
          <a:p>
            <a:pPr algn="ctr" defTabSz="540068"/>
            <a:endParaRPr lang="ru-RU" sz="120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110"/>
          <p:cNvSpPr/>
          <p:nvPr/>
        </p:nvSpPr>
        <p:spPr>
          <a:xfrm rot="18414414">
            <a:off x="1639501" y="1017019"/>
            <a:ext cx="3401147" cy="5343182"/>
          </a:xfrm>
          <a:prstGeom prst="ellipse">
            <a:avLst/>
          </a:prstGeom>
          <a:solidFill>
            <a:srgbClr val="084D43">
              <a:alpha val="57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ru-RU" sz="1350">
              <a:solidFill>
                <a:srgbClr val="00A88E"/>
              </a:solidFill>
            </a:endParaRPr>
          </a:p>
        </p:txBody>
      </p:sp>
      <p:sp>
        <p:nvSpPr>
          <p:cNvPr id="50" name="Oval 111"/>
          <p:cNvSpPr/>
          <p:nvPr/>
        </p:nvSpPr>
        <p:spPr>
          <a:xfrm rot="19366368">
            <a:off x="3159346" y="1921667"/>
            <a:ext cx="5420336" cy="3442467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1" name="Oval 151"/>
          <p:cNvSpPr/>
          <p:nvPr/>
        </p:nvSpPr>
        <p:spPr>
          <a:xfrm>
            <a:off x="4379278" y="3040492"/>
            <a:ext cx="1309850" cy="2583560"/>
          </a:xfrm>
          <a:prstGeom prst="ellipse">
            <a:avLst/>
          </a:prstGeom>
          <a:noFill/>
          <a:ln w="19050" cap="flat" cmpd="sng" algn="ctr">
            <a:solidFill>
              <a:srgbClr val="CC222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2" name="Rectangle 115"/>
          <p:cNvSpPr/>
          <p:nvPr/>
        </p:nvSpPr>
        <p:spPr>
          <a:xfrm>
            <a:off x="5133937" y="5824892"/>
            <a:ext cx="1878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en-US" sz="2400" b="1" dirty="0" err="1">
                <a:solidFill>
                  <a:srgbClr val="CC2229"/>
                </a:solidFill>
              </a:rPr>
              <a:t>Nextgen</a:t>
            </a:r>
            <a:r>
              <a:rPr lang="en-US" sz="2400" b="1" dirty="0">
                <a:solidFill>
                  <a:srgbClr val="CC2229"/>
                </a:solidFill>
              </a:rPr>
              <a:t> AV</a:t>
            </a:r>
            <a:endParaRPr lang="ru-RU" sz="1350" dirty="0">
              <a:solidFill>
                <a:srgbClr val="CC2229"/>
              </a:solidFill>
            </a:endParaRPr>
          </a:p>
        </p:txBody>
      </p:sp>
      <p:sp>
        <p:nvSpPr>
          <p:cNvPr id="53" name="Заголовок 2"/>
          <p:cNvSpPr txBox="1">
            <a:spLocks/>
          </p:cNvSpPr>
          <p:nvPr/>
        </p:nvSpPr>
        <p:spPr>
          <a:xfrm>
            <a:off x="461938" y="574831"/>
            <a:ext cx="788670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smtClean="0"/>
              <a:t>Интегрированная платформа по обнаружению, реагированию и предотвращению угроз на конечных узлах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-13854" y="1584613"/>
            <a:ext cx="2881745" cy="4440383"/>
          </a:xfrm>
          <a:custGeom>
            <a:avLst/>
            <a:gdLst>
              <a:gd name="connsiteX0" fmla="*/ 0 w 3542272"/>
              <a:gd name="connsiteY0" fmla="*/ 5227782 h 5227782"/>
              <a:gd name="connsiteX1" fmla="*/ 1117600 w 3542272"/>
              <a:gd name="connsiteY1" fmla="*/ 3916219 h 5227782"/>
              <a:gd name="connsiteX2" fmla="*/ 2170545 w 3542272"/>
              <a:gd name="connsiteY2" fmla="*/ 2078182 h 5227782"/>
              <a:gd name="connsiteX3" fmla="*/ 2974109 w 3542272"/>
              <a:gd name="connsiteY3" fmla="*/ 729673 h 5227782"/>
              <a:gd name="connsiteX4" fmla="*/ 3315854 w 3542272"/>
              <a:gd name="connsiteY4" fmla="*/ 0 h 5227782"/>
              <a:gd name="connsiteX0" fmla="*/ 0 w 3315854"/>
              <a:gd name="connsiteY0" fmla="*/ 5227782 h 5227782"/>
              <a:gd name="connsiteX1" fmla="*/ 1117600 w 3315854"/>
              <a:gd name="connsiteY1" fmla="*/ 3916219 h 5227782"/>
              <a:gd name="connsiteX2" fmla="*/ 2170545 w 3315854"/>
              <a:gd name="connsiteY2" fmla="*/ 2078182 h 5227782"/>
              <a:gd name="connsiteX3" fmla="*/ 2974109 w 3315854"/>
              <a:gd name="connsiteY3" fmla="*/ 729673 h 5227782"/>
              <a:gd name="connsiteX4" fmla="*/ 3315854 w 3315854"/>
              <a:gd name="connsiteY4" fmla="*/ 0 h 5227782"/>
              <a:gd name="connsiteX0" fmla="*/ 0 w 3398981"/>
              <a:gd name="connsiteY0" fmla="*/ 5292437 h 5292437"/>
              <a:gd name="connsiteX1" fmla="*/ 1117600 w 3398981"/>
              <a:gd name="connsiteY1" fmla="*/ 3980874 h 5292437"/>
              <a:gd name="connsiteX2" fmla="*/ 2170545 w 3398981"/>
              <a:gd name="connsiteY2" fmla="*/ 2142837 h 5292437"/>
              <a:gd name="connsiteX3" fmla="*/ 2974109 w 3398981"/>
              <a:gd name="connsiteY3" fmla="*/ 794328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17600 w 3398981"/>
              <a:gd name="connsiteY1" fmla="*/ 3980874 h 5292437"/>
              <a:gd name="connsiteX2" fmla="*/ 2170545 w 3398981"/>
              <a:gd name="connsiteY2" fmla="*/ 2142837 h 5292437"/>
              <a:gd name="connsiteX3" fmla="*/ 2974109 w 3398981"/>
              <a:gd name="connsiteY3" fmla="*/ 794328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17600 w 3398981"/>
              <a:gd name="connsiteY1" fmla="*/ 3980874 h 5292437"/>
              <a:gd name="connsiteX2" fmla="*/ 2170545 w 3398981"/>
              <a:gd name="connsiteY2" fmla="*/ 2142837 h 5292437"/>
              <a:gd name="connsiteX3" fmla="*/ 2909454 w 3398981"/>
              <a:gd name="connsiteY3" fmla="*/ 914401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17600 w 3398981"/>
              <a:gd name="connsiteY1" fmla="*/ 3980874 h 5292437"/>
              <a:gd name="connsiteX2" fmla="*/ 2142836 w 3398981"/>
              <a:gd name="connsiteY2" fmla="*/ 2152074 h 5292437"/>
              <a:gd name="connsiteX3" fmla="*/ 2909454 w 3398981"/>
              <a:gd name="connsiteY3" fmla="*/ 914401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82255 w 3398981"/>
              <a:gd name="connsiteY1" fmla="*/ 3888510 h 5292437"/>
              <a:gd name="connsiteX2" fmla="*/ 2142836 w 3398981"/>
              <a:gd name="connsiteY2" fmla="*/ 2152074 h 5292437"/>
              <a:gd name="connsiteX3" fmla="*/ 2909454 w 3398981"/>
              <a:gd name="connsiteY3" fmla="*/ 914401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82255 w 3398981"/>
              <a:gd name="connsiteY1" fmla="*/ 3888510 h 5292437"/>
              <a:gd name="connsiteX2" fmla="*/ 2142836 w 3398981"/>
              <a:gd name="connsiteY2" fmla="*/ 2152074 h 5292437"/>
              <a:gd name="connsiteX3" fmla="*/ 2909454 w 3398981"/>
              <a:gd name="connsiteY3" fmla="*/ 914401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82255 w 3398981"/>
              <a:gd name="connsiteY1" fmla="*/ 3888510 h 5292437"/>
              <a:gd name="connsiteX2" fmla="*/ 2142836 w 3398981"/>
              <a:gd name="connsiteY2" fmla="*/ 2152074 h 5292437"/>
              <a:gd name="connsiteX3" fmla="*/ 2909454 w 3398981"/>
              <a:gd name="connsiteY3" fmla="*/ 914401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1182255 w 3398981"/>
              <a:gd name="connsiteY1" fmla="*/ 3888510 h 5292437"/>
              <a:gd name="connsiteX2" fmla="*/ 2170545 w 3398981"/>
              <a:gd name="connsiteY2" fmla="*/ 2152074 h 5292437"/>
              <a:gd name="connsiteX3" fmla="*/ 2909454 w 3398981"/>
              <a:gd name="connsiteY3" fmla="*/ 914401 h 5292437"/>
              <a:gd name="connsiteX4" fmla="*/ 3398981 w 3398981"/>
              <a:gd name="connsiteY4" fmla="*/ 0 h 5292437"/>
              <a:gd name="connsiteX0" fmla="*/ 0 w 3398981"/>
              <a:gd name="connsiteY0" fmla="*/ 5292437 h 5292437"/>
              <a:gd name="connsiteX1" fmla="*/ 2170545 w 3398981"/>
              <a:gd name="connsiteY1" fmla="*/ 2152074 h 5292437"/>
              <a:gd name="connsiteX2" fmla="*/ 2909454 w 3398981"/>
              <a:gd name="connsiteY2" fmla="*/ 914401 h 5292437"/>
              <a:gd name="connsiteX3" fmla="*/ 3398981 w 3398981"/>
              <a:gd name="connsiteY3" fmla="*/ 0 h 5292437"/>
              <a:gd name="connsiteX0" fmla="*/ 0 w 3398981"/>
              <a:gd name="connsiteY0" fmla="*/ 5292437 h 5292437"/>
              <a:gd name="connsiteX1" fmla="*/ 2909454 w 3398981"/>
              <a:gd name="connsiteY1" fmla="*/ 914401 h 5292437"/>
              <a:gd name="connsiteX2" fmla="*/ 3398981 w 3398981"/>
              <a:gd name="connsiteY2" fmla="*/ 0 h 5292437"/>
              <a:gd name="connsiteX0" fmla="*/ 0 w 3398981"/>
              <a:gd name="connsiteY0" fmla="*/ 5292437 h 5292437"/>
              <a:gd name="connsiteX1" fmla="*/ 3398981 w 3398981"/>
              <a:gd name="connsiteY1" fmla="*/ 0 h 5292437"/>
              <a:gd name="connsiteX0" fmla="*/ 0 w 3398981"/>
              <a:gd name="connsiteY0" fmla="*/ 5292437 h 5292437"/>
              <a:gd name="connsiteX1" fmla="*/ 3398981 w 3398981"/>
              <a:gd name="connsiteY1" fmla="*/ 0 h 5292437"/>
              <a:gd name="connsiteX0" fmla="*/ 0 w 3398981"/>
              <a:gd name="connsiteY0" fmla="*/ 5292437 h 5292437"/>
              <a:gd name="connsiteX1" fmla="*/ 3398981 w 3398981"/>
              <a:gd name="connsiteY1" fmla="*/ 0 h 5292437"/>
              <a:gd name="connsiteX0" fmla="*/ 0 w 3398981"/>
              <a:gd name="connsiteY0" fmla="*/ 5292437 h 5292437"/>
              <a:gd name="connsiteX1" fmla="*/ 3398981 w 3398981"/>
              <a:gd name="connsiteY1" fmla="*/ 0 h 5292437"/>
              <a:gd name="connsiteX0" fmla="*/ 0 w 4100945"/>
              <a:gd name="connsiteY0" fmla="*/ 5929746 h 5929746"/>
              <a:gd name="connsiteX1" fmla="*/ 4100945 w 4100945"/>
              <a:gd name="connsiteY1" fmla="*/ 0 h 5929746"/>
              <a:gd name="connsiteX0" fmla="*/ 0 w 4100945"/>
              <a:gd name="connsiteY0" fmla="*/ 5929746 h 5929746"/>
              <a:gd name="connsiteX1" fmla="*/ 4100945 w 4100945"/>
              <a:gd name="connsiteY1" fmla="*/ 0 h 5929746"/>
              <a:gd name="connsiteX0" fmla="*/ 0 w 4100945"/>
              <a:gd name="connsiteY0" fmla="*/ 5929746 h 5929746"/>
              <a:gd name="connsiteX1" fmla="*/ 4100945 w 4100945"/>
              <a:gd name="connsiteY1" fmla="*/ 0 h 5929746"/>
              <a:gd name="connsiteX0" fmla="*/ 0 w 3842327"/>
              <a:gd name="connsiteY0" fmla="*/ 5920510 h 5920510"/>
              <a:gd name="connsiteX1" fmla="*/ 3842327 w 3842327"/>
              <a:gd name="connsiteY1" fmla="*/ 0 h 5920510"/>
              <a:gd name="connsiteX0" fmla="*/ 0 w 3842327"/>
              <a:gd name="connsiteY0" fmla="*/ 5920510 h 5920510"/>
              <a:gd name="connsiteX1" fmla="*/ 3842327 w 3842327"/>
              <a:gd name="connsiteY1" fmla="*/ 0 h 5920510"/>
              <a:gd name="connsiteX0" fmla="*/ 0 w 3842327"/>
              <a:gd name="connsiteY0" fmla="*/ 5920510 h 5920510"/>
              <a:gd name="connsiteX1" fmla="*/ 3842327 w 3842327"/>
              <a:gd name="connsiteY1" fmla="*/ 0 h 59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2327" h="5920510">
                <a:moveTo>
                  <a:pt x="0" y="5920510"/>
                </a:moveTo>
                <a:cubicBezTo>
                  <a:pt x="1881139" y="4368799"/>
                  <a:pt x="3226569" y="2752439"/>
                  <a:pt x="3842327" y="0"/>
                </a:cubicBezTo>
              </a:path>
            </a:pathLst>
          </a:custGeom>
          <a:noFill/>
          <a:ln>
            <a:gradFill>
              <a:gsLst>
                <a:gs pos="0">
                  <a:srgbClr val="23B599"/>
                </a:gs>
                <a:gs pos="100000">
                  <a:srgbClr val="006E5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ый треугольник 36"/>
          <p:cNvSpPr/>
          <p:nvPr/>
        </p:nvSpPr>
        <p:spPr>
          <a:xfrm rot="12315059" flipH="1">
            <a:off x="880960" y="4649709"/>
            <a:ext cx="431747" cy="765713"/>
          </a:xfrm>
          <a:custGeom>
            <a:avLst/>
            <a:gdLst>
              <a:gd name="connsiteX0" fmla="*/ 0 w 536295"/>
              <a:gd name="connsiteY0" fmla="*/ 1301224 h 1301224"/>
              <a:gd name="connsiteX1" fmla="*/ 0 w 536295"/>
              <a:gd name="connsiteY1" fmla="*/ 0 h 1301224"/>
              <a:gd name="connsiteX2" fmla="*/ 536295 w 536295"/>
              <a:gd name="connsiteY2" fmla="*/ 1301224 h 1301224"/>
              <a:gd name="connsiteX3" fmla="*/ 0 w 536295"/>
              <a:gd name="connsiteY3" fmla="*/ 1301224 h 1301224"/>
              <a:gd name="connsiteX0" fmla="*/ 0 w 536295"/>
              <a:gd name="connsiteY0" fmla="*/ 1196205 h 1196205"/>
              <a:gd name="connsiteX1" fmla="*/ 11844 w 536295"/>
              <a:gd name="connsiteY1" fmla="*/ 0 h 1196205"/>
              <a:gd name="connsiteX2" fmla="*/ 536295 w 536295"/>
              <a:gd name="connsiteY2" fmla="*/ 1196205 h 1196205"/>
              <a:gd name="connsiteX3" fmla="*/ 0 w 536295"/>
              <a:gd name="connsiteY3" fmla="*/ 1196205 h 1196205"/>
              <a:gd name="connsiteX0" fmla="*/ 50851 w 587146"/>
              <a:gd name="connsiteY0" fmla="*/ 1196205 h 1196205"/>
              <a:gd name="connsiteX1" fmla="*/ 62695 w 587146"/>
              <a:gd name="connsiteY1" fmla="*/ 0 h 1196205"/>
              <a:gd name="connsiteX2" fmla="*/ 587146 w 587146"/>
              <a:gd name="connsiteY2" fmla="*/ 1196205 h 1196205"/>
              <a:gd name="connsiteX3" fmla="*/ 50851 w 587146"/>
              <a:gd name="connsiteY3" fmla="*/ 1196205 h 1196205"/>
              <a:gd name="connsiteX0" fmla="*/ 50851 w 587146"/>
              <a:gd name="connsiteY0" fmla="*/ 1212883 h 1212883"/>
              <a:gd name="connsiteX1" fmla="*/ 62695 w 587146"/>
              <a:gd name="connsiteY1" fmla="*/ 16678 h 1212883"/>
              <a:gd name="connsiteX2" fmla="*/ 587146 w 587146"/>
              <a:gd name="connsiteY2" fmla="*/ 1212883 h 1212883"/>
              <a:gd name="connsiteX3" fmla="*/ 50851 w 587146"/>
              <a:gd name="connsiteY3" fmla="*/ 1212883 h 1212883"/>
              <a:gd name="connsiteX0" fmla="*/ 46959 w 583254"/>
              <a:gd name="connsiteY0" fmla="*/ 1048393 h 1048393"/>
              <a:gd name="connsiteX1" fmla="*/ 64262 w 583254"/>
              <a:gd name="connsiteY1" fmla="*/ 19744 h 1048393"/>
              <a:gd name="connsiteX2" fmla="*/ 583254 w 583254"/>
              <a:gd name="connsiteY2" fmla="*/ 1048393 h 1048393"/>
              <a:gd name="connsiteX3" fmla="*/ 46959 w 583254"/>
              <a:gd name="connsiteY3" fmla="*/ 1048393 h 1048393"/>
              <a:gd name="connsiteX0" fmla="*/ 38420 w 574715"/>
              <a:gd name="connsiteY0" fmla="*/ 994240 h 994240"/>
              <a:gd name="connsiteX1" fmla="*/ 68118 w 574715"/>
              <a:gd name="connsiteY1" fmla="*/ 21018 h 994240"/>
              <a:gd name="connsiteX2" fmla="*/ 574715 w 574715"/>
              <a:gd name="connsiteY2" fmla="*/ 994240 h 994240"/>
              <a:gd name="connsiteX3" fmla="*/ 38420 w 574715"/>
              <a:gd name="connsiteY3" fmla="*/ 994240 h 994240"/>
              <a:gd name="connsiteX0" fmla="*/ 38420 w 567793"/>
              <a:gd name="connsiteY0" fmla="*/ 997279 h 997279"/>
              <a:gd name="connsiteX1" fmla="*/ 68118 w 567793"/>
              <a:gd name="connsiteY1" fmla="*/ 24057 h 997279"/>
              <a:gd name="connsiteX2" fmla="*/ 567793 w 567793"/>
              <a:gd name="connsiteY2" fmla="*/ 888249 h 997279"/>
              <a:gd name="connsiteX3" fmla="*/ 38420 w 567793"/>
              <a:gd name="connsiteY3" fmla="*/ 997279 h 997279"/>
              <a:gd name="connsiteX0" fmla="*/ 158885 w 539121"/>
              <a:gd name="connsiteY0" fmla="*/ 1039588 h 1039588"/>
              <a:gd name="connsiteX1" fmla="*/ 39446 w 539121"/>
              <a:gd name="connsiteY1" fmla="*/ 24057 h 1039588"/>
              <a:gd name="connsiteX2" fmla="*/ 539121 w 539121"/>
              <a:gd name="connsiteY2" fmla="*/ 888249 h 1039588"/>
              <a:gd name="connsiteX3" fmla="*/ 158885 w 539121"/>
              <a:gd name="connsiteY3" fmla="*/ 1039588 h 1039588"/>
              <a:gd name="connsiteX0" fmla="*/ 200783 w 581019"/>
              <a:gd name="connsiteY0" fmla="*/ 1026713 h 1026713"/>
              <a:gd name="connsiteX1" fmla="*/ 34850 w 581019"/>
              <a:gd name="connsiteY1" fmla="*/ 24488 h 1026713"/>
              <a:gd name="connsiteX2" fmla="*/ 581019 w 581019"/>
              <a:gd name="connsiteY2" fmla="*/ 875374 h 1026713"/>
              <a:gd name="connsiteX3" fmla="*/ 200783 w 581019"/>
              <a:gd name="connsiteY3" fmla="*/ 1026713 h 1026713"/>
              <a:gd name="connsiteX0" fmla="*/ 200783 w 578955"/>
              <a:gd name="connsiteY0" fmla="*/ 1024693 h 1024693"/>
              <a:gd name="connsiteX1" fmla="*/ 34850 w 578955"/>
              <a:gd name="connsiteY1" fmla="*/ 22468 h 1024693"/>
              <a:gd name="connsiteX2" fmla="*/ 578955 w 578955"/>
              <a:gd name="connsiteY2" fmla="*/ 940076 h 1024693"/>
              <a:gd name="connsiteX3" fmla="*/ 200783 w 578955"/>
              <a:gd name="connsiteY3" fmla="*/ 1024693 h 1024693"/>
              <a:gd name="connsiteX0" fmla="*/ 197347 w 579288"/>
              <a:gd name="connsiteY0" fmla="*/ 951146 h 951146"/>
              <a:gd name="connsiteX1" fmla="*/ 35183 w 579288"/>
              <a:gd name="connsiteY1" fmla="*/ 22468 h 951146"/>
              <a:gd name="connsiteX2" fmla="*/ 579288 w 579288"/>
              <a:gd name="connsiteY2" fmla="*/ 940076 h 951146"/>
              <a:gd name="connsiteX3" fmla="*/ 197347 w 579288"/>
              <a:gd name="connsiteY3" fmla="*/ 951146 h 951146"/>
              <a:gd name="connsiteX0" fmla="*/ 197347 w 578043"/>
              <a:gd name="connsiteY0" fmla="*/ 950714 h 955470"/>
              <a:gd name="connsiteX1" fmla="*/ 35183 w 578043"/>
              <a:gd name="connsiteY1" fmla="*/ 22036 h 955470"/>
              <a:gd name="connsiteX2" fmla="*/ 578043 w 578043"/>
              <a:gd name="connsiteY2" fmla="*/ 955470 h 955470"/>
              <a:gd name="connsiteX3" fmla="*/ 197347 w 578043"/>
              <a:gd name="connsiteY3" fmla="*/ 950714 h 955470"/>
              <a:gd name="connsiteX0" fmla="*/ 213353 w 594049"/>
              <a:gd name="connsiteY0" fmla="*/ 970662 h 975418"/>
              <a:gd name="connsiteX1" fmla="*/ 33691 w 594049"/>
              <a:gd name="connsiteY1" fmla="*/ 21499 h 975418"/>
              <a:gd name="connsiteX2" fmla="*/ 594049 w 594049"/>
              <a:gd name="connsiteY2" fmla="*/ 975418 h 975418"/>
              <a:gd name="connsiteX3" fmla="*/ 213353 w 594049"/>
              <a:gd name="connsiteY3" fmla="*/ 970662 h 975418"/>
              <a:gd name="connsiteX0" fmla="*/ 214039 w 594735"/>
              <a:gd name="connsiteY0" fmla="*/ 961412 h 966168"/>
              <a:gd name="connsiteX1" fmla="*/ 33630 w 594735"/>
              <a:gd name="connsiteY1" fmla="*/ 21745 h 966168"/>
              <a:gd name="connsiteX2" fmla="*/ 594735 w 594735"/>
              <a:gd name="connsiteY2" fmla="*/ 966168 h 966168"/>
              <a:gd name="connsiteX3" fmla="*/ 214039 w 594735"/>
              <a:gd name="connsiteY3" fmla="*/ 961412 h 966168"/>
              <a:gd name="connsiteX0" fmla="*/ 234056 w 593058"/>
              <a:gd name="connsiteY0" fmla="*/ 1059161 h 1059161"/>
              <a:gd name="connsiteX1" fmla="*/ 31953 w 593058"/>
              <a:gd name="connsiteY1" fmla="*/ 21745 h 1059161"/>
              <a:gd name="connsiteX2" fmla="*/ 593058 w 593058"/>
              <a:gd name="connsiteY2" fmla="*/ 966168 h 1059161"/>
              <a:gd name="connsiteX3" fmla="*/ 234056 w 593058"/>
              <a:gd name="connsiteY3" fmla="*/ 1059161 h 1059161"/>
              <a:gd name="connsiteX0" fmla="*/ 234056 w 616956"/>
              <a:gd name="connsiteY0" fmla="*/ 1056412 h 1083648"/>
              <a:gd name="connsiteX1" fmla="*/ 31953 w 616956"/>
              <a:gd name="connsiteY1" fmla="*/ 18996 h 1083648"/>
              <a:gd name="connsiteX2" fmla="*/ 616956 w 616956"/>
              <a:gd name="connsiteY2" fmla="*/ 1083648 h 1083648"/>
              <a:gd name="connsiteX3" fmla="*/ 234056 w 616956"/>
              <a:gd name="connsiteY3" fmla="*/ 1056412 h 1083648"/>
              <a:gd name="connsiteX0" fmla="*/ 153685 w 536585"/>
              <a:gd name="connsiteY0" fmla="*/ 808701 h 835937"/>
              <a:gd name="connsiteX1" fmla="*/ 40113 w 536585"/>
              <a:gd name="connsiteY1" fmla="*/ 25909 h 835937"/>
              <a:gd name="connsiteX2" fmla="*/ 536585 w 536585"/>
              <a:gd name="connsiteY2" fmla="*/ 835937 h 835937"/>
              <a:gd name="connsiteX3" fmla="*/ 153685 w 536585"/>
              <a:gd name="connsiteY3" fmla="*/ 808701 h 835937"/>
              <a:gd name="connsiteX0" fmla="*/ 205689 w 588589"/>
              <a:gd name="connsiteY0" fmla="*/ 1020843 h 1048079"/>
              <a:gd name="connsiteX1" fmla="*/ 34388 w 588589"/>
              <a:gd name="connsiteY1" fmla="*/ 19750 h 1048079"/>
              <a:gd name="connsiteX2" fmla="*/ 588589 w 588589"/>
              <a:gd name="connsiteY2" fmla="*/ 1048079 h 1048079"/>
              <a:gd name="connsiteX3" fmla="*/ 205689 w 588589"/>
              <a:gd name="connsiteY3" fmla="*/ 1020843 h 1048079"/>
              <a:gd name="connsiteX0" fmla="*/ 259892 w 584237"/>
              <a:gd name="connsiteY0" fmla="*/ 1019500 h 1048079"/>
              <a:gd name="connsiteX1" fmla="*/ 30036 w 584237"/>
              <a:gd name="connsiteY1" fmla="*/ 19750 h 1048079"/>
              <a:gd name="connsiteX2" fmla="*/ 584237 w 584237"/>
              <a:gd name="connsiteY2" fmla="*/ 1048079 h 1048079"/>
              <a:gd name="connsiteX3" fmla="*/ 259892 w 584237"/>
              <a:gd name="connsiteY3" fmla="*/ 1019500 h 1048079"/>
              <a:gd name="connsiteX0" fmla="*/ 266599 w 590944"/>
              <a:gd name="connsiteY0" fmla="*/ 1019500 h 1048079"/>
              <a:gd name="connsiteX1" fmla="*/ 36743 w 590944"/>
              <a:gd name="connsiteY1" fmla="*/ 19750 h 1048079"/>
              <a:gd name="connsiteX2" fmla="*/ 590944 w 590944"/>
              <a:gd name="connsiteY2" fmla="*/ 1048079 h 1048079"/>
              <a:gd name="connsiteX3" fmla="*/ 266599 w 590944"/>
              <a:gd name="connsiteY3" fmla="*/ 1019500 h 1048079"/>
              <a:gd name="connsiteX0" fmla="*/ 266599 w 461427"/>
              <a:gd name="connsiteY0" fmla="*/ 1029317 h 1029317"/>
              <a:gd name="connsiteX1" fmla="*/ 36743 w 461427"/>
              <a:gd name="connsiteY1" fmla="*/ 29567 h 1029317"/>
              <a:gd name="connsiteX2" fmla="*/ 461427 w 461427"/>
              <a:gd name="connsiteY2" fmla="*/ 751956 h 1029317"/>
              <a:gd name="connsiteX3" fmla="*/ 266599 w 461427"/>
              <a:gd name="connsiteY3" fmla="*/ 1029317 h 1029317"/>
              <a:gd name="connsiteX0" fmla="*/ 266599 w 575663"/>
              <a:gd name="connsiteY0" fmla="*/ 1020950 h 1020950"/>
              <a:gd name="connsiteX1" fmla="*/ 36743 w 575663"/>
              <a:gd name="connsiteY1" fmla="*/ 21200 h 1020950"/>
              <a:gd name="connsiteX2" fmla="*/ 575663 w 575663"/>
              <a:gd name="connsiteY2" fmla="*/ 987031 h 1020950"/>
              <a:gd name="connsiteX3" fmla="*/ 266599 w 575663"/>
              <a:gd name="connsiteY3" fmla="*/ 1020950 h 10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63" h="1020950">
                <a:moveTo>
                  <a:pt x="266599" y="1020950"/>
                </a:moveTo>
                <a:cubicBezTo>
                  <a:pt x="179403" y="642414"/>
                  <a:pt x="-99185" y="76975"/>
                  <a:pt x="36743" y="21200"/>
                </a:cubicBezTo>
                <a:cubicBezTo>
                  <a:pt x="236392" y="-132687"/>
                  <a:pt x="400846" y="588296"/>
                  <a:pt x="575663" y="987031"/>
                </a:cubicBezTo>
                <a:lnTo>
                  <a:pt x="266599" y="10209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ый треугольник 36"/>
          <p:cNvSpPr/>
          <p:nvPr/>
        </p:nvSpPr>
        <p:spPr>
          <a:xfrm rot="11569996" flipH="1">
            <a:off x="1615529" y="3704525"/>
            <a:ext cx="441442" cy="786059"/>
          </a:xfrm>
          <a:custGeom>
            <a:avLst/>
            <a:gdLst>
              <a:gd name="connsiteX0" fmla="*/ 0 w 536295"/>
              <a:gd name="connsiteY0" fmla="*/ 1301224 h 1301224"/>
              <a:gd name="connsiteX1" fmla="*/ 0 w 536295"/>
              <a:gd name="connsiteY1" fmla="*/ 0 h 1301224"/>
              <a:gd name="connsiteX2" fmla="*/ 536295 w 536295"/>
              <a:gd name="connsiteY2" fmla="*/ 1301224 h 1301224"/>
              <a:gd name="connsiteX3" fmla="*/ 0 w 536295"/>
              <a:gd name="connsiteY3" fmla="*/ 1301224 h 1301224"/>
              <a:gd name="connsiteX0" fmla="*/ 0 w 536295"/>
              <a:gd name="connsiteY0" fmla="*/ 1196205 h 1196205"/>
              <a:gd name="connsiteX1" fmla="*/ 11844 w 536295"/>
              <a:gd name="connsiteY1" fmla="*/ 0 h 1196205"/>
              <a:gd name="connsiteX2" fmla="*/ 536295 w 536295"/>
              <a:gd name="connsiteY2" fmla="*/ 1196205 h 1196205"/>
              <a:gd name="connsiteX3" fmla="*/ 0 w 536295"/>
              <a:gd name="connsiteY3" fmla="*/ 1196205 h 1196205"/>
              <a:gd name="connsiteX0" fmla="*/ 50851 w 587146"/>
              <a:gd name="connsiteY0" fmla="*/ 1196205 h 1196205"/>
              <a:gd name="connsiteX1" fmla="*/ 62695 w 587146"/>
              <a:gd name="connsiteY1" fmla="*/ 0 h 1196205"/>
              <a:gd name="connsiteX2" fmla="*/ 587146 w 587146"/>
              <a:gd name="connsiteY2" fmla="*/ 1196205 h 1196205"/>
              <a:gd name="connsiteX3" fmla="*/ 50851 w 587146"/>
              <a:gd name="connsiteY3" fmla="*/ 1196205 h 1196205"/>
              <a:gd name="connsiteX0" fmla="*/ 50851 w 587146"/>
              <a:gd name="connsiteY0" fmla="*/ 1212883 h 1212883"/>
              <a:gd name="connsiteX1" fmla="*/ 62695 w 587146"/>
              <a:gd name="connsiteY1" fmla="*/ 16678 h 1212883"/>
              <a:gd name="connsiteX2" fmla="*/ 587146 w 587146"/>
              <a:gd name="connsiteY2" fmla="*/ 1212883 h 1212883"/>
              <a:gd name="connsiteX3" fmla="*/ 50851 w 587146"/>
              <a:gd name="connsiteY3" fmla="*/ 1212883 h 1212883"/>
              <a:gd name="connsiteX0" fmla="*/ 46959 w 583254"/>
              <a:gd name="connsiteY0" fmla="*/ 1048393 h 1048393"/>
              <a:gd name="connsiteX1" fmla="*/ 64262 w 583254"/>
              <a:gd name="connsiteY1" fmla="*/ 19744 h 1048393"/>
              <a:gd name="connsiteX2" fmla="*/ 583254 w 583254"/>
              <a:gd name="connsiteY2" fmla="*/ 1048393 h 1048393"/>
              <a:gd name="connsiteX3" fmla="*/ 46959 w 583254"/>
              <a:gd name="connsiteY3" fmla="*/ 1048393 h 1048393"/>
              <a:gd name="connsiteX0" fmla="*/ 38420 w 574715"/>
              <a:gd name="connsiteY0" fmla="*/ 994240 h 994240"/>
              <a:gd name="connsiteX1" fmla="*/ 68118 w 574715"/>
              <a:gd name="connsiteY1" fmla="*/ 21018 h 994240"/>
              <a:gd name="connsiteX2" fmla="*/ 574715 w 574715"/>
              <a:gd name="connsiteY2" fmla="*/ 994240 h 994240"/>
              <a:gd name="connsiteX3" fmla="*/ 38420 w 574715"/>
              <a:gd name="connsiteY3" fmla="*/ 994240 h 994240"/>
              <a:gd name="connsiteX0" fmla="*/ 38420 w 567793"/>
              <a:gd name="connsiteY0" fmla="*/ 997279 h 997279"/>
              <a:gd name="connsiteX1" fmla="*/ 68118 w 567793"/>
              <a:gd name="connsiteY1" fmla="*/ 24057 h 997279"/>
              <a:gd name="connsiteX2" fmla="*/ 567793 w 567793"/>
              <a:gd name="connsiteY2" fmla="*/ 888249 h 997279"/>
              <a:gd name="connsiteX3" fmla="*/ 38420 w 567793"/>
              <a:gd name="connsiteY3" fmla="*/ 997279 h 997279"/>
              <a:gd name="connsiteX0" fmla="*/ 158885 w 539121"/>
              <a:gd name="connsiteY0" fmla="*/ 1039588 h 1039588"/>
              <a:gd name="connsiteX1" fmla="*/ 39446 w 539121"/>
              <a:gd name="connsiteY1" fmla="*/ 24057 h 1039588"/>
              <a:gd name="connsiteX2" fmla="*/ 539121 w 539121"/>
              <a:gd name="connsiteY2" fmla="*/ 888249 h 1039588"/>
              <a:gd name="connsiteX3" fmla="*/ 158885 w 539121"/>
              <a:gd name="connsiteY3" fmla="*/ 1039588 h 1039588"/>
              <a:gd name="connsiteX0" fmla="*/ 200783 w 581019"/>
              <a:gd name="connsiteY0" fmla="*/ 1026713 h 1026713"/>
              <a:gd name="connsiteX1" fmla="*/ 34850 w 581019"/>
              <a:gd name="connsiteY1" fmla="*/ 24488 h 1026713"/>
              <a:gd name="connsiteX2" fmla="*/ 581019 w 581019"/>
              <a:gd name="connsiteY2" fmla="*/ 875374 h 1026713"/>
              <a:gd name="connsiteX3" fmla="*/ 200783 w 581019"/>
              <a:gd name="connsiteY3" fmla="*/ 1026713 h 1026713"/>
              <a:gd name="connsiteX0" fmla="*/ 200783 w 578955"/>
              <a:gd name="connsiteY0" fmla="*/ 1024693 h 1024693"/>
              <a:gd name="connsiteX1" fmla="*/ 34850 w 578955"/>
              <a:gd name="connsiteY1" fmla="*/ 22468 h 1024693"/>
              <a:gd name="connsiteX2" fmla="*/ 578955 w 578955"/>
              <a:gd name="connsiteY2" fmla="*/ 940076 h 1024693"/>
              <a:gd name="connsiteX3" fmla="*/ 200783 w 578955"/>
              <a:gd name="connsiteY3" fmla="*/ 1024693 h 1024693"/>
              <a:gd name="connsiteX0" fmla="*/ 197347 w 579288"/>
              <a:gd name="connsiteY0" fmla="*/ 951146 h 951146"/>
              <a:gd name="connsiteX1" fmla="*/ 35183 w 579288"/>
              <a:gd name="connsiteY1" fmla="*/ 22468 h 951146"/>
              <a:gd name="connsiteX2" fmla="*/ 579288 w 579288"/>
              <a:gd name="connsiteY2" fmla="*/ 940076 h 951146"/>
              <a:gd name="connsiteX3" fmla="*/ 197347 w 579288"/>
              <a:gd name="connsiteY3" fmla="*/ 951146 h 951146"/>
              <a:gd name="connsiteX0" fmla="*/ 197347 w 578043"/>
              <a:gd name="connsiteY0" fmla="*/ 950714 h 955470"/>
              <a:gd name="connsiteX1" fmla="*/ 35183 w 578043"/>
              <a:gd name="connsiteY1" fmla="*/ 22036 h 955470"/>
              <a:gd name="connsiteX2" fmla="*/ 578043 w 578043"/>
              <a:gd name="connsiteY2" fmla="*/ 955470 h 955470"/>
              <a:gd name="connsiteX3" fmla="*/ 197347 w 578043"/>
              <a:gd name="connsiteY3" fmla="*/ 950714 h 955470"/>
              <a:gd name="connsiteX0" fmla="*/ 213353 w 594049"/>
              <a:gd name="connsiteY0" fmla="*/ 970662 h 975418"/>
              <a:gd name="connsiteX1" fmla="*/ 33691 w 594049"/>
              <a:gd name="connsiteY1" fmla="*/ 21499 h 975418"/>
              <a:gd name="connsiteX2" fmla="*/ 594049 w 594049"/>
              <a:gd name="connsiteY2" fmla="*/ 975418 h 975418"/>
              <a:gd name="connsiteX3" fmla="*/ 213353 w 594049"/>
              <a:gd name="connsiteY3" fmla="*/ 970662 h 975418"/>
              <a:gd name="connsiteX0" fmla="*/ 214039 w 594735"/>
              <a:gd name="connsiteY0" fmla="*/ 961412 h 966168"/>
              <a:gd name="connsiteX1" fmla="*/ 33630 w 594735"/>
              <a:gd name="connsiteY1" fmla="*/ 21745 h 966168"/>
              <a:gd name="connsiteX2" fmla="*/ 594735 w 594735"/>
              <a:gd name="connsiteY2" fmla="*/ 966168 h 966168"/>
              <a:gd name="connsiteX3" fmla="*/ 214039 w 594735"/>
              <a:gd name="connsiteY3" fmla="*/ 961412 h 966168"/>
              <a:gd name="connsiteX0" fmla="*/ 234056 w 593058"/>
              <a:gd name="connsiteY0" fmla="*/ 1059161 h 1059161"/>
              <a:gd name="connsiteX1" fmla="*/ 31953 w 593058"/>
              <a:gd name="connsiteY1" fmla="*/ 21745 h 1059161"/>
              <a:gd name="connsiteX2" fmla="*/ 593058 w 593058"/>
              <a:gd name="connsiteY2" fmla="*/ 966168 h 1059161"/>
              <a:gd name="connsiteX3" fmla="*/ 234056 w 593058"/>
              <a:gd name="connsiteY3" fmla="*/ 1059161 h 1059161"/>
              <a:gd name="connsiteX0" fmla="*/ 234056 w 616956"/>
              <a:gd name="connsiteY0" fmla="*/ 1056412 h 1083648"/>
              <a:gd name="connsiteX1" fmla="*/ 31953 w 616956"/>
              <a:gd name="connsiteY1" fmla="*/ 18996 h 1083648"/>
              <a:gd name="connsiteX2" fmla="*/ 616956 w 616956"/>
              <a:gd name="connsiteY2" fmla="*/ 1083648 h 1083648"/>
              <a:gd name="connsiteX3" fmla="*/ 234056 w 616956"/>
              <a:gd name="connsiteY3" fmla="*/ 1056412 h 1083648"/>
              <a:gd name="connsiteX0" fmla="*/ 153685 w 536585"/>
              <a:gd name="connsiteY0" fmla="*/ 808701 h 835937"/>
              <a:gd name="connsiteX1" fmla="*/ 40113 w 536585"/>
              <a:gd name="connsiteY1" fmla="*/ 25909 h 835937"/>
              <a:gd name="connsiteX2" fmla="*/ 536585 w 536585"/>
              <a:gd name="connsiteY2" fmla="*/ 835937 h 835937"/>
              <a:gd name="connsiteX3" fmla="*/ 153685 w 536585"/>
              <a:gd name="connsiteY3" fmla="*/ 808701 h 835937"/>
              <a:gd name="connsiteX0" fmla="*/ 205689 w 588589"/>
              <a:gd name="connsiteY0" fmla="*/ 1020843 h 1048079"/>
              <a:gd name="connsiteX1" fmla="*/ 34388 w 588589"/>
              <a:gd name="connsiteY1" fmla="*/ 19750 h 1048079"/>
              <a:gd name="connsiteX2" fmla="*/ 588589 w 588589"/>
              <a:gd name="connsiteY2" fmla="*/ 1048079 h 1048079"/>
              <a:gd name="connsiteX3" fmla="*/ 205689 w 588589"/>
              <a:gd name="connsiteY3" fmla="*/ 1020843 h 104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9" h="1048079">
                <a:moveTo>
                  <a:pt x="205689" y="1020843"/>
                </a:moveTo>
                <a:cubicBezTo>
                  <a:pt x="209637" y="622108"/>
                  <a:pt x="-101540" y="75525"/>
                  <a:pt x="34388" y="19750"/>
                </a:cubicBezTo>
                <a:cubicBezTo>
                  <a:pt x="234037" y="-134137"/>
                  <a:pt x="413772" y="649344"/>
                  <a:pt x="588589" y="1048079"/>
                </a:cubicBezTo>
                <a:lnTo>
                  <a:pt x="205689" y="1020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Прямоугольный треугольник 36"/>
          <p:cNvSpPr/>
          <p:nvPr/>
        </p:nvSpPr>
        <p:spPr>
          <a:xfrm rot="11069868" flipH="1">
            <a:off x="2167949" y="2775044"/>
            <a:ext cx="446051" cy="724626"/>
          </a:xfrm>
          <a:custGeom>
            <a:avLst/>
            <a:gdLst>
              <a:gd name="connsiteX0" fmla="*/ 0 w 536295"/>
              <a:gd name="connsiteY0" fmla="*/ 1301224 h 1301224"/>
              <a:gd name="connsiteX1" fmla="*/ 0 w 536295"/>
              <a:gd name="connsiteY1" fmla="*/ 0 h 1301224"/>
              <a:gd name="connsiteX2" fmla="*/ 536295 w 536295"/>
              <a:gd name="connsiteY2" fmla="*/ 1301224 h 1301224"/>
              <a:gd name="connsiteX3" fmla="*/ 0 w 536295"/>
              <a:gd name="connsiteY3" fmla="*/ 1301224 h 1301224"/>
              <a:gd name="connsiteX0" fmla="*/ 0 w 536295"/>
              <a:gd name="connsiteY0" fmla="*/ 1196205 h 1196205"/>
              <a:gd name="connsiteX1" fmla="*/ 11844 w 536295"/>
              <a:gd name="connsiteY1" fmla="*/ 0 h 1196205"/>
              <a:gd name="connsiteX2" fmla="*/ 536295 w 536295"/>
              <a:gd name="connsiteY2" fmla="*/ 1196205 h 1196205"/>
              <a:gd name="connsiteX3" fmla="*/ 0 w 536295"/>
              <a:gd name="connsiteY3" fmla="*/ 1196205 h 1196205"/>
              <a:gd name="connsiteX0" fmla="*/ 50851 w 587146"/>
              <a:gd name="connsiteY0" fmla="*/ 1196205 h 1196205"/>
              <a:gd name="connsiteX1" fmla="*/ 62695 w 587146"/>
              <a:gd name="connsiteY1" fmla="*/ 0 h 1196205"/>
              <a:gd name="connsiteX2" fmla="*/ 587146 w 587146"/>
              <a:gd name="connsiteY2" fmla="*/ 1196205 h 1196205"/>
              <a:gd name="connsiteX3" fmla="*/ 50851 w 587146"/>
              <a:gd name="connsiteY3" fmla="*/ 1196205 h 1196205"/>
              <a:gd name="connsiteX0" fmla="*/ 50851 w 587146"/>
              <a:gd name="connsiteY0" fmla="*/ 1212883 h 1212883"/>
              <a:gd name="connsiteX1" fmla="*/ 62695 w 587146"/>
              <a:gd name="connsiteY1" fmla="*/ 16678 h 1212883"/>
              <a:gd name="connsiteX2" fmla="*/ 587146 w 587146"/>
              <a:gd name="connsiteY2" fmla="*/ 1212883 h 1212883"/>
              <a:gd name="connsiteX3" fmla="*/ 50851 w 587146"/>
              <a:gd name="connsiteY3" fmla="*/ 1212883 h 1212883"/>
              <a:gd name="connsiteX0" fmla="*/ 46959 w 583254"/>
              <a:gd name="connsiteY0" fmla="*/ 1048393 h 1048393"/>
              <a:gd name="connsiteX1" fmla="*/ 64262 w 583254"/>
              <a:gd name="connsiteY1" fmla="*/ 19744 h 1048393"/>
              <a:gd name="connsiteX2" fmla="*/ 583254 w 583254"/>
              <a:gd name="connsiteY2" fmla="*/ 1048393 h 1048393"/>
              <a:gd name="connsiteX3" fmla="*/ 46959 w 583254"/>
              <a:gd name="connsiteY3" fmla="*/ 1048393 h 1048393"/>
              <a:gd name="connsiteX0" fmla="*/ 38420 w 574715"/>
              <a:gd name="connsiteY0" fmla="*/ 994240 h 994240"/>
              <a:gd name="connsiteX1" fmla="*/ 68118 w 574715"/>
              <a:gd name="connsiteY1" fmla="*/ 21018 h 994240"/>
              <a:gd name="connsiteX2" fmla="*/ 574715 w 574715"/>
              <a:gd name="connsiteY2" fmla="*/ 994240 h 994240"/>
              <a:gd name="connsiteX3" fmla="*/ 38420 w 574715"/>
              <a:gd name="connsiteY3" fmla="*/ 994240 h 994240"/>
              <a:gd name="connsiteX0" fmla="*/ 38420 w 567793"/>
              <a:gd name="connsiteY0" fmla="*/ 997279 h 997279"/>
              <a:gd name="connsiteX1" fmla="*/ 68118 w 567793"/>
              <a:gd name="connsiteY1" fmla="*/ 24057 h 997279"/>
              <a:gd name="connsiteX2" fmla="*/ 567793 w 567793"/>
              <a:gd name="connsiteY2" fmla="*/ 888249 h 997279"/>
              <a:gd name="connsiteX3" fmla="*/ 38420 w 567793"/>
              <a:gd name="connsiteY3" fmla="*/ 997279 h 997279"/>
              <a:gd name="connsiteX0" fmla="*/ 158885 w 539121"/>
              <a:gd name="connsiteY0" fmla="*/ 1039588 h 1039588"/>
              <a:gd name="connsiteX1" fmla="*/ 39446 w 539121"/>
              <a:gd name="connsiteY1" fmla="*/ 24057 h 1039588"/>
              <a:gd name="connsiteX2" fmla="*/ 539121 w 539121"/>
              <a:gd name="connsiteY2" fmla="*/ 888249 h 1039588"/>
              <a:gd name="connsiteX3" fmla="*/ 158885 w 539121"/>
              <a:gd name="connsiteY3" fmla="*/ 1039588 h 1039588"/>
              <a:gd name="connsiteX0" fmla="*/ 200783 w 581019"/>
              <a:gd name="connsiteY0" fmla="*/ 1026713 h 1026713"/>
              <a:gd name="connsiteX1" fmla="*/ 34850 w 581019"/>
              <a:gd name="connsiteY1" fmla="*/ 24488 h 1026713"/>
              <a:gd name="connsiteX2" fmla="*/ 581019 w 581019"/>
              <a:gd name="connsiteY2" fmla="*/ 875374 h 1026713"/>
              <a:gd name="connsiteX3" fmla="*/ 200783 w 581019"/>
              <a:gd name="connsiteY3" fmla="*/ 1026713 h 1026713"/>
              <a:gd name="connsiteX0" fmla="*/ 200783 w 578955"/>
              <a:gd name="connsiteY0" fmla="*/ 1024693 h 1024693"/>
              <a:gd name="connsiteX1" fmla="*/ 34850 w 578955"/>
              <a:gd name="connsiteY1" fmla="*/ 22468 h 1024693"/>
              <a:gd name="connsiteX2" fmla="*/ 578955 w 578955"/>
              <a:gd name="connsiteY2" fmla="*/ 940076 h 1024693"/>
              <a:gd name="connsiteX3" fmla="*/ 200783 w 578955"/>
              <a:gd name="connsiteY3" fmla="*/ 1024693 h 1024693"/>
              <a:gd name="connsiteX0" fmla="*/ 197347 w 579288"/>
              <a:gd name="connsiteY0" fmla="*/ 951146 h 951146"/>
              <a:gd name="connsiteX1" fmla="*/ 35183 w 579288"/>
              <a:gd name="connsiteY1" fmla="*/ 22468 h 951146"/>
              <a:gd name="connsiteX2" fmla="*/ 579288 w 579288"/>
              <a:gd name="connsiteY2" fmla="*/ 940076 h 951146"/>
              <a:gd name="connsiteX3" fmla="*/ 197347 w 579288"/>
              <a:gd name="connsiteY3" fmla="*/ 951146 h 951146"/>
              <a:gd name="connsiteX0" fmla="*/ 197347 w 578043"/>
              <a:gd name="connsiteY0" fmla="*/ 950714 h 955470"/>
              <a:gd name="connsiteX1" fmla="*/ 35183 w 578043"/>
              <a:gd name="connsiteY1" fmla="*/ 22036 h 955470"/>
              <a:gd name="connsiteX2" fmla="*/ 578043 w 578043"/>
              <a:gd name="connsiteY2" fmla="*/ 955470 h 955470"/>
              <a:gd name="connsiteX3" fmla="*/ 197347 w 578043"/>
              <a:gd name="connsiteY3" fmla="*/ 950714 h 955470"/>
              <a:gd name="connsiteX0" fmla="*/ 213353 w 594049"/>
              <a:gd name="connsiteY0" fmla="*/ 970662 h 975418"/>
              <a:gd name="connsiteX1" fmla="*/ 33691 w 594049"/>
              <a:gd name="connsiteY1" fmla="*/ 21499 h 975418"/>
              <a:gd name="connsiteX2" fmla="*/ 594049 w 594049"/>
              <a:gd name="connsiteY2" fmla="*/ 975418 h 975418"/>
              <a:gd name="connsiteX3" fmla="*/ 213353 w 594049"/>
              <a:gd name="connsiteY3" fmla="*/ 970662 h 975418"/>
              <a:gd name="connsiteX0" fmla="*/ 214039 w 594735"/>
              <a:gd name="connsiteY0" fmla="*/ 961412 h 966168"/>
              <a:gd name="connsiteX1" fmla="*/ 33630 w 594735"/>
              <a:gd name="connsiteY1" fmla="*/ 21745 h 966168"/>
              <a:gd name="connsiteX2" fmla="*/ 594735 w 594735"/>
              <a:gd name="connsiteY2" fmla="*/ 966168 h 966168"/>
              <a:gd name="connsiteX3" fmla="*/ 214039 w 594735"/>
              <a:gd name="connsiteY3" fmla="*/ 961412 h 9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35" h="966168">
                <a:moveTo>
                  <a:pt x="214039" y="961412"/>
                </a:moveTo>
                <a:cubicBezTo>
                  <a:pt x="217987" y="562677"/>
                  <a:pt x="-102298" y="77520"/>
                  <a:pt x="33630" y="21745"/>
                </a:cubicBezTo>
                <a:cubicBezTo>
                  <a:pt x="233279" y="-132142"/>
                  <a:pt x="419918" y="567433"/>
                  <a:pt x="594735" y="966168"/>
                </a:cubicBezTo>
                <a:lnTo>
                  <a:pt x="214039" y="9614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3150195">
            <a:off x="2487391" y="1747119"/>
            <a:ext cx="435764" cy="770035"/>
          </a:xfrm>
          <a:custGeom>
            <a:avLst/>
            <a:gdLst>
              <a:gd name="connsiteX0" fmla="*/ 0 w 536295"/>
              <a:gd name="connsiteY0" fmla="*/ 1301224 h 1301224"/>
              <a:gd name="connsiteX1" fmla="*/ 0 w 536295"/>
              <a:gd name="connsiteY1" fmla="*/ 0 h 1301224"/>
              <a:gd name="connsiteX2" fmla="*/ 536295 w 536295"/>
              <a:gd name="connsiteY2" fmla="*/ 1301224 h 1301224"/>
              <a:gd name="connsiteX3" fmla="*/ 0 w 536295"/>
              <a:gd name="connsiteY3" fmla="*/ 1301224 h 1301224"/>
              <a:gd name="connsiteX0" fmla="*/ 0 w 536295"/>
              <a:gd name="connsiteY0" fmla="*/ 1196205 h 1196205"/>
              <a:gd name="connsiteX1" fmla="*/ 11844 w 536295"/>
              <a:gd name="connsiteY1" fmla="*/ 0 h 1196205"/>
              <a:gd name="connsiteX2" fmla="*/ 536295 w 536295"/>
              <a:gd name="connsiteY2" fmla="*/ 1196205 h 1196205"/>
              <a:gd name="connsiteX3" fmla="*/ 0 w 536295"/>
              <a:gd name="connsiteY3" fmla="*/ 1196205 h 1196205"/>
              <a:gd name="connsiteX0" fmla="*/ 50851 w 587146"/>
              <a:gd name="connsiteY0" fmla="*/ 1196205 h 1196205"/>
              <a:gd name="connsiteX1" fmla="*/ 62695 w 587146"/>
              <a:gd name="connsiteY1" fmla="*/ 0 h 1196205"/>
              <a:gd name="connsiteX2" fmla="*/ 587146 w 587146"/>
              <a:gd name="connsiteY2" fmla="*/ 1196205 h 1196205"/>
              <a:gd name="connsiteX3" fmla="*/ 50851 w 587146"/>
              <a:gd name="connsiteY3" fmla="*/ 1196205 h 1196205"/>
              <a:gd name="connsiteX0" fmla="*/ 50851 w 587146"/>
              <a:gd name="connsiteY0" fmla="*/ 1212883 h 1212883"/>
              <a:gd name="connsiteX1" fmla="*/ 62695 w 587146"/>
              <a:gd name="connsiteY1" fmla="*/ 16678 h 1212883"/>
              <a:gd name="connsiteX2" fmla="*/ 587146 w 587146"/>
              <a:gd name="connsiteY2" fmla="*/ 1212883 h 1212883"/>
              <a:gd name="connsiteX3" fmla="*/ 50851 w 587146"/>
              <a:gd name="connsiteY3" fmla="*/ 1212883 h 1212883"/>
              <a:gd name="connsiteX0" fmla="*/ 46959 w 583254"/>
              <a:gd name="connsiteY0" fmla="*/ 1048393 h 1048393"/>
              <a:gd name="connsiteX1" fmla="*/ 64262 w 583254"/>
              <a:gd name="connsiteY1" fmla="*/ 19744 h 1048393"/>
              <a:gd name="connsiteX2" fmla="*/ 583254 w 583254"/>
              <a:gd name="connsiteY2" fmla="*/ 1048393 h 1048393"/>
              <a:gd name="connsiteX3" fmla="*/ 46959 w 583254"/>
              <a:gd name="connsiteY3" fmla="*/ 1048393 h 1048393"/>
              <a:gd name="connsiteX0" fmla="*/ 38420 w 574715"/>
              <a:gd name="connsiteY0" fmla="*/ 994240 h 994240"/>
              <a:gd name="connsiteX1" fmla="*/ 68118 w 574715"/>
              <a:gd name="connsiteY1" fmla="*/ 21018 h 994240"/>
              <a:gd name="connsiteX2" fmla="*/ 574715 w 574715"/>
              <a:gd name="connsiteY2" fmla="*/ 994240 h 994240"/>
              <a:gd name="connsiteX3" fmla="*/ 38420 w 574715"/>
              <a:gd name="connsiteY3" fmla="*/ 994240 h 994240"/>
              <a:gd name="connsiteX0" fmla="*/ 38420 w 567793"/>
              <a:gd name="connsiteY0" fmla="*/ 997279 h 997279"/>
              <a:gd name="connsiteX1" fmla="*/ 68118 w 567793"/>
              <a:gd name="connsiteY1" fmla="*/ 24057 h 997279"/>
              <a:gd name="connsiteX2" fmla="*/ 567793 w 567793"/>
              <a:gd name="connsiteY2" fmla="*/ 888249 h 997279"/>
              <a:gd name="connsiteX3" fmla="*/ 38420 w 567793"/>
              <a:gd name="connsiteY3" fmla="*/ 997279 h 997279"/>
              <a:gd name="connsiteX0" fmla="*/ 158885 w 539121"/>
              <a:gd name="connsiteY0" fmla="*/ 1039588 h 1039588"/>
              <a:gd name="connsiteX1" fmla="*/ 39446 w 539121"/>
              <a:gd name="connsiteY1" fmla="*/ 24057 h 1039588"/>
              <a:gd name="connsiteX2" fmla="*/ 539121 w 539121"/>
              <a:gd name="connsiteY2" fmla="*/ 888249 h 1039588"/>
              <a:gd name="connsiteX3" fmla="*/ 158885 w 539121"/>
              <a:gd name="connsiteY3" fmla="*/ 1039588 h 1039588"/>
              <a:gd name="connsiteX0" fmla="*/ 200783 w 581019"/>
              <a:gd name="connsiteY0" fmla="*/ 1026713 h 1026713"/>
              <a:gd name="connsiteX1" fmla="*/ 34850 w 581019"/>
              <a:gd name="connsiteY1" fmla="*/ 24488 h 1026713"/>
              <a:gd name="connsiteX2" fmla="*/ 581019 w 581019"/>
              <a:gd name="connsiteY2" fmla="*/ 875374 h 1026713"/>
              <a:gd name="connsiteX3" fmla="*/ 200783 w 581019"/>
              <a:gd name="connsiteY3" fmla="*/ 1026713 h 102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019" h="1026713">
                <a:moveTo>
                  <a:pt x="200783" y="1026713"/>
                </a:moveTo>
                <a:cubicBezTo>
                  <a:pt x="204731" y="627978"/>
                  <a:pt x="-101078" y="80263"/>
                  <a:pt x="34850" y="24488"/>
                </a:cubicBezTo>
                <a:cubicBezTo>
                  <a:pt x="234499" y="-129399"/>
                  <a:pt x="406202" y="476639"/>
                  <a:pt x="581019" y="875374"/>
                </a:cubicBezTo>
                <a:lnTo>
                  <a:pt x="200783" y="10267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276999"/>
          </a:xfrm>
        </p:spPr>
        <p:txBody>
          <a:bodyPr/>
          <a:lstStyle/>
          <a:p>
            <a:pPr algn="ctr"/>
            <a:r>
              <a:rPr lang="ru-RU" sz="2000" dirty="0" smtClean="0"/>
              <a:t>Основные технические преимущества</a:t>
            </a:r>
            <a:r>
              <a:rPr lang="en-US" sz="2000" dirty="0" smtClean="0"/>
              <a:t> </a:t>
            </a:r>
            <a:r>
              <a:rPr lang="en-US" sz="2000" dirty="0"/>
              <a:t>Kaspersky EDR</a:t>
            </a:r>
            <a:endParaRPr lang="ru-RU" sz="2000" dirty="0"/>
          </a:p>
        </p:txBody>
      </p:sp>
      <p:sp>
        <p:nvSpPr>
          <p:cNvPr id="14" name="object 33"/>
          <p:cNvSpPr txBox="1"/>
          <p:nvPr/>
        </p:nvSpPr>
        <p:spPr>
          <a:xfrm>
            <a:off x="2228850" y="4766067"/>
            <a:ext cx="67437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>
              <a:lnSpc>
                <a:spcPts val="1500"/>
              </a:lnSpc>
              <a:buClr>
                <a:srgbClr val="23B599"/>
              </a:buClr>
              <a:buSzPct val="150000"/>
            </a:pP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Непрерывный процесс обнаружения и реагирования на инциденты посредством взаимодействия с проверенным решением (100% обнаружение и 0% ложных срабатываний)</a:t>
            </a: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усовершенствованным решением защиты от </a:t>
            </a: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атак - Kaspersky </a:t>
            </a:r>
            <a:r>
              <a:rPr lang="ru-RU" sz="1200" spc="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</p:txBody>
      </p:sp>
      <p:sp>
        <p:nvSpPr>
          <p:cNvPr id="8" name="object 33"/>
          <p:cNvSpPr txBox="1"/>
          <p:nvPr/>
        </p:nvSpPr>
        <p:spPr>
          <a:xfrm>
            <a:off x="3600450" y="1916609"/>
            <a:ext cx="5174626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>
              <a:lnSpc>
                <a:spcPts val="1500"/>
              </a:lnSpc>
              <a:buClr>
                <a:srgbClr val="23B599"/>
              </a:buClr>
              <a:buSzPct val="150000"/>
            </a:pP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EDR для корпоративного сектора от экспертов мирового уровня</a:t>
            </a: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уникальное решение, которое объединяет все необходимые компоненты в ОДНОМ решении - мониторинг, агрегирование данных об угрозах, обнаружение, реагирование на угрозы и их предотвращение.</a:t>
            </a:r>
            <a:endParaRPr lang="en-US" sz="120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3"/>
          <p:cNvSpPr txBox="1"/>
          <p:nvPr/>
        </p:nvSpPr>
        <p:spPr>
          <a:xfrm>
            <a:off x="3143251" y="3086100"/>
            <a:ext cx="485082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>
              <a:lnSpc>
                <a:spcPts val="1500"/>
              </a:lnSpc>
              <a:buClr>
                <a:srgbClr val="23B599"/>
              </a:buClr>
              <a:buSzPct val="150000"/>
            </a:pPr>
            <a:r>
              <a:rPr lang="ru-RU" sz="1200" dirty="0">
                <a:solidFill>
                  <a:schemeClr val="bg1"/>
                </a:solidFill>
              </a:rPr>
              <a:t>Соответствует повышенным требованиям и политикам безопасности организаций и предприятий</a:t>
            </a:r>
            <a:endParaRPr lang="en-US" sz="120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3"/>
          <p:cNvSpPr txBox="1"/>
          <p:nvPr/>
        </p:nvSpPr>
        <p:spPr>
          <a:xfrm>
            <a:off x="2867891" y="3952327"/>
            <a:ext cx="450792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>
              <a:lnSpc>
                <a:spcPts val="1500"/>
              </a:lnSpc>
              <a:buClr>
                <a:srgbClr val="23B599"/>
              </a:buClr>
              <a:buSzPct val="150000"/>
            </a:pP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 – часть комплексного решения защиты от </a:t>
            </a:r>
            <a:r>
              <a:rPr lang="en-US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</a:t>
            </a:r>
            <a:r>
              <a:rPr lang="ru-RU" sz="12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атак, простая интеграция и управление</a:t>
            </a:r>
            <a:endParaRPr lang="en-US" sz="120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5173" y="4393734"/>
            <a:ext cx="1202748" cy="1202748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1" name="Прямоугольник 40"/>
          <p:cNvSpPr/>
          <p:nvPr/>
        </p:nvSpPr>
        <p:spPr>
          <a:xfrm>
            <a:off x="2101249" y="1610302"/>
            <a:ext cx="1202748" cy="1202748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49" y="1869741"/>
            <a:ext cx="1165471" cy="59323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61" y="4755227"/>
            <a:ext cx="708972" cy="5064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210419" y="3458552"/>
            <a:ext cx="1202748" cy="1202748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13" y="3777583"/>
            <a:ext cx="507761" cy="58243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629639" y="2411234"/>
            <a:ext cx="1399311" cy="139931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471" y="2856371"/>
            <a:ext cx="813647" cy="5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2"/>
          <p:cNvSpPr>
            <a:spLocks noGrp="1"/>
          </p:cNvSpPr>
          <p:nvPr>
            <p:ph type="title"/>
          </p:nvPr>
        </p:nvSpPr>
        <p:spPr>
          <a:xfrm>
            <a:off x="296504" y="854135"/>
            <a:ext cx="8486775" cy="2492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EDR </a:t>
            </a:r>
            <a:r>
              <a:rPr lang="ru-RU" dirty="0" smtClean="0">
                <a:solidFill>
                  <a:srgbClr val="FFFFFF"/>
                </a:solidFill>
              </a:rPr>
              <a:t>в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стратегии защиты от целевых атак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5" name="Группа 85"/>
          <p:cNvGrpSpPr/>
          <p:nvPr/>
        </p:nvGrpSpPr>
        <p:grpSpPr>
          <a:xfrm>
            <a:off x="296504" y="1619391"/>
            <a:ext cx="8550083" cy="3905498"/>
            <a:chOff x="89063" y="736995"/>
            <a:chExt cx="8953409" cy="4224019"/>
          </a:xfrm>
        </p:grpSpPr>
        <p:sp>
          <p:nvSpPr>
            <p:cNvPr id="116" name="Прямоугольник 43"/>
            <p:cNvSpPr/>
            <p:nvPr/>
          </p:nvSpPr>
          <p:spPr>
            <a:xfrm>
              <a:off x="89063" y="745557"/>
              <a:ext cx="4380240" cy="1978771"/>
            </a:xfrm>
            <a:prstGeom prst="rect">
              <a:avLst/>
            </a:prstGeom>
            <a:no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900" b="1" dirty="0" err="1">
                <a:solidFill>
                  <a:srgbClr val="FFFFF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17" name="Прямоугольник 44"/>
            <p:cNvSpPr/>
            <p:nvPr/>
          </p:nvSpPr>
          <p:spPr>
            <a:xfrm>
              <a:off x="92918" y="2827331"/>
              <a:ext cx="4380240" cy="2133683"/>
            </a:xfrm>
            <a:prstGeom prst="rect">
              <a:avLst/>
            </a:prstGeom>
            <a:no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900" b="1" dirty="0" err="1">
                <a:solidFill>
                  <a:srgbClr val="FFFFF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45"/>
            <p:cNvSpPr/>
            <p:nvPr/>
          </p:nvSpPr>
          <p:spPr>
            <a:xfrm>
              <a:off x="4571826" y="2841705"/>
              <a:ext cx="4470646" cy="2119309"/>
            </a:xfrm>
            <a:prstGeom prst="rect">
              <a:avLst/>
            </a:prstGeom>
            <a:no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900" b="1" dirty="0" err="1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19" name="Прямоугольник 46"/>
            <p:cNvSpPr/>
            <p:nvPr/>
          </p:nvSpPr>
          <p:spPr>
            <a:xfrm>
              <a:off x="4568925" y="736995"/>
              <a:ext cx="4470646" cy="1978771"/>
            </a:xfrm>
            <a:prstGeom prst="rect">
              <a:avLst/>
            </a:prstGeom>
            <a:no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900" b="1" dirty="0" err="1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20" name="Picture 1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3883" y="1839963"/>
              <a:ext cx="1964723" cy="196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Rectangle 103"/>
            <p:cNvSpPr/>
            <p:nvPr/>
          </p:nvSpPr>
          <p:spPr>
            <a:xfrm>
              <a:off x="6128237" y="1185618"/>
              <a:ext cx="2754898" cy="1544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6922" indent="-71438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Тренинги по </a:t>
              </a:r>
              <a:r>
                <a:rPr lang="ru-RU" sz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кибербезопасности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Решения по защите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479822" lvl="1" indent="-71438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Конечных узлов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822" lvl="1" indent="-71438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Дата-центров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822" lvl="1" indent="-71438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Платежных систем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9822" lvl="1" indent="-71438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Защита </a:t>
              </a: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промышленных систем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5485" defTabSz="685800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defRPr/>
              </a:pP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09"/>
            <p:cNvCxnSpPr/>
            <p:nvPr/>
          </p:nvCxnSpPr>
          <p:spPr>
            <a:xfrm flipH="1">
              <a:off x="5655142" y="1096795"/>
              <a:ext cx="362092" cy="74316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124" name="Rectangle 110"/>
            <p:cNvSpPr/>
            <p:nvPr/>
          </p:nvSpPr>
          <p:spPr>
            <a:xfrm>
              <a:off x="6191346" y="778050"/>
              <a:ext cx="1799077" cy="299590"/>
            </a:xfrm>
            <a:prstGeom prst="rect">
              <a:avLst/>
            </a:prstGeom>
            <a:solidFill>
              <a:srgbClr val="111111"/>
            </a:solidFill>
            <a:ln>
              <a:solidFill>
                <a:sysClr val="window" lastClr="FFFFFF"/>
              </a:solidFill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ПРЕДОТВРАЩЕНИЕ</a:t>
              </a:r>
              <a:endPara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Connector 111"/>
            <p:cNvCxnSpPr/>
            <p:nvPr/>
          </p:nvCxnSpPr>
          <p:spPr>
            <a:xfrm flipV="1">
              <a:off x="6017234" y="1095375"/>
              <a:ext cx="2767234" cy="235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27" name="Straight Connector 113"/>
            <p:cNvCxnSpPr/>
            <p:nvPr/>
          </p:nvCxnSpPr>
          <p:spPr>
            <a:xfrm flipH="1">
              <a:off x="5733990" y="2856755"/>
              <a:ext cx="283244" cy="51483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128" name="Rectangle 114"/>
            <p:cNvSpPr/>
            <p:nvPr/>
          </p:nvSpPr>
          <p:spPr>
            <a:xfrm>
              <a:off x="6139847" y="2858863"/>
              <a:ext cx="1465302" cy="299590"/>
            </a:xfrm>
            <a:prstGeom prst="rect">
              <a:avLst/>
            </a:prstGeom>
            <a:solidFill>
              <a:srgbClr val="111111"/>
            </a:solidFill>
            <a:ln>
              <a:solidFill>
                <a:sysClr val="window" lastClr="FFFFFF"/>
              </a:solidFill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ОБНАРУЖЕНИЕ</a:t>
              </a:r>
              <a:endPara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9" name="Straight Connector 115"/>
            <p:cNvCxnSpPr/>
            <p:nvPr/>
          </p:nvCxnSpPr>
          <p:spPr>
            <a:xfrm>
              <a:off x="6017234" y="2856755"/>
              <a:ext cx="2767234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130" name="Rectangle 20"/>
            <p:cNvSpPr/>
            <p:nvPr/>
          </p:nvSpPr>
          <p:spPr>
            <a:xfrm>
              <a:off x="6075441" y="3126868"/>
              <a:ext cx="2934362" cy="1608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Обнаружение инцидентов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Отслеживание источников атак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типа и характера угроз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Kaspersky Anti Targeted Attack (KATA) platform</a:t>
              </a: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Endpoint </a:t>
              </a:r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Detection</a:t>
              </a:r>
              <a:r>
                <a:rPr lang="en-US" sz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Response</a:t>
              </a:r>
            </a:p>
          </p:txBody>
        </p:sp>
        <p:sp>
          <p:nvSpPr>
            <p:cNvPr id="131" name="Rectangle 61"/>
            <p:cNvSpPr/>
            <p:nvPr/>
          </p:nvSpPr>
          <p:spPr>
            <a:xfrm>
              <a:off x="372113" y="2932521"/>
              <a:ext cx="1631515" cy="299590"/>
            </a:xfrm>
            <a:prstGeom prst="rect">
              <a:avLst/>
            </a:prstGeom>
            <a:solidFill>
              <a:srgbClr val="111111"/>
            </a:solidFill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РЕАГИРОВАНИЕ</a:t>
              </a:r>
              <a:endPara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2" name="Straight Connector 65"/>
            <p:cNvCxnSpPr/>
            <p:nvPr/>
          </p:nvCxnSpPr>
          <p:spPr>
            <a:xfrm>
              <a:off x="372113" y="3210003"/>
              <a:ext cx="2581759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33" name="Straight Connector 66"/>
            <p:cNvCxnSpPr/>
            <p:nvPr/>
          </p:nvCxnSpPr>
          <p:spPr>
            <a:xfrm>
              <a:off x="2953872" y="3210003"/>
              <a:ext cx="413217" cy="35276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134" name="Rectangle 133"/>
            <p:cNvSpPr/>
            <p:nvPr/>
          </p:nvSpPr>
          <p:spPr>
            <a:xfrm>
              <a:off x="291500" y="3290547"/>
              <a:ext cx="2670626" cy="1636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Службы безопасности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Реагирование на инциденты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Цифровая криминалистика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вредоносных программ и угроз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Endpoint Detection &amp; </a:t>
              </a:r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endPara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ctangle 30"/>
            <p:cNvSpPr/>
            <p:nvPr/>
          </p:nvSpPr>
          <p:spPr>
            <a:xfrm>
              <a:off x="372113" y="822954"/>
              <a:ext cx="1883143" cy="299590"/>
            </a:xfrm>
            <a:prstGeom prst="rect">
              <a:avLst/>
            </a:prstGeom>
            <a:solidFill>
              <a:srgbClr val="111111"/>
            </a:solidFill>
            <a:ln>
              <a:solidFill>
                <a:sysClr val="window" lastClr="FFFFFF"/>
              </a:solidFill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ПРОГНОЗИРОВАНИЕ</a:t>
              </a:r>
              <a:endParaRPr lang="en-GB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6" name="Straight Connector 32"/>
            <p:cNvCxnSpPr/>
            <p:nvPr/>
          </p:nvCxnSpPr>
          <p:spPr>
            <a:xfrm>
              <a:off x="372113" y="1097728"/>
              <a:ext cx="2581759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33"/>
            <p:cNvCxnSpPr/>
            <p:nvPr/>
          </p:nvCxnSpPr>
          <p:spPr>
            <a:xfrm>
              <a:off x="2953872" y="1096795"/>
              <a:ext cx="630011" cy="727816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138" name="Rectangle 39"/>
            <p:cNvSpPr/>
            <p:nvPr/>
          </p:nvSpPr>
          <p:spPr>
            <a:xfrm>
              <a:off x="267545" y="1208424"/>
              <a:ext cx="3053293" cy="98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уровня защищенности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безопасности приложений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контрмер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6922" indent="-71438" defTabSz="685800">
                <a:spcBef>
                  <a:spcPct val="0"/>
                </a:spcBef>
                <a:spcAft>
                  <a:spcPts val="225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выделенного </a:t>
              </a: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</a:t>
              </a:r>
            </a:p>
          </p:txBody>
        </p:sp>
      </p:grpSp>
      <p:sp>
        <p:nvSpPr>
          <p:cNvPr id="34" name="Прямоугольник 54"/>
          <p:cNvSpPr/>
          <p:nvPr/>
        </p:nvSpPr>
        <p:spPr>
          <a:xfrm>
            <a:off x="3239430" y="3534981"/>
            <a:ext cx="1405582" cy="140558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54"/>
          <p:cNvSpPr/>
          <p:nvPr/>
        </p:nvSpPr>
        <p:spPr>
          <a:xfrm>
            <a:off x="4572000" y="3565391"/>
            <a:ext cx="1405582" cy="140558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54"/>
          <p:cNvSpPr/>
          <p:nvPr/>
        </p:nvSpPr>
        <p:spPr>
          <a:xfrm>
            <a:off x="3244287" y="2113375"/>
            <a:ext cx="1405582" cy="140558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54"/>
          <p:cNvSpPr/>
          <p:nvPr/>
        </p:nvSpPr>
        <p:spPr>
          <a:xfrm>
            <a:off x="4516938" y="2109011"/>
            <a:ext cx="1405582" cy="140558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1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266" y="2565550"/>
            <a:ext cx="599592" cy="609406"/>
          </a:xfrm>
          <a:prstGeom prst="rect">
            <a:avLst/>
          </a:prstGeom>
        </p:spPr>
      </p:pic>
      <p:pic>
        <p:nvPicPr>
          <p:cNvPr id="30" name="Рисунок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701" y="3994150"/>
            <a:ext cx="529386" cy="528774"/>
          </a:xfrm>
          <a:prstGeom prst="rect">
            <a:avLst/>
          </a:prstGeom>
        </p:spPr>
      </p:pic>
      <p:pic>
        <p:nvPicPr>
          <p:cNvPr id="33" name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982" y="3949851"/>
            <a:ext cx="539540" cy="570619"/>
          </a:xfrm>
          <a:prstGeom prst="rect">
            <a:avLst/>
          </a:prstGeom>
        </p:spPr>
      </p:pic>
      <p:pic>
        <p:nvPicPr>
          <p:cNvPr id="38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6215" y="2528302"/>
            <a:ext cx="476332" cy="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1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and graphics">
  <a:themeElements>
    <a:clrScheme name="Другая 1">
      <a:dk1>
        <a:srgbClr val="575757"/>
      </a:dk1>
      <a:lt1>
        <a:sysClr val="window" lastClr="FFFFFF"/>
      </a:lt1>
      <a:dk2>
        <a:srgbClr val="111111"/>
      </a:dk2>
      <a:lt2>
        <a:srgbClr val="E7E6E6"/>
      </a:lt2>
      <a:accent1>
        <a:srgbClr val="006D5C"/>
      </a:accent1>
      <a:accent2>
        <a:srgbClr val="009982"/>
      </a:accent2>
      <a:accent3>
        <a:srgbClr val="71C9BC"/>
      </a:accent3>
      <a:accent4>
        <a:srgbClr val="FFFFFF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out pagination">
  <a:themeElements>
    <a:clrScheme name="Другая 1">
      <a:dk1>
        <a:srgbClr val="575757"/>
      </a:dk1>
      <a:lt1>
        <a:sysClr val="window" lastClr="FFFFFF"/>
      </a:lt1>
      <a:dk2>
        <a:srgbClr val="111111"/>
      </a:dk2>
      <a:lt2>
        <a:srgbClr val="E7E6E6"/>
      </a:lt2>
      <a:accent1>
        <a:srgbClr val="006D5C"/>
      </a:accent1>
      <a:accent2>
        <a:srgbClr val="009982"/>
      </a:accent2>
      <a:accent3>
        <a:srgbClr val="71C9BC"/>
      </a:accent3>
      <a:accent4>
        <a:srgbClr val="FFFFFF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IPC_DocumentPreview xmlns="3e7a4f67-9224-46ab-b41e-4dda0420fb2d">
      <Url>https://brandcentral.kaspersky.com/PublishingImages/Brandcentral/Slide2.png</Url>
      <Description xsi:nil="true"/>
    </KIPC_DocumentPreview>
    <PublishingStartDate xmlns="http://schemas.microsoft.com/sharepoint/v3" xsi:nil="true"/>
    <PublishingExpirationDate xmlns="http://schemas.microsoft.com/sharepoint/v3" xsi:nil="true"/>
    <Link xmlns="4013f205-b186-483b-8e78-2f14e227aaa5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A797AEB0FA649BCE7945BED9F5A1F" ma:contentTypeVersion="5" ma:contentTypeDescription="Create a new document." ma:contentTypeScope="" ma:versionID="08abb4c5b3449e891f9637dcab00d90b">
  <xsd:schema xmlns:xsd="http://www.w3.org/2001/XMLSchema" xmlns:xs="http://www.w3.org/2001/XMLSchema" xmlns:p="http://schemas.microsoft.com/office/2006/metadata/properties" xmlns:ns1="http://schemas.microsoft.com/sharepoint/v3" xmlns:ns2="3e7a4f67-9224-46ab-b41e-4dda0420fb2d" xmlns:ns3="4013f205-b186-483b-8e78-2f14e227aaa5" targetNamespace="http://schemas.microsoft.com/office/2006/metadata/properties" ma:root="true" ma:fieldsID="4f87cab0432ccb137c14a788da3eee95" ns1:_="" ns2:_="" ns3:_="">
    <xsd:import namespace="http://schemas.microsoft.com/sharepoint/v3"/>
    <xsd:import namespace="3e7a4f67-9224-46ab-b41e-4dda0420fb2d"/>
    <xsd:import namespace="4013f205-b186-483b-8e78-2f14e227aa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IPC_DocumentPreview" minOccurs="0"/>
                <xsd:element ref="ns3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a4f67-9224-46ab-b41e-4dda0420fb2d" elementFormDefault="qualified">
    <xsd:import namespace="http://schemas.microsoft.com/office/2006/documentManagement/types"/>
    <xsd:import namespace="http://schemas.microsoft.com/office/infopath/2007/PartnerControls"/>
    <xsd:element name="KIPC_DocumentPreview" ma:index="10" nillable="true" ma:displayName="Document Preview" ma:format="Image" ma:internalName="KIPC_Document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3f205-b186-483b-8e78-2f14e227aaa5" elementFormDefault="qualified">
    <xsd:import namespace="http://schemas.microsoft.com/office/2006/documentManagement/types"/>
    <xsd:import namespace="http://schemas.microsoft.com/office/infopath/2007/PartnerControls"/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07ADA-7DEF-497A-B3BD-5D729083B94D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3e7a4f67-9224-46ab-b41e-4dda0420fb2d"/>
    <ds:schemaRef ds:uri="http://schemas.microsoft.com/sharepoint/v3"/>
    <ds:schemaRef ds:uri="4013f205-b186-483b-8e78-2f14e227aaa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9B4833C-A55E-4C6A-9189-B25D2B865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7a4f67-9224-46ab-b41e-4dda0420fb2d"/>
    <ds:schemaRef ds:uri="4013f205-b186-483b-8e78-2f14e227aa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23FA6-F2CA-42FD-B8F3-33A8AC3E2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834</Words>
  <Application>Microsoft Office PowerPoint</Application>
  <PresentationFormat>Экран (4:3)</PresentationFormat>
  <Paragraphs>156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Pages and graphics</vt:lpstr>
      <vt:lpstr>Slides without pagination</vt:lpstr>
      <vt:lpstr>Kaspersky Endpoint Detection and Response – защита конечных узлов от APT атак</vt:lpstr>
      <vt:lpstr>Основные проблемы при защите узлов корпоративной сети</vt:lpstr>
      <vt:lpstr>Ключевые особенности EDR решения, определенные Gartner</vt:lpstr>
      <vt:lpstr>Решение Лаборатории Касперского</vt:lpstr>
      <vt:lpstr>Kaspersky EDR – полный цикл реагирования на инциденты</vt:lpstr>
      <vt:lpstr>МЫ предлагаем</vt:lpstr>
      <vt:lpstr>Презентация PowerPoint</vt:lpstr>
      <vt:lpstr>Основные технические преимущества Kaspersky EDR</vt:lpstr>
      <vt:lpstr>EDR в стратегии защиты от целевых атак</vt:lpstr>
      <vt:lpstr>ВОПРОСЫ?</vt:lpstr>
    </vt:vector>
  </TitlesOfParts>
  <Company>Kaspersky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Shapovalov</dc:creator>
  <cp:lastModifiedBy>Игорь Малышев</cp:lastModifiedBy>
  <cp:revision>316</cp:revision>
  <dcterms:created xsi:type="dcterms:W3CDTF">2016-08-02T08:27:25Z</dcterms:created>
  <dcterms:modified xsi:type="dcterms:W3CDTF">2017-09-27T07:05:08Z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0x010100F05A797AEB0FA649BCE7945BED9F5A1F</vt:lpwstr>
  </property>
</Properties>
</file>