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2" r:id="rId2"/>
    <p:sldMasterId id="2147483707" r:id="rId3"/>
  </p:sldMasterIdLst>
  <p:notesMasterIdLst>
    <p:notesMasterId r:id="rId12"/>
  </p:notesMasterIdLst>
  <p:handoutMasterIdLst>
    <p:handoutMasterId r:id="rId13"/>
  </p:handoutMasterIdLst>
  <p:sldIdLst>
    <p:sldId id="287" r:id="rId4"/>
    <p:sldId id="291" r:id="rId5"/>
    <p:sldId id="289" r:id="rId6"/>
    <p:sldId id="265" r:id="rId7"/>
    <p:sldId id="266" r:id="rId8"/>
    <p:sldId id="292" r:id="rId9"/>
    <p:sldId id="272" r:id="rId10"/>
    <p:sldId id="280" r:id="rId11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90" userDrawn="1">
          <p15:clr>
            <a:srgbClr val="A4A3A4"/>
          </p15:clr>
        </p15:guide>
        <p15:guide id="2" pos="2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FF8"/>
    <a:srgbClr val="045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2" autoAdjust="0"/>
    <p:restoredTop sz="87456" autoAdjust="0"/>
  </p:normalViewPr>
  <p:slideViewPr>
    <p:cSldViewPr snapToGrid="0" showGuides="1">
      <p:cViewPr varScale="1">
        <p:scale>
          <a:sx n="144" d="100"/>
          <a:sy n="144" d="100"/>
        </p:scale>
        <p:origin x="-90" y="-120"/>
      </p:cViewPr>
      <p:guideLst>
        <p:guide orient="horz" pos="2705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3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обращений</c:v>
                </c:pt>
              </c:strCache>
            </c:strRef>
          </c:tx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</c:v>
                </c:pt>
                <c:pt idx="1">
                  <c:v>21</c:v>
                </c:pt>
                <c:pt idx="2">
                  <c:v>69</c:v>
                </c:pt>
                <c:pt idx="3">
                  <c:v>127</c:v>
                </c:pt>
                <c:pt idx="4">
                  <c:v>214</c:v>
                </c:pt>
                <c:pt idx="5">
                  <c:v>506</c:v>
                </c:pt>
                <c:pt idx="6">
                  <c:v>758</c:v>
                </c:pt>
                <c:pt idx="7">
                  <c:v>1006</c:v>
                </c:pt>
                <c:pt idx="8">
                  <c:v>958</c:v>
                </c:pt>
                <c:pt idx="9">
                  <c:v>827</c:v>
                </c:pt>
                <c:pt idx="10">
                  <c:v>883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811328"/>
        <c:axId val="70131008"/>
      </c:barChart>
      <c:catAx>
        <c:axId val="8381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131008"/>
        <c:crosses val="autoZero"/>
        <c:auto val="1"/>
        <c:lblAlgn val="ctr"/>
        <c:lblOffset val="100"/>
        <c:noMultiLvlLbl val="0"/>
      </c:catAx>
      <c:valAx>
        <c:axId val="70131008"/>
        <c:scaling>
          <c:orientation val="minMax"/>
          <c:max val="1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811328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5509B-ED5D-42A4-89B8-330A6E06E6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C1240F-B1BD-4463-A170-88D7BE4DE936}">
      <dgm:prSet phldrT="[Текст]" custT="1"/>
      <dgm:spPr/>
      <dgm:t>
        <a:bodyPr/>
        <a:lstStyle/>
        <a:p>
          <a:r>
            <a:rPr lang="ru-RU" sz="1800" b="1" dirty="0" smtClean="0">
              <a:latin typeface="Corbel" pitchFamily="34" charset="0"/>
            </a:rPr>
            <a:t>ст. 13.11 КоАП РФ</a:t>
          </a:r>
          <a:r>
            <a:rPr lang="ru-RU" sz="1800" dirty="0" smtClean="0">
              <a:latin typeface="Corbel" pitchFamily="34" charset="0"/>
            </a:rPr>
            <a:t>. 7 составов. Штрафы:</a:t>
          </a:r>
          <a:endParaRPr lang="ru-RU" sz="1800" dirty="0">
            <a:latin typeface="Corbel" pitchFamily="34" charset="0"/>
          </a:endParaRPr>
        </a:p>
      </dgm:t>
    </dgm:pt>
    <dgm:pt modelId="{33B7F8B9-A7A9-43A7-827D-9E14E1094884}" type="parTrans" cxnId="{8FC919AB-9CBC-4794-B45E-299099FC7B39}">
      <dgm:prSet/>
      <dgm:spPr/>
      <dgm:t>
        <a:bodyPr/>
        <a:lstStyle/>
        <a:p>
          <a:endParaRPr lang="ru-RU"/>
        </a:p>
      </dgm:t>
    </dgm:pt>
    <dgm:pt modelId="{83D59992-5227-4E4C-9E8F-2E31E46DA520}" type="sibTrans" cxnId="{8FC919AB-9CBC-4794-B45E-299099FC7B39}">
      <dgm:prSet/>
      <dgm:spPr/>
      <dgm:t>
        <a:bodyPr/>
        <a:lstStyle/>
        <a:p>
          <a:endParaRPr lang="ru-RU"/>
        </a:p>
      </dgm:t>
    </dgm:pt>
    <dgm:pt modelId="{24A49B73-6622-4459-890E-AD1480206FC5}">
      <dgm:prSet phldrT="[Текст]" custT="1"/>
      <dgm:spPr/>
      <dgm:t>
        <a:bodyPr/>
        <a:lstStyle/>
        <a:p>
          <a:r>
            <a:rPr lang="ru-RU" sz="1800" dirty="0" smtClean="0">
              <a:latin typeface="Corbel" pitchFamily="34" charset="0"/>
            </a:rPr>
            <a:t>На физических лиц от </a:t>
          </a:r>
          <a:r>
            <a:rPr lang="ru-RU" sz="1800" b="1" dirty="0" smtClean="0">
              <a:latin typeface="Corbel" pitchFamily="34" charset="0"/>
            </a:rPr>
            <a:t>700</a:t>
          </a:r>
          <a:r>
            <a:rPr lang="ru-RU" sz="1800" dirty="0" smtClean="0">
              <a:latin typeface="Corbel" pitchFamily="34" charset="0"/>
            </a:rPr>
            <a:t> до </a:t>
          </a:r>
          <a:r>
            <a:rPr lang="ru-RU" sz="1800" b="1" dirty="0" smtClean="0">
              <a:latin typeface="Corbel" pitchFamily="34" charset="0"/>
            </a:rPr>
            <a:t>5000</a:t>
          </a:r>
          <a:r>
            <a:rPr lang="ru-RU" sz="1800" dirty="0" smtClean="0">
              <a:latin typeface="Corbel" pitchFamily="34" charset="0"/>
            </a:rPr>
            <a:t> р.</a:t>
          </a:r>
          <a:endParaRPr lang="ru-RU" sz="1800" dirty="0">
            <a:latin typeface="Corbel" pitchFamily="34" charset="0"/>
          </a:endParaRPr>
        </a:p>
      </dgm:t>
    </dgm:pt>
    <dgm:pt modelId="{F88F6895-5188-48ED-8DCF-35B10FD00763}" type="parTrans" cxnId="{2B69C7EE-C9FF-4002-A546-3D2376272945}">
      <dgm:prSet/>
      <dgm:spPr/>
      <dgm:t>
        <a:bodyPr/>
        <a:lstStyle/>
        <a:p>
          <a:endParaRPr lang="ru-RU"/>
        </a:p>
      </dgm:t>
    </dgm:pt>
    <dgm:pt modelId="{5B517A07-32D8-419E-9A97-AF69BD5039D4}" type="sibTrans" cxnId="{2B69C7EE-C9FF-4002-A546-3D2376272945}">
      <dgm:prSet/>
      <dgm:spPr/>
      <dgm:t>
        <a:bodyPr/>
        <a:lstStyle/>
        <a:p>
          <a:endParaRPr lang="ru-RU"/>
        </a:p>
      </dgm:t>
    </dgm:pt>
    <dgm:pt modelId="{42E356C7-548B-4E42-AADB-03D2FBEB92AE}">
      <dgm:prSet custT="1"/>
      <dgm:spPr/>
      <dgm:t>
        <a:bodyPr/>
        <a:lstStyle/>
        <a:p>
          <a:r>
            <a:rPr lang="ru-RU" sz="1800" dirty="0" smtClean="0">
              <a:latin typeface="Corbel" pitchFamily="34" charset="0"/>
            </a:rPr>
            <a:t>На должностных лиц от </a:t>
          </a:r>
          <a:r>
            <a:rPr lang="ru-RU" sz="1800" b="1" dirty="0" smtClean="0">
              <a:latin typeface="Corbel" pitchFamily="34" charset="0"/>
            </a:rPr>
            <a:t>3000</a:t>
          </a:r>
          <a:r>
            <a:rPr lang="ru-RU" sz="1800" dirty="0" smtClean="0">
              <a:latin typeface="Corbel" pitchFamily="34" charset="0"/>
            </a:rPr>
            <a:t> до </a:t>
          </a:r>
          <a:r>
            <a:rPr lang="ru-RU" sz="1800" b="1" dirty="0" smtClean="0">
              <a:latin typeface="Corbel" pitchFamily="34" charset="0"/>
            </a:rPr>
            <a:t>20000</a:t>
          </a:r>
          <a:r>
            <a:rPr lang="ru-RU" sz="1800" dirty="0" smtClean="0">
              <a:latin typeface="Corbel" pitchFamily="34" charset="0"/>
            </a:rPr>
            <a:t> р.</a:t>
          </a:r>
        </a:p>
      </dgm:t>
    </dgm:pt>
    <dgm:pt modelId="{6B9E5277-39D8-45E1-90DD-E6A193831D82}" type="parTrans" cxnId="{831DA4DB-FC54-4592-8E4F-DA138B932169}">
      <dgm:prSet/>
      <dgm:spPr/>
      <dgm:t>
        <a:bodyPr/>
        <a:lstStyle/>
        <a:p>
          <a:endParaRPr lang="ru-RU"/>
        </a:p>
      </dgm:t>
    </dgm:pt>
    <dgm:pt modelId="{34FEF4BF-0308-46FB-ADB9-8099FC077C95}" type="sibTrans" cxnId="{831DA4DB-FC54-4592-8E4F-DA138B932169}">
      <dgm:prSet/>
      <dgm:spPr/>
      <dgm:t>
        <a:bodyPr/>
        <a:lstStyle/>
        <a:p>
          <a:endParaRPr lang="ru-RU"/>
        </a:p>
      </dgm:t>
    </dgm:pt>
    <dgm:pt modelId="{47CE588C-3D6D-42D9-A1FA-90BD912443A5}">
      <dgm:prSet custT="1"/>
      <dgm:spPr/>
      <dgm:t>
        <a:bodyPr/>
        <a:lstStyle/>
        <a:p>
          <a:r>
            <a:rPr lang="ru-RU" sz="1800" dirty="0" smtClean="0">
              <a:latin typeface="Corbel" pitchFamily="34" charset="0"/>
            </a:rPr>
            <a:t>На ИП от </a:t>
          </a:r>
          <a:r>
            <a:rPr lang="ru-RU" sz="1800" b="1" dirty="0" smtClean="0">
              <a:latin typeface="Corbel" pitchFamily="34" charset="0"/>
            </a:rPr>
            <a:t>5000</a:t>
          </a:r>
          <a:r>
            <a:rPr lang="ru-RU" sz="1800" dirty="0" smtClean="0">
              <a:latin typeface="Corbel" pitchFamily="34" charset="0"/>
            </a:rPr>
            <a:t> до </a:t>
          </a:r>
          <a:r>
            <a:rPr lang="ru-RU" sz="1800" b="1" dirty="0" smtClean="0">
              <a:latin typeface="Corbel" pitchFamily="34" charset="0"/>
            </a:rPr>
            <a:t>20000</a:t>
          </a:r>
          <a:r>
            <a:rPr lang="ru-RU" sz="1800" dirty="0" smtClean="0">
              <a:latin typeface="Corbel" pitchFamily="34" charset="0"/>
            </a:rPr>
            <a:t> р.</a:t>
          </a:r>
        </a:p>
      </dgm:t>
    </dgm:pt>
    <dgm:pt modelId="{4EF3EF8F-65A9-4968-B71E-90E0C7A600DA}" type="parTrans" cxnId="{E2D792A9-EA67-4F07-93AE-CAE7E705E74F}">
      <dgm:prSet/>
      <dgm:spPr/>
      <dgm:t>
        <a:bodyPr/>
        <a:lstStyle/>
        <a:p>
          <a:endParaRPr lang="ru-RU"/>
        </a:p>
      </dgm:t>
    </dgm:pt>
    <dgm:pt modelId="{0D98D495-A89D-42F5-ADBE-B4ADBE9826CF}" type="sibTrans" cxnId="{E2D792A9-EA67-4F07-93AE-CAE7E705E74F}">
      <dgm:prSet/>
      <dgm:spPr/>
      <dgm:t>
        <a:bodyPr/>
        <a:lstStyle/>
        <a:p>
          <a:endParaRPr lang="ru-RU"/>
        </a:p>
      </dgm:t>
    </dgm:pt>
    <dgm:pt modelId="{B4B1D136-2E3F-4B34-A025-3A2A82D3634A}">
      <dgm:prSet custT="1"/>
      <dgm:spPr/>
      <dgm:t>
        <a:bodyPr/>
        <a:lstStyle/>
        <a:p>
          <a:r>
            <a:rPr lang="ru-RU" sz="1800" dirty="0" smtClean="0">
              <a:latin typeface="Corbel" pitchFamily="34" charset="0"/>
            </a:rPr>
            <a:t>На юридических лиц от </a:t>
          </a:r>
          <a:r>
            <a:rPr lang="ru-RU" sz="1800" b="1" dirty="0" smtClean="0">
              <a:latin typeface="Corbel" pitchFamily="34" charset="0"/>
            </a:rPr>
            <a:t>15000</a:t>
          </a:r>
          <a:r>
            <a:rPr lang="ru-RU" sz="1800" dirty="0" smtClean="0">
              <a:latin typeface="Corbel" pitchFamily="34" charset="0"/>
            </a:rPr>
            <a:t> до </a:t>
          </a:r>
          <a:r>
            <a:rPr lang="ru-RU" sz="1800" b="1" dirty="0" smtClean="0">
              <a:latin typeface="Corbel" pitchFamily="34" charset="0"/>
            </a:rPr>
            <a:t>75000</a:t>
          </a:r>
          <a:r>
            <a:rPr lang="ru-RU" sz="1800" dirty="0" smtClean="0">
              <a:latin typeface="Corbel" pitchFamily="34" charset="0"/>
            </a:rPr>
            <a:t> р.</a:t>
          </a:r>
          <a:endParaRPr lang="ru-RU" sz="1800" dirty="0">
            <a:latin typeface="Corbel" pitchFamily="34" charset="0"/>
          </a:endParaRPr>
        </a:p>
      </dgm:t>
    </dgm:pt>
    <dgm:pt modelId="{974E5DFA-A914-411A-BFE7-E82C3C498C2F}" type="parTrans" cxnId="{A1FC6553-1802-4B3E-AA44-691246ECA878}">
      <dgm:prSet/>
      <dgm:spPr/>
      <dgm:t>
        <a:bodyPr/>
        <a:lstStyle/>
        <a:p>
          <a:endParaRPr lang="ru-RU"/>
        </a:p>
      </dgm:t>
    </dgm:pt>
    <dgm:pt modelId="{A477BC04-8257-41DA-9618-5059F473C6D1}" type="sibTrans" cxnId="{A1FC6553-1802-4B3E-AA44-691246ECA878}">
      <dgm:prSet/>
      <dgm:spPr/>
      <dgm:t>
        <a:bodyPr/>
        <a:lstStyle/>
        <a:p>
          <a:endParaRPr lang="ru-RU"/>
        </a:p>
      </dgm:t>
    </dgm:pt>
    <dgm:pt modelId="{BE23753B-2972-43A5-B82C-D9B8FB482678}" type="pres">
      <dgm:prSet presAssocID="{05B5509B-ED5D-42A4-89B8-330A6E06E6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66A61-2632-44ED-AE20-D0F7054363B2}" type="pres">
      <dgm:prSet presAssocID="{A7C1240F-B1BD-4463-A170-88D7BE4DE936}" presName="composite" presStyleCnt="0"/>
      <dgm:spPr/>
    </dgm:pt>
    <dgm:pt modelId="{F5869AF7-3440-488D-9D3A-08A1E21B74D7}" type="pres">
      <dgm:prSet presAssocID="{A7C1240F-B1BD-4463-A170-88D7BE4DE936}" presName="parTx" presStyleLbl="alignNode1" presStyleIdx="0" presStyleCnt="1" custScaleY="81262" custLinFactNeighborX="-390" custLinFactNeighborY="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44BE8-6E3F-4A2E-8B97-4432920D1200}" type="pres">
      <dgm:prSet presAssocID="{A7C1240F-B1BD-4463-A170-88D7BE4DE936}" presName="desTx" presStyleLbl="alignAccFollowNode1" presStyleIdx="0" presStyleCnt="1" custLinFactNeighborX="-519" custLinFactNeighborY="1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69C7EE-C9FF-4002-A546-3D2376272945}" srcId="{A7C1240F-B1BD-4463-A170-88D7BE4DE936}" destId="{24A49B73-6622-4459-890E-AD1480206FC5}" srcOrd="0" destOrd="0" parTransId="{F88F6895-5188-48ED-8DCF-35B10FD00763}" sibTransId="{5B517A07-32D8-419E-9A97-AF69BD5039D4}"/>
    <dgm:cxn modelId="{5A390BA9-1DCA-448A-8542-9A661A9AC2CA}" type="presOf" srcId="{42E356C7-548B-4E42-AADB-03D2FBEB92AE}" destId="{99444BE8-6E3F-4A2E-8B97-4432920D1200}" srcOrd="0" destOrd="1" presId="urn:microsoft.com/office/officeart/2005/8/layout/hList1"/>
    <dgm:cxn modelId="{F7F7AC6B-BE68-4876-94FB-5486648FD64E}" type="presOf" srcId="{05B5509B-ED5D-42A4-89B8-330A6E06E692}" destId="{BE23753B-2972-43A5-B82C-D9B8FB482678}" srcOrd="0" destOrd="0" presId="urn:microsoft.com/office/officeart/2005/8/layout/hList1"/>
    <dgm:cxn modelId="{2BCA076D-F433-4BA7-AC6B-6923CD093885}" type="presOf" srcId="{24A49B73-6622-4459-890E-AD1480206FC5}" destId="{99444BE8-6E3F-4A2E-8B97-4432920D1200}" srcOrd="0" destOrd="0" presId="urn:microsoft.com/office/officeart/2005/8/layout/hList1"/>
    <dgm:cxn modelId="{2085F349-7911-4A05-BD22-625ABFB5C4A8}" type="presOf" srcId="{B4B1D136-2E3F-4B34-A025-3A2A82D3634A}" destId="{99444BE8-6E3F-4A2E-8B97-4432920D1200}" srcOrd="0" destOrd="3" presId="urn:microsoft.com/office/officeart/2005/8/layout/hList1"/>
    <dgm:cxn modelId="{8FC919AB-9CBC-4794-B45E-299099FC7B39}" srcId="{05B5509B-ED5D-42A4-89B8-330A6E06E692}" destId="{A7C1240F-B1BD-4463-A170-88D7BE4DE936}" srcOrd="0" destOrd="0" parTransId="{33B7F8B9-A7A9-43A7-827D-9E14E1094884}" sibTransId="{83D59992-5227-4E4C-9E8F-2E31E46DA520}"/>
    <dgm:cxn modelId="{831DA4DB-FC54-4592-8E4F-DA138B932169}" srcId="{A7C1240F-B1BD-4463-A170-88D7BE4DE936}" destId="{42E356C7-548B-4E42-AADB-03D2FBEB92AE}" srcOrd="1" destOrd="0" parTransId="{6B9E5277-39D8-45E1-90DD-E6A193831D82}" sibTransId="{34FEF4BF-0308-46FB-ADB9-8099FC077C95}"/>
    <dgm:cxn modelId="{A1FC6553-1802-4B3E-AA44-691246ECA878}" srcId="{A7C1240F-B1BD-4463-A170-88D7BE4DE936}" destId="{B4B1D136-2E3F-4B34-A025-3A2A82D3634A}" srcOrd="3" destOrd="0" parTransId="{974E5DFA-A914-411A-BFE7-E82C3C498C2F}" sibTransId="{A477BC04-8257-41DA-9618-5059F473C6D1}"/>
    <dgm:cxn modelId="{01774717-38A5-49E2-A0E9-04567F1225E2}" type="presOf" srcId="{47CE588C-3D6D-42D9-A1FA-90BD912443A5}" destId="{99444BE8-6E3F-4A2E-8B97-4432920D1200}" srcOrd="0" destOrd="2" presId="urn:microsoft.com/office/officeart/2005/8/layout/hList1"/>
    <dgm:cxn modelId="{E2D792A9-EA67-4F07-93AE-CAE7E705E74F}" srcId="{A7C1240F-B1BD-4463-A170-88D7BE4DE936}" destId="{47CE588C-3D6D-42D9-A1FA-90BD912443A5}" srcOrd="2" destOrd="0" parTransId="{4EF3EF8F-65A9-4968-B71E-90E0C7A600DA}" sibTransId="{0D98D495-A89D-42F5-ADBE-B4ADBE9826CF}"/>
    <dgm:cxn modelId="{EF8A2C6D-4B63-499B-BAA3-FB114D5E20A4}" type="presOf" srcId="{A7C1240F-B1BD-4463-A170-88D7BE4DE936}" destId="{F5869AF7-3440-488D-9D3A-08A1E21B74D7}" srcOrd="0" destOrd="0" presId="urn:microsoft.com/office/officeart/2005/8/layout/hList1"/>
    <dgm:cxn modelId="{3A47B489-B020-47FA-984A-75149492CE59}" type="presParOf" srcId="{BE23753B-2972-43A5-B82C-D9B8FB482678}" destId="{53966A61-2632-44ED-AE20-D0F7054363B2}" srcOrd="0" destOrd="0" presId="urn:microsoft.com/office/officeart/2005/8/layout/hList1"/>
    <dgm:cxn modelId="{0D8AB60C-CB7E-4A25-89EF-1DAA53A86946}" type="presParOf" srcId="{53966A61-2632-44ED-AE20-D0F7054363B2}" destId="{F5869AF7-3440-488D-9D3A-08A1E21B74D7}" srcOrd="0" destOrd="0" presId="urn:microsoft.com/office/officeart/2005/8/layout/hList1"/>
    <dgm:cxn modelId="{62A08C95-88FF-48C9-9D49-ECFF91376E3B}" type="presParOf" srcId="{53966A61-2632-44ED-AE20-D0F7054363B2}" destId="{99444BE8-6E3F-4A2E-8B97-4432920D12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1C56D-8C02-4C24-BBDC-6A6C1ABB16F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B95DF-A959-40B6-830B-724B880AED76}">
      <dgm:prSet phldrT="[Текст]" custT="1"/>
      <dgm:spPr/>
      <dgm:t>
        <a:bodyPr/>
        <a:lstStyle/>
        <a:p>
          <a:pPr algn="l"/>
          <a:r>
            <a:rPr lang="ru-RU" sz="1700" dirty="0" err="1" smtClean="0">
              <a:latin typeface="Corbel" pitchFamily="34" charset="0"/>
            </a:rPr>
            <a:t>Роскомнадзор</a:t>
          </a:r>
          <a:r>
            <a:rPr lang="ru-RU" sz="1700" dirty="0" smtClean="0">
              <a:latin typeface="Corbel" pitchFamily="34" charset="0"/>
            </a:rPr>
            <a:t> возбуждает  производство по АП</a:t>
          </a:r>
          <a:endParaRPr lang="ru-RU" sz="1700" dirty="0">
            <a:latin typeface="Corbel" pitchFamily="34" charset="0"/>
          </a:endParaRPr>
        </a:p>
      </dgm:t>
    </dgm:pt>
    <dgm:pt modelId="{7331E5A9-A21C-42FE-9D0A-9EEC87DB981F}" type="parTrans" cxnId="{A6207896-2AB6-4EDE-BAD4-1E93CFEB4C3F}">
      <dgm:prSet/>
      <dgm:spPr/>
      <dgm:t>
        <a:bodyPr/>
        <a:lstStyle/>
        <a:p>
          <a:endParaRPr lang="ru-RU"/>
        </a:p>
      </dgm:t>
    </dgm:pt>
    <dgm:pt modelId="{85333155-CC60-4DE5-9064-4F2512BF0DBA}" type="sibTrans" cxnId="{A6207896-2AB6-4EDE-BAD4-1E93CFEB4C3F}">
      <dgm:prSet custT="1"/>
      <dgm:spPr/>
      <dgm:t>
        <a:bodyPr/>
        <a:lstStyle/>
        <a:p>
          <a:endParaRPr lang="ru-RU" sz="2000"/>
        </a:p>
      </dgm:t>
    </dgm:pt>
    <dgm:pt modelId="{A36CAB3F-0ADB-41A7-9684-FF9CCBB0F1DA}">
      <dgm:prSet phldrT="[Текст]" custT="1"/>
      <dgm:spPr/>
      <dgm:t>
        <a:bodyPr/>
        <a:lstStyle/>
        <a:p>
          <a:r>
            <a:rPr lang="ru-RU" sz="1700" dirty="0" smtClean="0">
              <a:latin typeface="Corbel" pitchFamily="34" charset="0"/>
            </a:rPr>
            <a:t>Рассматривает мировой судья</a:t>
          </a:r>
          <a:endParaRPr lang="ru-RU" sz="1700" dirty="0">
            <a:latin typeface="Corbel" pitchFamily="34" charset="0"/>
          </a:endParaRPr>
        </a:p>
      </dgm:t>
    </dgm:pt>
    <dgm:pt modelId="{7FA3E859-8BA3-4DAF-A15B-9F078F35D57E}" type="parTrans" cxnId="{FF56D5B1-CB16-4805-A163-E9A1C909E241}">
      <dgm:prSet/>
      <dgm:spPr/>
      <dgm:t>
        <a:bodyPr/>
        <a:lstStyle/>
        <a:p>
          <a:endParaRPr lang="ru-RU"/>
        </a:p>
      </dgm:t>
    </dgm:pt>
    <dgm:pt modelId="{5C800CD5-955D-41FC-8B73-39FAA13194E1}" type="sibTrans" cxnId="{FF56D5B1-CB16-4805-A163-E9A1C909E241}">
      <dgm:prSet/>
      <dgm:spPr/>
      <dgm:t>
        <a:bodyPr/>
        <a:lstStyle/>
        <a:p>
          <a:endParaRPr lang="ru-RU"/>
        </a:p>
      </dgm:t>
    </dgm:pt>
    <dgm:pt modelId="{ECD2F956-1F1A-4A7C-B6CA-958EE36DB662}" type="pres">
      <dgm:prSet presAssocID="{C051C56D-8C02-4C24-BBDC-6A6C1ABB16F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6D6F96-4BE4-412D-8DD9-DEEE7B70968C}" type="pres">
      <dgm:prSet presAssocID="{C051C56D-8C02-4C24-BBDC-6A6C1ABB16FE}" presName="dummyMaxCanvas" presStyleCnt="0">
        <dgm:presLayoutVars/>
      </dgm:prSet>
      <dgm:spPr/>
    </dgm:pt>
    <dgm:pt modelId="{C46B27C6-A8AD-41A8-A7BF-ED8E2D4F55C5}" type="pres">
      <dgm:prSet presAssocID="{C051C56D-8C02-4C24-BBDC-6A6C1ABB16FE}" presName="TwoNodes_1" presStyleLbl="node1" presStyleIdx="0" presStyleCnt="2" custScaleX="99244" custLinFactNeighborX="4916" custLinFactNeighborY="11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6EEE4-5141-4CCC-9613-4B9B1CCC35B8}" type="pres">
      <dgm:prSet presAssocID="{C051C56D-8C02-4C24-BBDC-6A6C1ABB16FE}" presName="TwoNodes_2" presStyleLbl="node1" presStyleIdx="1" presStyleCnt="2" custScaleX="71068" custLinFactNeighborX="1691" custLinFactNeighborY="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04E07-9BDB-4939-B9AA-AA6C87E04D7A}" type="pres">
      <dgm:prSet presAssocID="{C051C56D-8C02-4C24-BBDC-6A6C1ABB16F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9BB16-ABAB-42BA-B9D5-2F39D4F09E97}" type="pres">
      <dgm:prSet presAssocID="{C051C56D-8C02-4C24-BBDC-6A6C1ABB16F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0830C-6C53-44F2-A19A-9D16E6A78BEA}" type="pres">
      <dgm:prSet presAssocID="{C051C56D-8C02-4C24-BBDC-6A6C1ABB16F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A4F51-80C4-4CFC-A6C1-30975B882E4D}" type="presOf" srcId="{85333155-CC60-4DE5-9064-4F2512BF0DBA}" destId="{B1B04E07-9BDB-4939-B9AA-AA6C87E04D7A}" srcOrd="0" destOrd="0" presId="urn:microsoft.com/office/officeart/2005/8/layout/vProcess5"/>
    <dgm:cxn modelId="{00CD7EEE-467C-4521-97A8-D889F5D3553C}" type="presOf" srcId="{7ADB95DF-A959-40B6-830B-724B880AED76}" destId="{C46B27C6-A8AD-41A8-A7BF-ED8E2D4F55C5}" srcOrd="0" destOrd="0" presId="urn:microsoft.com/office/officeart/2005/8/layout/vProcess5"/>
    <dgm:cxn modelId="{3F475027-0B01-4C77-BC62-33075266916D}" type="presOf" srcId="{7ADB95DF-A959-40B6-830B-724B880AED76}" destId="{73A9BB16-ABAB-42BA-B9D5-2F39D4F09E97}" srcOrd="1" destOrd="0" presId="urn:microsoft.com/office/officeart/2005/8/layout/vProcess5"/>
    <dgm:cxn modelId="{A8B07C95-B15A-4256-B870-2E4ED68951C0}" type="presOf" srcId="{A36CAB3F-0ADB-41A7-9684-FF9CCBB0F1DA}" destId="{1930830C-6C53-44F2-A19A-9D16E6A78BEA}" srcOrd="1" destOrd="0" presId="urn:microsoft.com/office/officeart/2005/8/layout/vProcess5"/>
    <dgm:cxn modelId="{FF56D5B1-CB16-4805-A163-E9A1C909E241}" srcId="{C051C56D-8C02-4C24-BBDC-6A6C1ABB16FE}" destId="{A36CAB3F-0ADB-41A7-9684-FF9CCBB0F1DA}" srcOrd="1" destOrd="0" parTransId="{7FA3E859-8BA3-4DAF-A15B-9F078F35D57E}" sibTransId="{5C800CD5-955D-41FC-8B73-39FAA13194E1}"/>
    <dgm:cxn modelId="{A6207896-2AB6-4EDE-BAD4-1E93CFEB4C3F}" srcId="{C051C56D-8C02-4C24-BBDC-6A6C1ABB16FE}" destId="{7ADB95DF-A959-40B6-830B-724B880AED76}" srcOrd="0" destOrd="0" parTransId="{7331E5A9-A21C-42FE-9D0A-9EEC87DB981F}" sibTransId="{85333155-CC60-4DE5-9064-4F2512BF0DBA}"/>
    <dgm:cxn modelId="{5BA5AA75-FA89-4091-AE38-BE473B45278A}" type="presOf" srcId="{A36CAB3F-0ADB-41A7-9684-FF9CCBB0F1DA}" destId="{BC46EEE4-5141-4CCC-9613-4B9B1CCC35B8}" srcOrd="0" destOrd="0" presId="urn:microsoft.com/office/officeart/2005/8/layout/vProcess5"/>
    <dgm:cxn modelId="{A91425B8-6B40-4F32-8E7C-5928B0374DA7}" type="presOf" srcId="{C051C56D-8C02-4C24-BBDC-6A6C1ABB16FE}" destId="{ECD2F956-1F1A-4A7C-B6CA-958EE36DB662}" srcOrd="0" destOrd="0" presId="urn:microsoft.com/office/officeart/2005/8/layout/vProcess5"/>
    <dgm:cxn modelId="{738142AF-6E5D-4FD9-80A9-5FE5ABEBAB52}" type="presParOf" srcId="{ECD2F956-1F1A-4A7C-B6CA-958EE36DB662}" destId="{506D6F96-4BE4-412D-8DD9-DEEE7B70968C}" srcOrd="0" destOrd="0" presId="urn:microsoft.com/office/officeart/2005/8/layout/vProcess5"/>
    <dgm:cxn modelId="{E828ADC1-8A94-44C5-861F-13820804223B}" type="presParOf" srcId="{ECD2F956-1F1A-4A7C-B6CA-958EE36DB662}" destId="{C46B27C6-A8AD-41A8-A7BF-ED8E2D4F55C5}" srcOrd="1" destOrd="0" presId="urn:microsoft.com/office/officeart/2005/8/layout/vProcess5"/>
    <dgm:cxn modelId="{BDFB0B92-F17F-452D-978B-69BAE4397281}" type="presParOf" srcId="{ECD2F956-1F1A-4A7C-B6CA-958EE36DB662}" destId="{BC46EEE4-5141-4CCC-9613-4B9B1CCC35B8}" srcOrd="2" destOrd="0" presId="urn:microsoft.com/office/officeart/2005/8/layout/vProcess5"/>
    <dgm:cxn modelId="{22A41D66-6354-4617-8B62-DE0FC5A3E9B0}" type="presParOf" srcId="{ECD2F956-1F1A-4A7C-B6CA-958EE36DB662}" destId="{B1B04E07-9BDB-4939-B9AA-AA6C87E04D7A}" srcOrd="3" destOrd="0" presId="urn:microsoft.com/office/officeart/2005/8/layout/vProcess5"/>
    <dgm:cxn modelId="{7F3AD63E-E11C-4427-BAFF-2C26D0CCA021}" type="presParOf" srcId="{ECD2F956-1F1A-4A7C-B6CA-958EE36DB662}" destId="{73A9BB16-ABAB-42BA-B9D5-2F39D4F09E97}" srcOrd="4" destOrd="0" presId="urn:microsoft.com/office/officeart/2005/8/layout/vProcess5"/>
    <dgm:cxn modelId="{E4CC4442-1A24-4FB1-894F-040BBA911830}" type="presParOf" srcId="{ECD2F956-1F1A-4A7C-B6CA-958EE36DB662}" destId="{1930830C-6C53-44F2-A19A-9D16E6A78BE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69AF7-3440-488D-9D3A-08A1E21B74D7}">
      <dsp:nvSpPr>
        <dsp:cNvPr id="0" name=""/>
        <dsp:cNvSpPr/>
      </dsp:nvSpPr>
      <dsp:spPr>
        <a:xfrm>
          <a:off x="0" y="96513"/>
          <a:ext cx="5102088" cy="655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rbel" pitchFamily="34" charset="0"/>
            </a:rPr>
            <a:t>ст. 13.11 КоАП РФ</a:t>
          </a:r>
          <a:r>
            <a:rPr lang="ru-RU" sz="1800" kern="1200" dirty="0" smtClean="0">
              <a:latin typeface="Corbel" pitchFamily="34" charset="0"/>
            </a:rPr>
            <a:t>. 7 составов. Штрафы:</a:t>
          </a:r>
          <a:endParaRPr lang="ru-RU" sz="1800" kern="1200" dirty="0">
            <a:latin typeface="Corbel" pitchFamily="34" charset="0"/>
          </a:endParaRPr>
        </a:p>
      </dsp:txBody>
      <dsp:txXfrm>
        <a:off x="0" y="96513"/>
        <a:ext cx="5102088" cy="655296"/>
      </dsp:txXfrm>
    </dsp:sp>
    <dsp:sp modelId="{99444BE8-6E3F-4A2E-8B97-4432920D1200}">
      <dsp:nvSpPr>
        <dsp:cNvPr id="0" name=""/>
        <dsp:cNvSpPr/>
      </dsp:nvSpPr>
      <dsp:spPr>
        <a:xfrm>
          <a:off x="0" y="685343"/>
          <a:ext cx="5102088" cy="1383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rbel" pitchFamily="34" charset="0"/>
            </a:rPr>
            <a:t>На физических лиц от </a:t>
          </a:r>
          <a:r>
            <a:rPr lang="ru-RU" sz="1800" b="1" kern="1200" dirty="0" smtClean="0">
              <a:latin typeface="Corbel" pitchFamily="34" charset="0"/>
            </a:rPr>
            <a:t>700</a:t>
          </a:r>
          <a:r>
            <a:rPr lang="ru-RU" sz="1800" kern="1200" dirty="0" smtClean="0">
              <a:latin typeface="Corbel" pitchFamily="34" charset="0"/>
            </a:rPr>
            <a:t> до </a:t>
          </a:r>
          <a:r>
            <a:rPr lang="ru-RU" sz="1800" b="1" kern="1200" dirty="0" smtClean="0">
              <a:latin typeface="Corbel" pitchFamily="34" charset="0"/>
            </a:rPr>
            <a:t>5000</a:t>
          </a:r>
          <a:r>
            <a:rPr lang="ru-RU" sz="1800" kern="1200" dirty="0" smtClean="0">
              <a:latin typeface="Corbel" pitchFamily="34" charset="0"/>
            </a:rPr>
            <a:t> р.</a:t>
          </a:r>
          <a:endParaRPr lang="ru-RU" sz="1800" kern="1200" dirty="0">
            <a:latin typeface="Corbe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rbel" pitchFamily="34" charset="0"/>
            </a:rPr>
            <a:t>На должностных лиц от </a:t>
          </a:r>
          <a:r>
            <a:rPr lang="ru-RU" sz="1800" b="1" kern="1200" dirty="0" smtClean="0">
              <a:latin typeface="Corbel" pitchFamily="34" charset="0"/>
            </a:rPr>
            <a:t>3000</a:t>
          </a:r>
          <a:r>
            <a:rPr lang="ru-RU" sz="1800" kern="1200" dirty="0" smtClean="0">
              <a:latin typeface="Corbel" pitchFamily="34" charset="0"/>
            </a:rPr>
            <a:t> до </a:t>
          </a:r>
          <a:r>
            <a:rPr lang="ru-RU" sz="1800" b="1" kern="1200" dirty="0" smtClean="0">
              <a:latin typeface="Corbel" pitchFamily="34" charset="0"/>
            </a:rPr>
            <a:t>20000</a:t>
          </a:r>
          <a:r>
            <a:rPr lang="ru-RU" sz="1800" kern="1200" dirty="0" smtClean="0">
              <a:latin typeface="Corbel" pitchFamily="34" charset="0"/>
            </a:rPr>
            <a:t> р.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rbel" pitchFamily="34" charset="0"/>
            </a:rPr>
            <a:t>На ИП от </a:t>
          </a:r>
          <a:r>
            <a:rPr lang="ru-RU" sz="1800" b="1" kern="1200" dirty="0" smtClean="0">
              <a:latin typeface="Corbel" pitchFamily="34" charset="0"/>
            </a:rPr>
            <a:t>5000</a:t>
          </a:r>
          <a:r>
            <a:rPr lang="ru-RU" sz="1800" kern="1200" dirty="0" smtClean="0">
              <a:latin typeface="Corbel" pitchFamily="34" charset="0"/>
            </a:rPr>
            <a:t> до </a:t>
          </a:r>
          <a:r>
            <a:rPr lang="ru-RU" sz="1800" b="1" kern="1200" dirty="0" smtClean="0">
              <a:latin typeface="Corbel" pitchFamily="34" charset="0"/>
            </a:rPr>
            <a:t>20000</a:t>
          </a:r>
          <a:r>
            <a:rPr lang="ru-RU" sz="1800" kern="1200" dirty="0" smtClean="0">
              <a:latin typeface="Corbel" pitchFamily="34" charset="0"/>
            </a:rPr>
            <a:t> р.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rbel" pitchFamily="34" charset="0"/>
            </a:rPr>
            <a:t>На юридических лиц от </a:t>
          </a:r>
          <a:r>
            <a:rPr lang="ru-RU" sz="1800" b="1" kern="1200" dirty="0" smtClean="0">
              <a:latin typeface="Corbel" pitchFamily="34" charset="0"/>
            </a:rPr>
            <a:t>15000</a:t>
          </a:r>
          <a:r>
            <a:rPr lang="ru-RU" sz="1800" kern="1200" dirty="0" smtClean="0">
              <a:latin typeface="Corbel" pitchFamily="34" charset="0"/>
            </a:rPr>
            <a:t> до </a:t>
          </a:r>
          <a:r>
            <a:rPr lang="ru-RU" sz="1800" b="1" kern="1200" dirty="0" smtClean="0">
              <a:latin typeface="Corbel" pitchFamily="34" charset="0"/>
            </a:rPr>
            <a:t>75000</a:t>
          </a:r>
          <a:r>
            <a:rPr lang="ru-RU" sz="1800" kern="1200" dirty="0" smtClean="0">
              <a:latin typeface="Corbel" pitchFamily="34" charset="0"/>
            </a:rPr>
            <a:t> р.</a:t>
          </a:r>
          <a:endParaRPr lang="ru-RU" sz="1800" kern="1200" dirty="0">
            <a:latin typeface="Corbel" pitchFamily="34" charset="0"/>
          </a:endParaRPr>
        </a:p>
      </dsp:txBody>
      <dsp:txXfrm>
        <a:off x="0" y="685343"/>
        <a:ext cx="5102088" cy="1383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B27C6-A8AD-41A8-A7BF-ED8E2D4F55C5}">
      <dsp:nvSpPr>
        <dsp:cNvPr id="0" name=""/>
        <dsp:cNvSpPr/>
      </dsp:nvSpPr>
      <dsp:spPr>
        <a:xfrm>
          <a:off x="185524" y="92124"/>
          <a:ext cx="3477943" cy="76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latin typeface="Corbel" pitchFamily="34" charset="0"/>
            </a:rPr>
            <a:t>Роскомнадзор</a:t>
          </a:r>
          <a:r>
            <a:rPr lang="ru-RU" sz="1700" kern="1200" dirty="0" smtClean="0">
              <a:latin typeface="Corbel" pitchFamily="34" charset="0"/>
            </a:rPr>
            <a:t> возбуждает  производство по АП</a:t>
          </a:r>
          <a:endParaRPr lang="ru-RU" sz="1700" kern="1200" dirty="0">
            <a:latin typeface="Corbel" pitchFamily="34" charset="0"/>
          </a:endParaRPr>
        </a:p>
      </dsp:txBody>
      <dsp:txXfrm>
        <a:off x="208037" y="114637"/>
        <a:ext cx="2689132" cy="723641"/>
      </dsp:txXfrm>
    </dsp:sp>
    <dsp:sp modelId="{BC46EEE4-5141-4CCC-9613-4B9B1CCC35B8}">
      <dsp:nvSpPr>
        <dsp:cNvPr id="0" name=""/>
        <dsp:cNvSpPr/>
      </dsp:nvSpPr>
      <dsp:spPr>
        <a:xfrm>
          <a:off x="1184641" y="939483"/>
          <a:ext cx="2490533" cy="76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orbel" pitchFamily="34" charset="0"/>
            </a:rPr>
            <a:t>Рассматривает мировой судья</a:t>
          </a:r>
          <a:endParaRPr lang="ru-RU" sz="1700" kern="1200" dirty="0">
            <a:latin typeface="Corbel" pitchFamily="34" charset="0"/>
          </a:endParaRPr>
        </a:p>
      </dsp:txBody>
      <dsp:txXfrm>
        <a:off x="1207154" y="961996"/>
        <a:ext cx="1650921" cy="723641"/>
      </dsp:txXfrm>
    </dsp:sp>
    <dsp:sp modelId="{B1B04E07-9BDB-4939-B9AA-AA6C87E04D7A}">
      <dsp:nvSpPr>
        <dsp:cNvPr id="0" name=""/>
        <dsp:cNvSpPr/>
      </dsp:nvSpPr>
      <dsp:spPr>
        <a:xfrm>
          <a:off x="3004802" y="604258"/>
          <a:ext cx="499634" cy="49963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117220" y="604258"/>
        <a:ext cx="274798" cy="375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0E4F-B860-4EFA-96D7-850B87FE41A0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10FCE-394F-40F4-A1F2-3DB7805C9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28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E06A8-0288-432D-8C33-5CD0033C3E7A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3C576-F50C-4F52-8E0B-BA7878316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9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2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3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8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3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7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07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85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94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41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57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90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8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1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5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51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55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81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6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0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7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04.09.2019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65963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04.09.2019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93074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9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04.09.2019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8010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61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04.09.2019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51519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19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885951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1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04.09.2019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77129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04.09.2019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36701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04.09.2019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56884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257300"/>
            <a:ext cx="5111751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04.09.2019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05930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8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04.09.2019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4362451"/>
            <a:ext cx="9163051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4664870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41236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04.09.2019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2046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04.09.2019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6497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0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3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8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0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6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7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CA22-E28D-41B8-BB75-93345A85121A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402E-63D9-4AA3-9102-2E9A35380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0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CA22-E28D-41B8-BB75-93345A8512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8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5358"/>
            <a:ext cx="9163051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04.09.2019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90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>
    <p:pul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4753644"/>
            <a:ext cx="2057400" cy="205383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1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971" y="1835425"/>
            <a:ext cx="8211233" cy="980661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/>
            <a:r>
              <a:rPr lang="ru-RU" sz="4000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Персональные данные и человеческий фактор</a:t>
            </a:r>
            <a:endParaRPr lang="ru-RU" altLang="ru-RU" sz="4000" cap="all" dirty="0">
              <a:ln w="31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016" y="394141"/>
            <a:ext cx="6963325" cy="605403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/>
            <a:r>
              <a:rPr lang="ru-RU" sz="2800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charset="0"/>
              </a:rPr>
              <a:t>Управление  </a:t>
            </a:r>
            <a:r>
              <a:rPr lang="ru-RU" sz="2800" dirty="0" err="1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charset="0"/>
              </a:rPr>
              <a:t>Роскомнадзора</a:t>
            </a:r>
            <a:r>
              <a:rPr lang="ru-RU" sz="2800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2800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charset="0"/>
              </a:rPr>
              <a:t>по  </a:t>
            </a:r>
            <a:r>
              <a:rPr lang="ru-RU" sz="2800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charset="0"/>
              </a:rPr>
              <a:t>Ростовской области</a:t>
            </a:r>
            <a:endParaRPr lang="ru-RU" altLang="ru-RU" sz="2800" cap="all" dirty="0">
              <a:ln w="31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9658" y="4060437"/>
            <a:ext cx="380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Ведущий специалист-эксперт ОНПД </a:t>
            </a:r>
          </a:p>
          <a:p>
            <a:pPr algn="r"/>
            <a:r>
              <a:rPr lang="ru-RU" dirty="0" smtClean="0">
                <a:latin typeface="Corbel" pitchFamily="34" charset="0"/>
              </a:rPr>
              <a:t>Д. В. </a:t>
            </a:r>
            <a:r>
              <a:rPr lang="ru-RU" dirty="0" err="1" smtClean="0">
                <a:latin typeface="Corbel" pitchFamily="34" charset="0"/>
              </a:rPr>
              <a:t>Красноченко</a:t>
            </a:r>
            <a:r>
              <a:rPr lang="ru-RU" dirty="0" smtClean="0">
                <a:latin typeface="Corbel" pitchFamily="34" charset="0"/>
              </a:rPr>
              <a:t> </a:t>
            </a:r>
            <a:endParaRPr lang="ru-RU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8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4753644"/>
            <a:ext cx="2057400" cy="205383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2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232544"/>
              </p:ext>
            </p:extLst>
          </p:nvPr>
        </p:nvGraphicFramePr>
        <p:xfrm>
          <a:off x="573551" y="1072448"/>
          <a:ext cx="7881336" cy="763731"/>
        </p:xfrm>
        <a:graphic>
          <a:graphicData uri="http://schemas.openxmlformats.org/drawingml/2006/table">
            <a:tbl>
              <a:tblPr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764919"/>
                <a:gridCol w="589721"/>
                <a:gridCol w="657526"/>
                <a:gridCol w="760457"/>
                <a:gridCol w="602974"/>
                <a:gridCol w="616226"/>
                <a:gridCol w="669235"/>
                <a:gridCol w="629478"/>
                <a:gridCol w="609600"/>
                <a:gridCol w="675861"/>
                <a:gridCol w="649356"/>
                <a:gridCol w="655983"/>
              </a:tblGrid>
              <a:tr h="2343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2010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2011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4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Кол-во обращений 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127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214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506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758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1006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958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827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883</a:t>
                      </a:r>
                    </a:p>
                  </a:txBody>
                  <a:tcPr marL="7620" marR="7620" marT="5711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09611282"/>
              </p:ext>
            </p:extLst>
          </p:nvPr>
        </p:nvGraphicFramePr>
        <p:xfrm>
          <a:off x="563669" y="1966820"/>
          <a:ext cx="8019837" cy="242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6690" y="140200"/>
            <a:ext cx="7233796" cy="67692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/>
            <a:r>
              <a:rPr lang="ru-RU" sz="2200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charset="0"/>
              </a:rPr>
              <a:t>Обращения граждан по вопросам обработки ПД</a:t>
            </a:r>
          </a:p>
        </p:txBody>
      </p:sp>
    </p:spTree>
    <p:extLst>
      <p:ext uri="{BB962C8B-B14F-4D97-AF65-F5344CB8AC3E}">
        <p14:creationId xmlns:p14="http://schemas.microsoft.com/office/powerpoint/2010/main" val="17623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El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4753644"/>
            <a:ext cx="2057400" cy="205383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3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690" y="169365"/>
            <a:ext cx="7233796" cy="67692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/>
            <a:r>
              <a:rPr lang="ru-RU" sz="2200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charset="0"/>
              </a:rPr>
              <a:t>Документы на свалке</a:t>
            </a:r>
            <a:endParaRPr lang="ru-RU" sz="2200" dirty="0">
              <a:ln w="31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Arial" charset="0"/>
            </a:endParaRPr>
          </a:p>
        </p:txBody>
      </p:sp>
      <p:pic>
        <p:nvPicPr>
          <p:cNvPr id="1027" name="Picture 3" descr="G:\Screenshot_20190903-131514~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6" y="978811"/>
            <a:ext cx="4512115" cy="2536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G:\Screenshot_20190903-125555~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59" y="2017428"/>
            <a:ext cx="4396788" cy="2466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4753644"/>
            <a:ext cx="2057400" cy="205383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4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102" y="263637"/>
            <a:ext cx="7233796" cy="67692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/>
            <a:r>
              <a:rPr lang="ru-RU" sz="2400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Заявления в открытом доступе</a:t>
            </a:r>
            <a:endParaRPr lang="ru-RU" sz="2400" dirty="0">
              <a:ln w="31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Arial" charset="0"/>
            </a:endParaRPr>
          </a:p>
        </p:txBody>
      </p:sp>
      <p:pic>
        <p:nvPicPr>
          <p:cNvPr id="2051" name="Picture 3" descr="G:\DjaebraWwAAdvC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6" y="940562"/>
            <a:ext cx="4129641" cy="200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расноченко\Desktop\Почтовый паспорт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10" y="1112837"/>
            <a:ext cx="2875993" cy="3834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31304" y="3226234"/>
            <a:ext cx="5055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Операторы привлечены к ответственности по ч. 6             ст. 13.11 КоАП РФ</a:t>
            </a:r>
            <a:endParaRPr lang="ru-RU" sz="2400" dirty="0">
              <a:ln w="3175">
                <a:solidFill>
                  <a:prstClr val="black"/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4753644"/>
            <a:ext cx="2057400" cy="205383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5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690" y="134683"/>
            <a:ext cx="7233796" cy="67692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/>
            <a:r>
              <a:rPr lang="ru-RU" sz="2200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Меры по снижению влияния человеческого фактора</a:t>
            </a:r>
            <a:endParaRPr lang="ru-RU" sz="2200" dirty="0">
              <a:ln w="31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7025" y="2919172"/>
            <a:ext cx="5665306" cy="1639128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назначение </a:t>
            </a: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ответственного за организацию обработки </a:t>
            </a: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ПД</a:t>
            </a:r>
          </a:p>
          <a:p>
            <a:pPr marL="342900" indent="-342900">
              <a:buBlip>
                <a:blip r:embed="rId3"/>
              </a:buBlip>
            </a:pP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принятие правовых, организационных </a:t>
            </a: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и </a:t>
            </a: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технических мер </a:t>
            </a: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по обеспечению безопасности </a:t>
            </a: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ПД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выполнение требований, постановления </a:t>
            </a: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Правительства </a:t>
            </a: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РФ от 15.09.2008 </a:t>
            </a: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г. </a:t>
            </a: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№ 687</a:t>
            </a:r>
          </a:p>
          <a:p>
            <a:pPr marL="342900" indent="-342900">
              <a:buBlip>
                <a:blip r:embed="rId3"/>
              </a:buBlip>
            </a:pP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ознакомление </a:t>
            </a: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служащих, осуществляющих </a:t>
            </a: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обработку </a:t>
            </a: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ПД, </a:t>
            </a: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с положениями законодательства </a:t>
            </a: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РФ, </a:t>
            </a: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локальными </a:t>
            </a: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актами, обучение </a:t>
            </a: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charset="0"/>
              </a:rPr>
              <a:t>указанных служащих</a:t>
            </a:r>
          </a:p>
          <a:p>
            <a:endParaRPr lang="ru-RU" sz="2000" dirty="0">
              <a:ln w="31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charset="0"/>
            </a:endParaRPr>
          </a:p>
          <a:p>
            <a:pPr marL="342900" indent="-342900">
              <a:buBlip>
                <a:blip r:embed="rId3"/>
              </a:buBlip>
            </a:pPr>
            <a:endParaRPr lang="ru-RU" sz="2000" dirty="0" smtClean="0">
              <a:ln w="31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charset="0"/>
            </a:endParaRPr>
          </a:p>
          <a:p>
            <a:endParaRPr lang="ru-RU" sz="2000" dirty="0">
              <a:ln w="31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charset="0"/>
            </a:endParaRPr>
          </a:p>
          <a:p>
            <a:endParaRPr lang="ru-RU" sz="2000" dirty="0" smtClean="0">
              <a:ln w="31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charset="0"/>
            </a:endParaRPr>
          </a:p>
          <a:p>
            <a:endParaRPr lang="ru-RU" sz="2000" dirty="0" smtClean="0">
              <a:ln w="31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charset="0"/>
            </a:endParaRPr>
          </a:p>
          <a:p>
            <a:pPr algn="ctr"/>
            <a:endParaRPr lang="ru-RU" sz="2000" dirty="0">
              <a:ln w="31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3" y="1204589"/>
            <a:ext cx="2311225" cy="3268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85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4753644"/>
            <a:ext cx="2057400" cy="205383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pPr/>
              <a:t>6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690" y="134683"/>
            <a:ext cx="7233796" cy="67692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/>
            <a:r>
              <a:rPr lang="ru-RU" sz="2200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Меры по снижению влияния человеческого фактора</a:t>
            </a:r>
            <a:endParaRPr lang="ru-RU" sz="2200" dirty="0">
              <a:ln w="3175">
                <a:solidFill>
                  <a:prstClr val="black"/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3708" y="2925797"/>
            <a:ext cx="7659757" cy="1639128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проведение </a:t>
            </a:r>
            <a:r>
              <a:rPr lang="ru-RU" dirty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периодических проверок условий </a:t>
            </a:r>
            <a:r>
              <a:rPr lang="ru-RU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обработки ПД</a:t>
            </a:r>
            <a:endParaRPr lang="ru-RU" dirty="0">
              <a:ln w="3175">
                <a:solidFill>
                  <a:prstClr val="black"/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Arial Black" pitchFamily="34" charset="0"/>
              <a:cs typeface="Arial" charset="0"/>
            </a:endParaRPr>
          </a:p>
          <a:p>
            <a:pPr marL="342900" indent="-342900">
              <a:buFontTx/>
              <a:buBlip>
                <a:blip r:embed="rId3"/>
              </a:buBlip>
            </a:pPr>
            <a:r>
              <a:rPr lang="ru-RU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утверждение </a:t>
            </a:r>
            <a:r>
              <a:rPr lang="ru-RU" dirty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актом руководителя </a:t>
            </a:r>
            <a:r>
              <a:rPr lang="ru-RU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документов:</a:t>
            </a:r>
            <a:endParaRPr lang="ru-RU" dirty="0">
              <a:ln w="3175">
                <a:solidFill>
                  <a:prstClr val="black"/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Arial Black" pitchFamily="34" charset="0"/>
              <a:cs typeface="Arial" charset="0"/>
            </a:endParaRPr>
          </a:p>
          <a:p>
            <a:pPr marL="285750" indent="344488">
              <a:buFont typeface="Arial" pitchFamily="34" charset="0"/>
              <a:buChar char="•"/>
            </a:pPr>
            <a:r>
              <a:rPr lang="ru-RU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правила обработки персональных данных</a:t>
            </a:r>
          </a:p>
          <a:p>
            <a:pPr marL="285750" indent="344488">
              <a:buFont typeface="Arial" pitchFamily="34" charset="0"/>
              <a:buChar char="•"/>
            </a:pPr>
            <a:r>
              <a:rPr lang="ru-RU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правила осуществления внутреннего контроля соответствия обработки ПД</a:t>
            </a:r>
          </a:p>
          <a:p>
            <a:pPr marL="285750" indent="344488">
              <a:buFont typeface="Arial" pitchFamily="34" charset="0"/>
              <a:buChar char="•"/>
            </a:pPr>
            <a:r>
              <a:rPr lang="ru-RU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порядок доступа служащих в помещения, где ведется обработка ПД</a:t>
            </a:r>
          </a:p>
          <a:p>
            <a:pPr marL="285750" indent="-285750">
              <a:buBlip>
                <a:blip r:embed="rId3"/>
              </a:buBlip>
            </a:pPr>
            <a:r>
              <a:rPr lang="ru-RU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уведомление </a:t>
            </a:r>
            <a:r>
              <a:rPr lang="ru-RU" dirty="0" err="1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Роскомнадзора</a:t>
            </a:r>
            <a:r>
              <a:rPr lang="ru-RU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 об </a:t>
            </a:r>
            <a:r>
              <a:rPr lang="ru-RU" dirty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обработке </a:t>
            </a:r>
            <a:r>
              <a:rPr lang="ru-RU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ПД</a:t>
            </a:r>
          </a:p>
          <a:p>
            <a:pPr marL="285750" indent="-285750">
              <a:buBlip>
                <a:blip r:embed="rId3"/>
              </a:buBlip>
            </a:pPr>
            <a:r>
              <a:rPr lang="ru-RU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опубликование политики </a:t>
            </a:r>
            <a:r>
              <a:rPr lang="ru-RU" dirty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в отношении обработки </a:t>
            </a:r>
            <a:r>
              <a:rPr lang="ru-RU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ПД, на </a:t>
            </a:r>
            <a:r>
              <a:rPr lang="ru-RU" dirty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официальном сайте </a:t>
            </a:r>
            <a:r>
              <a:rPr lang="ru-RU" dirty="0" smtClean="0">
                <a:ln w="3175">
                  <a:solidFill>
                    <a:prstClr val="black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  <a:cs typeface="Arial" charset="0"/>
              </a:rPr>
              <a:t>органа</a:t>
            </a:r>
            <a:endParaRPr lang="ru-RU" dirty="0">
              <a:ln w="3175">
                <a:solidFill>
                  <a:prstClr val="black"/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Arial Black" pitchFamily="34" charset="0"/>
              <a:cs typeface="Arial" charset="0"/>
            </a:endParaRPr>
          </a:p>
          <a:p>
            <a:pPr marL="285750" indent="-285750">
              <a:buBlip>
                <a:blip r:embed="rId3"/>
              </a:buBlip>
            </a:pPr>
            <a:endParaRPr lang="ru-RU" dirty="0" smtClean="0">
              <a:ln w="3175">
                <a:solidFill>
                  <a:prstClr val="black"/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Arial Black" pitchFamily="34" charset="0"/>
              <a:cs typeface="Arial" charset="0"/>
            </a:endParaRPr>
          </a:p>
          <a:p>
            <a:endParaRPr lang="ru-RU" sz="2000" dirty="0">
              <a:ln w="3175">
                <a:solidFill>
                  <a:prstClr val="black"/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Arial Black" pitchFamily="34" charset="0"/>
              <a:cs typeface="Arial" charset="0"/>
            </a:endParaRPr>
          </a:p>
          <a:p>
            <a:pPr marL="342900" indent="-342900">
              <a:buFontTx/>
              <a:buBlip>
                <a:blip r:embed="rId3"/>
              </a:buBlip>
            </a:pPr>
            <a:endParaRPr lang="ru-RU" sz="2000" dirty="0" smtClean="0">
              <a:ln w="3175">
                <a:solidFill>
                  <a:prstClr val="black"/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Arial Black" pitchFamily="34" charset="0"/>
              <a:cs typeface="Arial" charset="0"/>
            </a:endParaRPr>
          </a:p>
          <a:p>
            <a:endParaRPr lang="ru-RU" sz="2000" dirty="0">
              <a:ln w="3175">
                <a:solidFill>
                  <a:prstClr val="black"/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Arial Black" pitchFamily="34" charset="0"/>
              <a:cs typeface="Arial" charset="0"/>
            </a:endParaRPr>
          </a:p>
          <a:p>
            <a:endParaRPr lang="ru-RU" sz="2000" dirty="0" smtClean="0">
              <a:ln w="3175">
                <a:solidFill>
                  <a:prstClr val="black"/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Arial Black" pitchFamily="34" charset="0"/>
              <a:cs typeface="Arial" charset="0"/>
            </a:endParaRPr>
          </a:p>
          <a:p>
            <a:endParaRPr lang="ru-RU" sz="2000" dirty="0" smtClean="0">
              <a:ln w="3175">
                <a:solidFill>
                  <a:prstClr val="black"/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Arial Black" pitchFamily="34" charset="0"/>
              <a:cs typeface="Arial" charset="0"/>
            </a:endParaRPr>
          </a:p>
          <a:p>
            <a:pPr algn="ctr"/>
            <a:endParaRPr lang="ru-RU" sz="2000" dirty="0">
              <a:ln w="3175">
                <a:solidFill>
                  <a:prstClr val="black"/>
                </a:solidFill>
              </a:ln>
              <a:solidFill>
                <a:srgbClr val="1F497D">
                  <a:lumMod val="60000"/>
                  <a:lumOff val="40000"/>
                </a:srgbClr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4753644"/>
            <a:ext cx="2057400" cy="205383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7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995" y="70350"/>
            <a:ext cx="6722013" cy="67692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/>
            <a:r>
              <a:rPr lang="ru-RU" sz="2600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charset="0"/>
              </a:rPr>
              <a:t>Административная ответственность</a:t>
            </a:r>
            <a:endParaRPr lang="ru-RU" sz="2600" dirty="0">
              <a:ln w="31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Arial" charset="0"/>
            </a:endParaRPr>
          </a:p>
        </p:txBody>
      </p:sp>
      <p:pic>
        <p:nvPicPr>
          <p:cNvPr id="8" name="Рисунок 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9" y="1280174"/>
            <a:ext cx="2220247" cy="1959984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99832213"/>
              </p:ext>
            </p:extLst>
          </p:nvPr>
        </p:nvGraphicFramePr>
        <p:xfrm>
          <a:off x="3074505" y="2720586"/>
          <a:ext cx="5102088" cy="214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397586753"/>
              </p:ext>
            </p:extLst>
          </p:nvPr>
        </p:nvGraphicFramePr>
        <p:xfrm>
          <a:off x="4508050" y="969370"/>
          <a:ext cx="4122867" cy="170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867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17" y="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cs typeface="Arial" charset="0"/>
              </a:rPr>
              <a:t/>
            </a:r>
            <a:br>
              <a:rPr lang="ru-RU" sz="5400" b="1" dirty="0" smtClean="0"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094" y="745124"/>
            <a:ext cx="8142988" cy="723528"/>
          </a:xfrm>
          <a:effectLst>
            <a:glow rad="12700">
              <a:schemeClr val="tx1"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algn="ctr" defTabSz="933450">
              <a:buNone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charset="0"/>
              </a:rPr>
              <a:t>Управление </a:t>
            </a: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charset="0"/>
              </a:rPr>
              <a:t>Роскомнадзора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charset="0"/>
              </a:rPr>
              <a:t> </a:t>
            </a:r>
          </a:p>
          <a:p>
            <a:pPr algn="ctr" defTabSz="933450">
              <a:buNone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charset="0"/>
              </a:rPr>
              <a:t>по  Ростовской области</a:t>
            </a:r>
          </a:p>
          <a:p>
            <a:pPr indent="457200">
              <a:defRPr/>
            </a:pPr>
            <a:endParaRPr lang="ru-RU" sz="2800" b="1" dirty="0" smtClean="0"/>
          </a:p>
          <a:p>
            <a:pPr indent="457200">
              <a:defRPr/>
            </a:pPr>
            <a:endParaRPr lang="ru-RU" sz="2800" b="1" dirty="0" smtClean="0"/>
          </a:p>
          <a:p>
            <a:pPr indent="457200">
              <a:defRPr/>
            </a:pPr>
            <a:endParaRPr lang="ru-RU" sz="2800" b="1" dirty="0" smtClean="0"/>
          </a:p>
          <a:p>
            <a:pPr indent="457200">
              <a:buNone/>
              <a:defRPr/>
            </a:pPr>
            <a:endParaRPr lang="ru-RU" sz="2800" b="1" dirty="0" smtClean="0"/>
          </a:p>
          <a:p>
            <a:pPr indent="457200">
              <a:buNone/>
              <a:defRPr/>
            </a:pPr>
            <a:endParaRPr lang="ru-RU" sz="28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87973" y="17164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solidFill>
                <a:prstClr val="white"/>
              </a:solidFill>
            </a:endParaRPr>
          </a:p>
          <a:p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Users\Красноченко\Pictures\РК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9" y="2263320"/>
            <a:ext cx="1531430" cy="1341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982500" y="2068954"/>
            <a:ext cx="5648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(863) 285-08-67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2499" y="2759128"/>
            <a:ext cx="579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61.роскомнадзор.рф</a:t>
            </a:r>
          </a:p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61.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rkn.gov.ru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2570</TotalTime>
  <Words>259</Words>
  <Application>Microsoft Office PowerPoint</Application>
  <PresentationFormat>Экран (16:9)</PresentationFormat>
  <Paragraphs>86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1_Тема Office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Дмитрий В. Красноченко</cp:lastModifiedBy>
  <cp:revision>213</cp:revision>
  <cp:lastPrinted>2017-04-04T10:18:20Z</cp:lastPrinted>
  <dcterms:created xsi:type="dcterms:W3CDTF">2017-03-30T09:39:38Z</dcterms:created>
  <dcterms:modified xsi:type="dcterms:W3CDTF">2019-09-04T05:10:58Z</dcterms:modified>
</cp:coreProperties>
</file>