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3588" cy="9752013"/>
  <p:notesSz cx="6858000" cy="9144000"/>
  <p:defaultTextStyle>
    <a:defPPr>
      <a:defRPr lang="ru-RU"/>
    </a:defPPr>
    <a:lvl1pPr marL="0" algn="l" defTabSz="1254008" rtl="0" eaLnBrk="1" latinLnBrk="0" hangingPunct="1">
      <a:defRPr sz="2469" kern="1200">
        <a:solidFill>
          <a:schemeClr val="tx1"/>
        </a:solidFill>
        <a:latin typeface="+mn-lt"/>
        <a:ea typeface="+mn-ea"/>
        <a:cs typeface="+mn-cs"/>
      </a:defRPr>
    </a:lvl1pPr>
    <a:lvl2pPr marL="627004" algn="l" defTabSz="1254008" rtl="0" eaLnBrk="1" latinLnBrk="0" hangingPunct="1">
      <a:defRPr sz="2469" kern="1200">
        <a:solidFill>
          <a:schemeClr val="tx1"/>
        </a:solidFill>
        <a:latin typeface="+mn-lt"/>
        <a:ea typeface="+mn-ea"/>
        <a:cs typeface="+mn-cs"/>
      </a:defRPr>
    </a:lvl2pPr>
    <a:lvl3pPr marL="1254008" algn="l" defTabSz="1254008" rtl="0" eaLnBrk="1" latinLnBrk="0" hangingPunct="1">
      <a:defRPr sz="2469" kern="1200">
        <a:solidFill>
          <a:schemeClr val="tx1"/>
        </a:solidFill>
        <a:latin typeface="+mn-lt"/>
        <a:ea typeface="+mn-ea"/>
        <a:cs typeface="+mn-cs"/>
      </a:defRPr>
    </a:lvl3pPr>
    <a:lvl4pPr marL="1881012" algn="l" defTabSz="1254008" rtl="0" eaLnBrk="1" latinLnBrk="0" hangingPunct="1">
      <a:defRPr sz="2469" kern="1200">
        <a:solidFill>
          <a:schemeClr val="tx1"/>
        </a:solidFill>
        <a:latin typeface="+mn-lt"/>
        <a:ea typeface="+mn-ea"/>
        <a:cs typeface="+mn-cs"/>
      </a:defRPr>
    </a:lvl4pPr>
    <a:lvl5pPr marL="2508016" algn="l" defTabSz="1254008" rtl="0" eaLnBrk="1" latinLnBrk="0" hangingPunct="1">
      <a:defRPr sz="2469" kern="1200">
        <a:solidFill>
          <a:schemeClr val="tx1"/>
        </a:solidFill>
        <a:latin typeface="+mn-lt"/>
        <a:ea typeface="+mn-ea"/>
        <a:cs typeface="+mn-cs"/>
      </a:defRPr>
    </a:lvl5pPr>
    <a:lvl6pPr marL="3135020" algn="l" defTabSz="1254008" rtl="0" eaLnBrk="1" latinLnBrk="0" hangingPunct="1">
      <a:defRPr sz="2469" kern="1200">
        <a:solidFill>
          <a:schemeClr val="tx1"/>
        </a:solidFill>
        <a:latin typeface="+mn-lt"/>
        <a:ea typeface="+mn-ea"/>
        <a:cs typeface="+mn-cs"/>
      </a:defRPr>
    </a:lvl6pPr>
    <a:lvl7pPr marL="3762024" algn="l" defTabSz="1254008" rtl="0" eaLnBrk="1" latinLnBrk="0" hangingPunct="1">
      <a:defRPr sz="2469" kern="1200">
        <a:solidFill>
          <a:schemeClr val="tx1"/>
        </a:solidFill>
        <a:latin typeface="+mn-lt"/>
        <a:ea typeface="+mn-ea"/>
        <a:cs typeface="+mn-cs"/>
      </a:defRPr>
    </a:lvl7pPr>
    <a:lvl8pPr marL="4389029" algn="l" defTabSz="1254008" rtl="0" eaLnBrk="1" latinLnBrk="0" hangingPunct="1">
      <a:defRPr sz="2469" kern="1200">
        <a:solidFill>
          <a:schemeClr val="tx1"/>
        </a:solidFill>
        <a:latin typeface="+mn-lt"/>
        <a:ea typeface="+mn-ea"/>
        <a:cs typeface="+mn-cs"/>
      </a:defRPr>
    </a:lvl8pPr>
    <a:lvl9pPr marL="5016033" algn="l" defTabSz="1254008" rtl="0" eaLnBrk="1" latinLnBrk="0" hangingPunct="1">
      <a:defRPr sz="2469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129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519" y="1595990"/>
            <a:ext cx="10364550" cy="3395145"/>
          </a:xfrm>
        </p:spPr>
        <p:txBody>
          <a:bodyPr anchor="b"/>
          <a:lstStyle>
            <a:lvl1pPr algn="ctr">
              <a:defRPr sz="800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199" y="5122065"/>
            <a:ext cx="9145191" cy="2354478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676" indent="0" algn="ctr">
              <a:buNone/>
              <a:defRPr sz="2667"/>
            </a:lvl2pPr>
            <a:lvl3pPr marL="1219352" indent="0" algn="ctr">
              <a:buNone/>
              <a:defRPr sz="2400"/>
            </a:lvl3pPr>
            <a:lvl4pPr marL="1829029" indent="0" algn="ctr">
              <a:buNone/>
              <a:defRPr sz="2134"/>
            </a:lvl4pPr>
            <a:lvl5pPr marL="2438705" indent="0" algn="ctr">
              <a:buNone/>
              <a:defRPr sz="2134"/>
            </a:lvl5pPr>
            <a:lvl6pPr marL="3048381" indent="0" algn="ctr">
              <a:buNone/>
              <a:defRPr sz="2134"/>
            </a:lvl6pPr>
            <a:lvl7pPr marL="3658057" indent="0" algn="ctr">
              <a:buNone/>
              <a:defRPr sz="2134"/>
            </a:lvl7pPr>
            <a:lvl8pPr marL="4267733" indent="0" algn="ctr">
              <a:buNone/>
              <a:defRPr sz="2134"/>
            </a:lvl8pPr>
            <a:lvl9pPr marL="4877410" indent="0" algn="ctr">
              <a:buNone/>
              <a:defRPr sz="213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0BDD-6217-4DEA-B317-957F883291A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CC31-B65A-4748-92E7-8640857D9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018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0BDD-6217-4DEA-B317-957F883291A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CC31-B65A-4748-92E7-8640857D9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95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6037" y="519205"/>
            <a:ext cx="2629242" cy="82643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310" y="519205"/>
            <a:ext cx="7735307" cy="82643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0BDD-6217-4DEA-B317-957F883291A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CC31-B65A-4748-92E7-8640857D9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92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0BDD-6217-4DEA-B317-957F883291A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CC31-B65A-4748-92E7-8640857D9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63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59" y="2431234"/>
            <a:ext cx="10516970" cy="4056566"/>
          </a:xfrm>
        </p:spPr>
        <p:txBody>
          <a:bodyPr anchor="b"/>
          <a:lstStyle>
            <a:lvl1pPr>
              <a:defRPr sz="800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959" y="6526176"/>
            <a:ext cx="10516970" cy="2133252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676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3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9029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4pPr>
            <a:lvl5pPr marL="2438705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5pPr>
            <a:lvl6pPr marL="3048381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6pPr>
            <a:lvl7pPr marL="365805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7pPr>
            <a:lvl8pPr marL="4267733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8pPr>
            <a:lvl9pPr marL="4877410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0BDD-6217-4DEA-B317-957F883291A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CC31-B65A-4748-92E7-8640857D9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24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309" y="2596022"/>
            <a:ext cx="5182275" cy="6187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004" y="2596022"/>
            <a:ext cx="5182275" cy="6187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0BDD-6217-4DEA-B317-957F883291A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CC31-B65A-4748-92E7-8640857D9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90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7" y="519207"/>
            <a:ext cx="10516970" cy="1884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99" y="2390598"/>
            <a:ext cx="5158458" cy="117159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76" indent="0">
              <a:buNone/>
              <a:defRPr sz="2667" b="1"/>
            </a:lvl2pPr>
            <a:lvl3pPr marL="1219352" indent="0">
              <a:buNone/>
              <a:defRPr sz="2400" b="1"/>
            </a:lvl3pPr>
            <a:lvl4pPr marL="1829029" indent="0">
              <a:buNone/>
              <a:defRPr sz="2134" b="1"/>
            </a:lvl4pPr>
            <a:lvl5pPr marL="2438705" indent="0">
              <a:buNone/>
              <a:defRPr sz="2134" b="1"/>
            </a:lvl5pPr>
            <a:lvl6pPr marL="3048381" indent="0">
              <a:buNone/>
              <a:defRPr sz="2134" b="1"/>
            </a:lvl6pPr>
            <a:lvl7pPr marL="3658057" indent="0">
              <a:buNone/>
              <a:defRPr sz="2134" b="1"/>
            </a:lvl7pPr>
            <a:lvl8pPr marL="4267733" indent="0">
              <a:buNone/>
              <a:defRPr sz="2134" b="1"/>
            </a:lvl8pPr>
            <a:lvl9pPr marL="4877410" indent="0">
              <a:buNone/>
              <a:defRPr sz="213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99" y="3562194"/>
            <a:ext cx="5158458" cy="5239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005" y="2390598"/>
            <a:ext cx="5183863" cy="117159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76" indent="0">
              <a:buNone/>
              <a:defRPr sz="2667" b="1"/>
            </a:lvl2pPr>
            <a:lvl3pPr marL="1219352" indent="0">
              <a:buNone/>
              <a:defRPr sz="2400" b="1"/>
            </a:lvl3pPr>
            <a:lvl4pPr marL="1829029" indent="0">
              <a:buNone/>
              <a:defRPr sz="2134" b="1"/>
            </a:lvl4pPr>
            <a:lvl5pPr marL="2438705" indent="0">
              <a:buNone/>
              <a:defRPr sz="2134" b="1"/>
            </a:lvl5pPr>
            <a:lvl6pPr marL="3048381" indent="0">
              <a:buNone/>
              <a:defRPr sz="2134" b="1"/>
            </a:lvl6pPr>
            <a:lvl7pPr marL="3658057" indent="0">
              <a:buNone/>
              <a:defRPr sz="2134" b="1"/>
            </a:lvl7pPr>
            <a:lvl8pPr marL="4267733" indent="0">
              <a:buNone/>
              <a:defRPr sz="2134" b="1"/>
            </a:lvl8pPr>
            <a:lvl9pPr marL="4877410" indent="0">
              <a:buNone/>
              <a:defRPr sz="213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005" y="3562194"/>
            <a:ext cx="5183863" cy="5239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0BDD-6217-4DEA-B317-957F883291A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CC31-B65A-4748-92E7-8640857D9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29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0BDD-6217-4DEA-B317-957F883291A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CC31-B65A-4748-92E7-8640857D9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74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0BDD-6217-4DEA-B317-957F883291A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CC31-B65A-4748-92E7-8640857D9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375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7" y="650134"/>
            <a:ext cx="3932750" cy="227547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863" y="1404111"/>
            <a:ext cx="6173004" cy="6930250"/>
          </a:xfrm>
        </p:spPr>
        <p:txBody>
          <a:bodyPr/>
          <a:lstStyle>
            <a:lvl1pPr>
              <a:defRPr sz="4267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97" y="2925604"/>
            <a:ext cx="3932750" cy="5420043"/>
          </a:xfrm>
        </p:spPr>
        <p:txBody>
          <a:bodyPr/>
          <a:lstStyle>
            <a:lvl1pPr marL="0" indent="0">
              <a:buNone/>
              <a:defRPr sz="2134"/>
            </a:lvl1pPr>
            <a:lvl2pPr marL="609676" indent="0">
              <a:buNone/>
              <a:defRPr sz="1867"/>
            </a:lvl2pPr>
            <a:lvl3pPr marL="1219352" indent="0">
              <a:buNone/>
              <a:defRPr sz="1600"/>
            </a:lvl3pPr>
            <a:lvl4pPr marL="1829029" indent="0">
              <a:buNone/>
              <a:defRPr sz="1334"/>
            </a:lvl4pPr>
            <a:lvl5pPr marL="2438705" indent="0">
              <a:buNone/>
              <a:defRPr sz="1334"/>
            </a:lvl5pPr>
            <a:lvl6pPr marL="3048381" indent="0">
              <a:buNone/>
              <a:defRPr sz="1334"/>
            </a:lvl6pPr>
            <a:lvl7pPr marL="3658057" indent="0">
              <a:buNone/>
              <a:defRPr sz="1334"/>
            </a:lvl7pPr>
            <a:lvl8pPr marL="4267733" indent="0">
              <a:buNone/>
              <a:defRPr sz="1334"/>
            </a:lvl8pPr>
            <a:lvl9pPr marL="4877410" indent="0">
              <a:buNone/>
              <a:defRPr sz="133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0BDD-6217-4DEA-B317-957F883291A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CC31-B65A-4748-92E7-8640857D9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17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7" y="650134"/>
            <a:ext cx="3932750" cy="227547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863" y="1404111"/>
            <a:ext cx="6173004" cy="6930250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676" indent="0">
              <a:buNone/>
              <a:defRPr sz="3734"/>
            </a:lvl2pPr>
            <a:lvl3pPr marL="1219352" indent="0">
              <a:buNone/>
              <a:defRPr sz="3200"/>
            </a:lvl3pPr>
            <a:lvl4pPr marL="1829029" indent="0">
              <a:buNone/>
              <a:defRPr sz="2667"/>
            </a:lvl4pPr>
            <a:lvl5pPr marL="2438705" indent="0">
              <a:buNone/>
              <a:defRPr sz="2667"/>
            </a:lvl5pPr>
            <a:lvl6pPr marL="3048381" indent="0">
              <a:buNone/>
              <a:defRPr sz="2667"/>
            </a:lvl6pPr>
            <a:lvl7pPr marL="3658057" indent="0">
              <a:buNone/>
              <a:defRPr sz="2667"/>
            </a:lvl7pPr>
            <a:lvl8pPr marL="4267733" indent="0">
              <a:buNone/>
              <a:defRPr sz="2667"/>
            </a:lvl8pPr>
            <a:lvl9pPr marL="4877410" indent="0">
              <a:buNone/>
              <a:defRPr sz="266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97" y="2925604"/>
            <a:ext cx="3932750" cy="5420043"/>
          </a:xfrm>
        </p:spPr>
        <p:txBody>
          <a:bodyPr/>
          <a:lstStyle>
            <a:lvl1pPr marL="0" indent="0">
              <a:buNone/>
              <a:defRPr sz="2134"/>
            </a:lvl1pPr>
            <a:lvl2pPr marL="609676" indent="0">
              <a:buNone/>
              <a:defRPr sz="1867"/>
            </a:lvl2pPr>
            <a:lvl3pPr marL="1219352" indent="0">
              <a:buNone/>
              <a:defRPr sz="1600"/>
            </a:lvl3pPr>
            <a:lvl4pPr marL="1829029" indent="0">
              <a:buNone/>
              <a:defRPr sz="1334"/>
            </a:lvl4pPr>
            <a:lvl5pPr marL="2438705" indent="0">
              <a:buNone/>
              <a:defRPr sz="1334"/>
            </a:lvl5pPr>
            <a:lvl6pPr marL="3048381" indent="0">
              <a:buNone/>
              <a:defRPr sz="1334"/>
            </a:lvl6pPr>
            <a:lvl7pPr marL="3658057" indent="0">
              <a:buNone/>
              <a:defRPr sz="1334"/>
            </a:lvl7pPr>
            <a:lvl8pPr marL="4267733" indent="0">
              <a:buNone/>
              <a:defRPr sz="1334"/>
            </a:lvl8pPr>
            <a:lvl9pPr marL="4877410" indent="0">
              <a:buNone/>
              <a:defRPr sz="133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0BDD-6217-4DEA-B317-957F883291A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CC31-B65A-4748-92E7-8640857D9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47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309" y="519207"/>
            <a:ext cx="10516970" cy="1884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309" y="2596022"/>
            <a:ext cx="10516970" cy="618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309" y="9038674"/>
            <a:ext cx="2743557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D0BDD-6217-4DEA-B317-957F883291A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9126" y="9038674"/>
            <a:ext cx="4115336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1722" y="9038674"/>
            <a:ext cx="2743557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1CC31-B65A-4748-92E7-8640857D9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79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9352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38" indent="-304838" algn="l" defTabSz="1219352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3734" kern="1200">
          <a:solidFill>
            <a:schemeClr val="tx1"/>
          </a:solidFill>
          <a:latin typeface="+mn-lt"/>
          <a:ea typeface="+mn-ea"/>
          <a:cs typeface="+mn-cs"/>
        </a:defRPr>
      </a:lvl1pPr>
      <a:lvl2pPr marL="914514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191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867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543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219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895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572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48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76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52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29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705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81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057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733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410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46.xml"/><Relationship Id="rId7" Type="http://schemas.openxmlformats.org/officeDocument/2006/relationships/image" Target="../media/image3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49.xml"/><Relationship Id="rId7" Type="http://schemas.openxmlformats.org/officeDocument/2006/relationships/image" Target="../media/image3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2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8.xml"/><Relationship Id="rId15" Type="http://schemas.openxmlformats.org/officeDocument/2006/relationships/image" Target="../media/image6.png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3.png"/><Relationship Id="rId18" Type="http://schemas.openxmlformats.org/officeDocument/2006/relationships/image" Target="../media/image11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2.png"/><Relationship Id="rId17" Type="http://schemas.openxmlformats.org/officeDocument/2006/relationships/image" Target="../media/image10.png"/><Relationship Id="rId2" Type="http://schemas.openxmlformats.org/officeDocument/2006/relationships/tags" Target="../tags/tag15.xml"/><Relationship Id="rId16" Type="http://schemas.openxmlformats.org/officeDocument/2006/relationships/image" Target="../media/image9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4.png"/><Relationship Id="rId5" Type="http://schemas.openxmlformats.org/officeDocument/2006/relationships/tags" Target="../tags/tag18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12.gif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3.png"/><Relationship Id="rId18" Type="http://schemas.openxmlformats.org/officeDocument/2006/relationships/image" Target="../media/image11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2.png"/><Relationship Id="rId17" Type="http://schemas.openxmlformats.org/officeDocument/2006/relationships/image" Target="../media/image10.png"/><Relationship Id="rId2" Type="http://schemas.openxmlformats.org/officeDocument/2006/relationships/tags" Target="../tags/tag24.xml"/><Relationship Id="rId16" Type="http://schemas.openxmlformats.org/officeDocument/2006/relationships/image" Target="../media/image9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4.png"/><Relationship Id="rId5" Type="http://schemas.openxmlformats.org/officeDocument/2006/relationships/tags" Target="../tags/tag27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13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4.xml"/><Relationship Id="rId7" Type="http://schemas.openxmlformats.org/officeDocument/2006/relationships/image" Target="../media/image3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3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tags" Target="../tags/tag40.xml"/><Relationship Id="rId7" Type="http://schemas.openxmlformats.org/officeDocument/2006/relationships/image" Target="../media/image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tags" Target="../tags/tag39.xml"/><Relationship Id="rId16" Type="http://schemas.openxmlformats.org/officeDocument/2006/relationships/image" Target="../media/image22.png"/><Relationship Id="rId1" Type="http://schemas.openxmlformats.org/officeDocument/2006/relationships/tags" Target="../tags/tag38.xml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43.xml"/><Relationship Id="rId7" Type="http://schemas.openxmlformats.org/officeDocument/2006/relationships/image" Target="../media/image3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016" cy="9752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7" y="684829"/>
            <a:ext cx="1909764" cy="742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7" y="7224428"/>
            <a:ext cx="5325886" cy="19244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3253" y="3660456"/>
            <a:ext cx="10854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cs typeface="Segoe UI" panose="020B0502040204020203" pitchFamily="34" charset="0"/>
              </a:rPr>
              <a:t>ОРГАНИЗАЦИЯ ЗАЩИЩЕННЫХ </a:t>
            </a:r>
          </a:p>
          <a:p>
            <a:r>
              <a:rPr lang="ru-RU" sz="6000" b="1" dirty="0" smtClean="0">
                <a:solidFill>
                  <a:schemeClr val="bg1"/>
                </a:solidFill>
                <a:cs typeface="Segoe UI" panose="020B0502040204020203" pitchFamily="34" charset="0"/>
              </a:rPr>
              <a:t>РАБОЧИХ МЕСТ</a:t>
            </a:r>
            <a:endParaRPr lang="ru-RU" sz="6000" b="1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90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" y="0"/>
            <a:ext cx="12190016" cy="9752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6" y="312199"/>
            <a:ext cx="1909764" cy="742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9" y="93756"/>
            <a:ext cx="3085843" cy="1115053"/>
          </a:xfrm>
          <a:prstGeom prst="rect">
            <a:avLst/>
          </a:prstGeom>
        </p:spPr>
      </p:pic>
      <p:sp>
        <p:nvSpPr>
          <p:cNvPr id="9" name="Прямоугольник 8"/>
          <p:cNvSpPr/>
          <p:nvPr>
            <p:custDataLst>
              <p:tags r:id="rId1"/>
            </p:custDataLst>
          </p:nvPr>
        </p:nvSpPr>
        <p:spPr>
          <a:xfrm>
            <a:off x="529804" y="1758623"/>
            <a:ext cx="110525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ТОНК + АНКАД</a:t>
            </a:r>
            <a:endParaRPr lang="ru-RU" sz="3200" dirty="0"/>
          </a:p>
        </p:txBody>
      </p:sp>
      <p:sp>
        <p:nvSpPr>
          <p:cNvPr id="10" name="Прямоугольник 9"/>
          <p:cNvSpPr/>
          <p:nvPr>
            <p:custDataLst>
              <p:tags r:id="rId2"/>
            </p:custDataLst>
          </p:nvPr>
        </p:nvSpPr>
        <p:spPr>
          <a:xfrm>
            <a:off x="632763" y="2472281"/>
            <a:ext cx="1086666" cy="5996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2" descr="C:\Users\ESPIRE\Desktop\Картинки\10,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281" y="3298656"/>
            <a:ext cx="4280362" cy="106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ESPIRE\Desktop\Картинки\10,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313" y="4914331"/>
            <a:ext cx="5075527" cy="299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>
            <p:custDataLst>
              <p:tags r:id="rId3"/>
            </p:custDataLst>
          </p:nvPr>
        </p:nvSpPr>
        <p:spPr>
          <a:xfrm>
            <a:off x="527987" y="2893212"/>
            <a:ext cx="590487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5"/>
              </a:buClr>
              <a:buFont typeface="Calibri" pitchFamily="34" charset="0"/>
              <a:buChar char="―"/>
            </a:pPr>
            <a:r>
              <a:rPr lang="ru-RU" sz="3200" dirty="0"/>
              <a:t>Контроль </a:t>
            </a:r>
            <a:r>
              <a:rPr lang="ru-RU" sz="3200" dirty="0" smtClean="0"/>
              <a:t>доступа</a:t>
            </a:r>
          </a:p>
          <a:p>
            <a:pPr marL="457200" indent="-457200">
              <a:buClr>
                <a:schemeClr val="accent5"/>
              </a:buClr>
              <a:buFont typeface="Calibri" pitchFamily="34" charset="0"/>
              <a:buChar char="―"/>
            </a:pPr>
            <a:endParaRPr lang="ru-RU" sz="3200" dirty="0"/>
          </a:p>
          <a:p>
            <a:pPr marL="457200" indent="-457200">
              <a:buClr>
                <a:schemeClr val="accent5"/>
              </a:buClr>
              <a:buFont typeface="Calibri" pitchFamily="34" charset="0"/>
              <a:buChar char="―"/>
            </a:pPr>
            <a:r>
              <a:rPr lang="ru-RU" sz="3200" dirty="0" smtClean="0"/>
              <a:t>Защита </a:t>
            </a:r>
            <a:r>
              <a:rPr lang="en-US" sz="3200" dirty="0" smtClean="0"/>
              <a:t>BIOS</a:t>
            </a:r>
            <a:endParaRPr lang="ru-RU" sz="3200" dirty="0" smtClean="0"/>
          </a:p>
          <a:p>
            <a:pPr marL="457200" indent="-457200">
              <a:buClr>
                <a:schemeClr val="accent5"/>
              </a:buClr>
              <a:buFont typeface="Calibri" pitchFamily="34" charset="0"/>
              <a:buChar char="―"/>
            </a:pPr>
            <a:endParaRPr lang="ru-RU" sz="3200" dirty="0"/>
          </a:p>
          <a:p>
            <a:pPr marL="457200" indent="-457200">
              <a:buClr>
                <a:schemeClr val="accent5"/>
              </a:buClr>
              <a:buFont typeface="Calibri" pitchFamily="34" charset="0"/>
              <a:buChar char="―"/>
            </a:pPr>
            <a:r>
              <a:rPr lang="ru-RU" sz="3200" dirty="0" smtClean="0"/>
              <a:t>Квалифицированная </a:t>
            </a:r>
            <a:r>
              <a:rPr lang="ru-RU" sz="3200" dirty="0"/>
              <a:t>цифровая </a:t>
            </a:r>
            <a:r>
              <a:rPr lang="ru-RU" sz="3200" dirty="0" smtClean="0"/>
              <a:t>подпись</a:t>
            </a:r>
          </a:p>
          <a:p>
            <a:pPr marL="457200" indent="-457200">
              <a:buClr>
                <a:schemeClr val="accent5"/>
              </a:buClr>
              <a:buFont typeface="Calibri" pitchFamily="34" charset="0"/>
              <a:buChar char="―"/>
            </a:pPr>
            <a:endParaRPr lang="ru-RU" sz="3200" dirty="0"/>
          </a:p>
          <a:p>
            <a:pPr marL="457200" indent="-457200">
              <a:buClr>
                <a:schemeClr val="accent5"/>
              </a:buClr>
              <a:buFont typeface="Calibri" pitchFamily="34" charset="0"/>
              <a:buChar char="―"/>
            </a:pPr>
            <a:r>
              <a:rPr lang="ru-RU" sz="3200" dirty="0" smtClean="0"/>
              <a:t>Надежное </a:t>
            </a:r>
            <a:r>
              <a:rPr lang="ru-RU" sz="3200" dirty="0"/>
              <a:t>хранение ключевой </a:t>
            </a:r>
            <a:r>
              <a:rPr lang="ru-RU" sz="3200" dirty="0" smtClean="0"/>
              <a:t>информации</a:t>
            </a:r>
          </a:p>
          <a:p>
            <a:pPr marL="457200" indent="-457200">
              <a:buClr>
                <a:schemeClr val="accent5"/>
              </a:buClr>
              <a:buFont typeface="Calibri" pitchFamily="34" charset="0"/>
              <a:buChar char="―"/>
            </a:pPr>
            <a:endParaRPr lang="ru-RU" sz="3200" dirty="0"/>
          </a:p>
          <a:p>
            <a:pPr marL="457200" indent="-457200">
              <a:buClr>
                <a:schemeClr val="accent5"/>
              </a:buClr>
              <a:buFont typeface="Calibri" pitchFamily="34" charset="0"/>
              <a:buChar char="―"/>
            </a:pPr>
            <a:r>
              <a:rPr lang="ru-RU" sz="3200" dirty="0" smtClean="0"/>
              <a:t>Генерация </a:t>
            </a:r>
            <a:r>
              <a:rPr lang="ru-RU" sz="3200" dirty="0"/>
              <a:t>случайных последовательностей</a:t>
            </a:r>
          </a:p>
        </p:txBody>
      </p:sp>
    </p:spTree>
    <p:extLst>
      <p:ext uri="{BB962C8B-B14F-4D97-AF65-F5344CB8AC3E}">
        <p14:creationId xmlns:p14="http://schemas.microsoft.com/office/powerpoint/2010/main" val="685573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" y="0"/>
            <a:ext cx="12190016" cy="9752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6" y="312199"/>
            <a:ext cx="1909764" cy="742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9" y="93756"/>
            <a:ext cx="3085843" cy="1115053"/>
          </a:xfrm>
          <a:prstGeom prst="rect">
            <a:avLst/>
          </a:prstGeom>
        </p:spPr>
      </p:pic>
      <p:sp>
        <p:nvSpPr>
          <p:cNvPr id="14" name="Прямоугольник 13"/>
          <p:cNvSpPr/>
          <p:nvPr>
            <p:custDataLst>
              <p:tags r:id="rId1"/>
            </p:custDataLst>
          </p:nvPr>
        </p:nvSpPr>
        <p:spPr>
          <a:xfrm>
            <a:off x="529804" y="1704033"/>
            <a:ext cx="110525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АПК «ЗАСТАВА-ТК» (ТОНК + ЭЛВИС_ПЛЮС) </a:t>
            </a:r>
            <a:endParaRPr lang="ru-RU" sz="3200" b="1" dirty="0"/>
          </a:p>
        </p:txBody>
      </p:sp>
      <p:sp>
        <p:nvSpPr>
          <p:cNvPr id="15" name="Прямоугольник 14"/>
          <p:cNvSpPr/>
          <p:nvPr>
            <p:custDataLst>
              <p:tags r:id="rId2"/>
            </p:custDataLst>
          </p:nvPr>
        </p:nvSpPr>
        <p:spPr>
          <a:xfrm>
            <a:off x="632763" y="2342655"/>
            <a:ext cx="1086666" cy="5996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>
            <p:custDataLst>
              <p:tags r:id="rId3"/>
            </p:custDataLst>
          </p:nvPr>
        </p:nvSpPr>
        <p:spPr>
          <a:xfrm>
            <a:off x="529804" y="6464478"/>
            <a:ext cx="109782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АПК </a:t>
            </a:r>
            <a:r>
              <a:rPr lang="ru-RU" sz="2400" dirty="0"/>
              <a:t>является базой с готовым набором средств защиты информации для размещения в нем ПО ИС Заказчика с целью исполнения бизнес-функций, необходимых компании.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Базовым </a:t>
            </a:r>
            <a:r>
              <a:rPr lang="ru-RU" sz="2400" dirty="0"/>
              <a:t>сценарием является размещение ПО виртуальных рабочих столов используемых ИС Заказчика.</a:t>
            </a: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206" y="3060412"/>
            <a:ext cx="6221132" cy="290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319748" y="3134735"/>
            <a:ext cx="436064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accent5">
                    <a:lumMod val="75000"/>
                  </a:schemeClr>
                </a:solidFill>
              </a:rPr>
              <a:t>Продукт с готовым набором средств защиты информации </a:t>
            </a:r>
            <a:br>
              <a:rPr lang="ru-RU" sz="26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</a:rPr>
              <a:t>и сервисом электронной подписи, сертифицированный </a:t>
            </a:r>
            <a:br>
              <a:rPr lang="ru-RU" sz="26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</a:rPr>
              <a:t>по классу КС3.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374700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016" cy="97520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63393" y="4182856"/>
            <a:ext cx="36439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БЛАГОДАРИМ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ВНИМАНИЕ</a:t>
            </a:r>
            <a:endParaRPr lang="ru-RU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36330" y="5614259"/>
            <a:ext cx="898071" cy="5996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13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" y="0"/>
            <a:ext cx="12190016" cy="9752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6" y="312199"/>
            <a:ext cx="1909764" cy="742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9" y="93756"/>
            <a:ext cx="3085843" cy="1115053"/>
          </a:xfrm>
          <a:prstGeom prst="rect">
            <a:avLst/>
          </a:prstGeom>
        </p:spPr>
      </p:pic>
      <p:sp>
        <p:nvSpPr>
          <p:cNvPr id="9" name="Прямоугольник 8"/>
          <p:cNvSpPr/>
          <p:nvPr>
            <p:custDataLst>
              <p:tags r:id="rId1"/>
            </p:custDataLst>
          </p:nvPr>
        </p:nvSpPr>
        <p:spPr>
          <a:xfrm>
            <a:off x="484247" y="1887850"/>
            <a:ext cx="74025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ИНФОРМАЦИОННОЕ ОБЩЕСТВО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>
            <p:custDataLst>
              <p:tags r:id="rId2"/>
            </p:custDataLst>
          </p:nvPr>
        </p:nvSpPr>
        <p:spPr>
          <a:xfrm>
            <a:off x="587206" y="2629159"/>
            <a:ext cx="1424068" cy="785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>
            <p:custDataLst>
              <p:tags r:id="rId3"/>
            </p:custDataLst>
          </p:nvPr>
        </p:nvSpPr>
        <p:spPr>
          <a:xfrm>
            <a:off x="491956" y="3163638"/>
            <a:ext cx="5395497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5"/>
              </a:buClr>
              <a:buFont typeface="Wingdings" pitchFamily="2" charset="2"/>
              <a:buChar char="§"/>
            </a:pPr>
            <a:r>
              <a:rPr lang="ru-RU" sz="2200" dirty="0" smtClean="0"/>
              <a:t>Использование </a:t>
            </a:r>
            <a:r>
              <a:rPr lang="ru-RU" sz="2200" dirty="0"/>
              <a:t>информационных технологий во всех сферах </a:t>
            </a:r>
            <a:r>
              <a:rPr lang="ru-RU" sz="2200" dirty="0" smtClean="0"/>
              <a:t>деятельности</a:t>
            </a:r>
          </a:p>
          <a:p>
            <a:pPr marL="342900" indent="-342900">
              <a:buClr>
                <a:schemeClr val="accent5"/>
              </a:buClr>
              <a:buFont typeface="Wingdings" pitchFamily="2" charset="2"/>
              <a:buChar char="§"/>
            </a:pPr>
            <a:endParaRPr lang="ru-RU" sz="2200" dirty="0"/>
          </a:p>
          <a:p>
            <a:pPr marL="342900" indent="-342900">
              <a:buClr>
                <a:schemeClr val="accent5"/>
              </a:buClr>
              <a:buFont typeface="Wingdings" pitchFamily="2" charset="2"/>
              <a:buChar char="§"/>
            </a:pPr>
            <a:r>
              <a:rPr lang="ru-RU" sz="2200" dirty="0" smtClean="0"/>
              <a:t>Равные </a:t>
            </a:r>
            <a:r>
              <a:rPr lang="ru-RU" sz="2200" dirty="0"/>
              <a:t>права доступа ко всей публичной </a:t>
            </a:r>
            <a:r>
              <a:rPr lang="ru-RU" sz="2200" dirty="0" smtClean="0"/>
              <a:t>информации</a:t>
            </a:r>
          </a:p>
          <a:p>
            <a:pPr marL="342900" indent="-342900">
              <a:buClr>
                <a:schemeClr val="accent5"/>
              </a:buClr>
              <a:buFont typeface="Wingdings" pitchFamily="2" charset="2"/>
              <a:buChar char="§"/>
            </a:pPr>
            <a:endParaRPr lang="ru-RU" sz="2200" dirty="0"/>
          </a:p>
          <a:p>
            <a:pPr marL="342900" indent="-342900">
              <a:buClr>
                <a:schemeClr val="accent5"/>
              </a:buClr>
              <a:buFont typeface="Wingdings" pitchFamily="2" charset="2"/>
              <a:buChar char="§"/>
            </a:pPr>
            <a:r>
              <a:rPr lang="ru-RU" sz="2200" dirty="0" smtClean="0"/>
              <a:t>Взаимодействие </a:t>
            </a:r>
            <a:r>
              <a:rPr lang="ru-RU" sz="2200" dirty="0"/>
              <a:t>различных государственных учреждений посредством </a:t>
            </a:r>
            <a:r>
              <a:rPr lang="ru-RU" sz="2200" dirty="0" smtClean="0"/>
              <a:t>ИКТ</a:t>
            </a:r>
          </a:p>
          <a:p>
            <a:pPr marL="342900" indent="-342900">
              <a:buClr>
                <a:schemeClr val="accent5"/>
              </a:buClr>
              <a:buFont typeface="Wingdings" pitchFamily="2" charset="2"/>
              <a:buChar char="§"/>
            </a:pPr>
            <a:endParaRPr lang="ru-RU" sz="2200" dirty="0"/>
          </a:p>
          <a:p>
            <a:pPr marL="342900" indent="-342900">
              <a:buClr>
                <a:schemeClr val="accent5"/>
              </a:buClr>
              <a:buFont typeface="Wingdings" pitchFamily="2" charset="2"/>
              <a:buChar char="§"/>
            </a:pPr>
            <a:r>
              <a:rPr lang="ru-RU" sz="2200" dirty="0" smtClean="0"/>
              <a:t>Информатизация </a:t>
            </a:r>
            <a:r>
              <a:rPr lang="ru-RU" sz="2200" dirty="0"/>
              <a:t>всех </a:t>
            </a:r>
            <a:r>
              <a:rPr lang="ru-RU" sz="2200" dirty="0" smtClean="0"/>
              <a:t>учреждений</a:t>
            </a:r>
          </a:p>
          <a:p>
            <a:pPr marL="342900" indent="-342900">
              <a:buClr>
                <a:schemeClr val="accent5"/>
              </a:buClr>
              <a:buFont typeface="Wingdings" pitchFamily="2" charset="2"/>
              <a:buChar char="§"/>
            </a:pPr>
            <a:endParaRPr lang="ru-RU" sz="2200" dirty="0"/>
          </a:p>
          <a:p>
            <a:pPr marL="342900" indent="-342900">
              <a:buClr>
                <a:schemeClr val="accent5"/>
              </a:buClr>
              <a:buFont typeface="Wingdings" pitchFamily="2" charset="2"/>
              <a:buChar char="§"/>
            </a:pPr>
            <a:r>
              <a:rPr lang="ru-RU" sz="2200" dirty="0" smtClean="0"/>
              <a:t>Распространение </a:t>
            </a:r>
            <a:r>
              <a:rPr lang="ru-RU" sz="2200" dirty="0"/>
              <a:t>информации на коммерческой основе (купля-продажа</a:t>
            </a:r>
            <a:r>
              <a:rPr lang="ru-RU" sz="2200" dirty="0" smtClean="0"/>
              <a:t>)</a:t>
            </a:r>
          </a:p>
          <a:p>
            <a:pPr marL="342900" indent="-342900">
              <a:buClr>
                <a:schemeClr val="accent5"/>
              </a:buClr>
              <a:buFont typeface="Wingdings" pitchFamily="2" charset="2"/>
              <a:buChar char="§"/>
            </a:pPr>
            <a:endParaRPr lang="ru-RU" sz="2200" dirty="0"/>
          </a:p>
          <a:p>
            <a:pPr marL="342900" indent="-342900">
              <a:buClr>
                <a:schemeClr val="accent5"/>
              </a:buClr>
              <a:buFont typeface="Wingdings" pitchFamily="2" charset="2"/>
              <a:buChar char="§"/>
            </a:pPr>
            <a:r>
              <a:rPr lang="ru-RU" sz="2200" dirty="0" smtClean="0"/>
              <a:t>Развитая </a:t>
            </a:r>
            <a:r>
              <a:rPr lang="ru-RU" sz="2200" dirty="0"/>
              <a:t>юридическая база регламентирующая оборот информации</a:t>
            </a:r>
          </a:p>
          <a:p>
            <a:endParaRPr lang="ru-RU" sz="2800" dirty="0" smtClean="0">
              <a:latin typeface="Segoe UI Semibold" panose="020B07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31" y="1302565"/>
            <a:ext cx="5767375" cy="844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79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" y="0"/>
            <a:ext cx="12190016" cy="9752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6" y="312199"/>
            <a:ext cx="1909764" cy="742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9" y="93756"/>
            <a:ext cx="3085843" cy="1115053"/>
          </a:xfrm>
          <a:prstGeom prst="rect">
            <a:avLst/>
          </a:prstGeom>
        </p:spPr>
      </p:pic>
      <p:sp>
        <p:nvSpPr>
          <p:cNvPr id="11" name="TextBox 10"/>
          <p:cNvSpPr txBox="1"/>
          <p:nvPr>
            <p:custDataLst>
              <p:tags r:id="rId1"/>
            </p:custDataLst>
          </p:nvPr>
        </p:nvSpPr>
        <p:spPr>
          <a:xfrm>
            <a:off x="509848" y="2233196"/>
            <a:ext cx="30135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rgbClr val="92D050"/>
                </a:solidFill>
              </a:rPr>
              <a:t>+</a:t>
            </a:r>
            <a:endParaRPr lang="ru-RU" sz="13000" b="1" dirty="0">
              <a:solidFill>
                <a:srgbClr val="92D050"/>
              </a:solidFill>
            </a:endParaRPr>
          </a:p>
        </p:txBody>
      </p:sp>
      <p:sp>
        <p:nvSpPr>
          <p:cNvPr id="13" name="Прямоугольник 12"/>
          <p:cNvSpPr/>
          <p:nvPr>
            <p:custDataLst>
              <p:tags r:id="rId2"/>
            </p:custDataLst>
          </p:nvPr>
        </p:nvSpPr>
        <p:spPr>
          <a:xfrm>
            <a:off x="540240" y="1747619"/>
            <a:ext cx="453143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ТЕРМИНАЛЬНЫЙ ДОСТУП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>
            <p:custDataLst>
              <p:tags r:id="rId3"/>
            </p:custDataLst>
          </p:nvPr>
        </p:nvSpPr>
        <p:spPr>
          <a:xfrm>
            <a:off x="643198" y="2336529"/>
            <a:ext cx="1086666" cy="5996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>
            <p:custDataLst>
              <p:tags r:id="rId4"/>
            </p:custDataLst>
          </p:nvPr>
        </p:nvSpPr>
        <p:spPr>
          <a:xfrm>
            <a:off x="-198" y="8858587"/>
            <a:ext cx="12192000" cy="89342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>
            <p:custDataLst>
              <p:tags r:id="rId5"/>
            </p:custDataLst>
          </p:nvPr>
        </p:nvSpPr>
        <p:spPr>
          <a:xfrm>
            <a:off x="643198" y="9233673"/>
            <a:ext cx="5412437" cy="36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Segoe UI" panose="020B0502040204020203" pitchFamily="34" charset="0"/>
              </a:rPr>
              <a:t>ОСНОВНЫЕ ВЕНДОРЫ:</a:t>
            </a:r>
            <a:r>
              <a:rPr lang="en-US" dirty="0" smtClean="0">
                <a:solidFill>
                  <a:schemeClr val="bg1"/>
                </a:solidFill>
                <a:cs typeface="Segoe UI" panose="020B0502040204020203" pitchFamily="34" charset="0"/>
              </a:rPr>
              <a:t>  Microsoft, Linux</a:t>
            </a:r>
            <a:endParaRPr lang="ru-RU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>
            <p:custDataLst>
              <p:tags r:id="rId6"/>
            </p:custDataLst>
          </p:nvPr>
        </p:nvSpPr>
        <p:spPr>
          <a:xfrm>
            <a:off x="543665" y="5513288"/>
            <a:ext cx="25711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rgbClr val="C00000"/>
                </a:solidFill>
              </a:rPr>
              <a:t>–</a:t>
            </a:r>
            <a:endParaRPr lang="ru-RU" sz="130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4"/>
          <p:cNvSpPr/>
          <p:nvPr>
            <p:custDataLst>
              <p:tags r:id="rId7"/>
            </p:custDataLst>
          </p:nvPr>
        </p:nvSpPr>
        <p:spPr>
          <a:xfrm>
            <a:off x="506539" y="6968602"/>
            <a:ext cx="524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alibri" pitchFamily="34" charset="0"/>
              <a:buChar char="―"/>
            </a:pPr>
            <a:r>
              <a:rPr lang="ru-RU" sz="2400" dirty="0"/>
              <a:t>Производительность сервера делится </a:t>
            </a:r>
            <a:r>
              <a:rPr lang="ru-RU" sz="2400" dirty="0" smtClean="0"/>
              <a:t>между </a:t>
            </a:r>
            <a:r>
              <a:rPr lang="ru-RU" sz="2400" dirty="0"/>
              <a:t>всеми рабочими местами системы</a:t>
            </a:r>
          </a:p>
        </p:txBody>
      </p:sp>
      <p:sp>
        <p:nvSpPr>
          <p:cNvPr id="22" name="Прямоугольник 23"/>
          <p:cNvSpPr/>
          <p:nvPr>
            <p:custDataLst>
              <p:tags r:id="rId8"/>
            </p:custDataLst>
          </p:nvPr>
        </p:nvSpPr>
        <p:spPr>
          <a:xfrm>
            <a:off x="-198" y="8820486"/>
            <a:ext cx="12192000" cy="93152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5"/>
          <p:cNvSpPr/>
          <p:nvPr>
            <p:custDataLst>
              <p:tags r:id="rId9"/>
            </p:custDataLst>
          </p:nvPr>
        </p:nvSpPr>
        <p:spPr>
          <a:xfrm>
            <a:off x="338398" y="9084668"/>
            <a:ext cx="5412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Segoe UI" panose="020B0502040204020203" pitchFamily="34" charset="0"/>
              </a:rPr>
              <a:t>ОСНОВНЫЕ ВЕНДОРЫ:</a:t>
            </a:r>
            <a:r>
              <a:rPr lang="en-US" dirty="0" smtClean="0">
                <a:solidFill>
                  <a:schemeClr val="bg1"/>
                </a:solidFill>
                <a:cs typeface="Segoe UI" panose="020B0502040204020203" pitchFamily="34" charset="0"/>
              </a:rPr>
              <a:t> Microsoft, Linux</a:t>
            </a:r>
            <a:endParaRPr lang="ru-RU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>
            <p:custDataLst>
              <p:tags r:id="rId10"/>
            </p:custDataLst>
          </p:nvPr>
        </p:nvSpPr>
        <p:spPr>
          <a:xfrm>
            <a:off x="509848" y="3643465"/>
            <a:ext cx="43492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alibri" pitchFamily="34" charset="0"/>
              <a:buChar char="―"/>
            </a:pPr>
            <a:endParaRPr lang="ru-RU" sz="2400" dirty="0" smtClean="0"/>
          </a:p>
          <a:p>
            <a:pPr marL="457200" indent="-457200">
              <a:buFont typeface="Calibri" pitchFamily="34" charset="0"/>
              <a:buChar char="―"/>
            </a:pPr>
            <a:r>
              <a:rPr lang="ru-RU" sz="2400" dirty="0" smtClean="0"/>
              <a:t>Высокая </a:t>
            </a:r>
            <a:r>
              <a:rPr lang="ru-RU" sz="2400" dirty="0"/>
              <a:t>серверная </a:t>
            </a:r>
            <a:r>
              <a:rPr lang="ru-RU" sz="2400" dirty="0" smtClean="0"/>
              <a:t>плотность</a:t>
            </a:r>
          </a:p>
          <a:p>
            <a:pPr marL="457200" indent="-457200">
              <a:buFont typeface="Calibri" pitchFamily="34" charset="0"/>
              <a:buChar char="―"/>
            </a:pPr>
            <a:endParaRPr lang="ru-RU" sz="2400" dirty="0" smtClean="0"/>
          </a:p>
          <a:p>
            <a:pPr marL="457200" indent="-457200">
              <a:buFont typeface="Calibri" pitchFamily="34" charset="0"/>
              <a:buChar char="―"/>
            </a:pPr>
            <a:r>
              <a:rPr lang="ru-RU" sz="2400" dirty="0" smtClean="0"/>
              <a:t>Относительная </a:t>
            </a:r>
            <a:r>
              <a:rPr lang="ru-RU" sz="2400" dirty="0"/>
              <a:t>дешевизна решения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13" y="3738310"/>
            <a:ext cx="6227274" cy="3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1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" y="0"/>
            <a:ext cx="12190016" cy="9752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6" y="312199"/>
            <a:ext cx="1909764" cy="742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9" y="93756"/>
            <a:ext cx="3085843" cy="1115053"/>
          </a:xfrm>
          <a:prstGeom prst="rect">
            <a:avLst/>
          </a:prstGeom>
        </p:spPr>
      </p:pic>
      <p:sp>
        <p:nvSpPr>
          <p:cNvPr id="13" name="Прямоугольник 12"/>
          <p:cNvSpPr/>
          <p:nvPr>
            <p:custDataLst>
              <p:tags r:id="rId1"/>
            </p:custDataLst>
          </p:nvPr>
        </p:nvSpPr>
        <p:spPr>
          <a:xfrm>
            <a:off x="540240" y="1747619"/>
            <a:ext cx="3093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ВИРТУАЛИЗАЦИЯ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>
            <p:custDataLst>
              <p:tags r:id="rId2"/>
            </p:custDataLst>
          </p:nvPr>
        </p:nvSpPr>
        <p:spPr>
          <a:xfrm>
            <a:off x="643198" y="2336529"/>
            <a:ext cx="1086666" cy="5996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>
            <p:custDataLst>
              <p:tags r:id="rId3"/>
            </p:custDataLst>
          </p:nvPr>
        </p:nvSpPr>
        <p:spPr>
          <a:xfrm>
            <a:off x="-198" y="8858587"/>
            <a:ext cx="12192000" cy="89342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3"/>
          <p:cNvSpPr/>
          <p:nvPr>
            <p:custDataLst>
              <p:tags r:id="rId4"/>
            </p:custDataLst>
          </p:nvPr>
        </p:nvSpPr>
        <p:spPr>
          <a:xfrm>
            <a:off x="-198" y="8820486"/>
            <a:ext cx="12192000" cy="93152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>
            <p:custDataLst>
              <p:tags r:id="rId5"/>
            </p:custDataLst>
          </p:nvPr>
        </p:nvSpPr>
        <p:spPr>
          <a:xfrm>
            <a:off x="364058" y="9107507"/>
            <a:ext cx="36308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cs typeface="Segoe UI" panose="020B0502040204020203" pitchFamily="34" charset="0"/>
              </a:rPr>
              <a:t>ОСНОВНЫЕ ВЕНДОРЫ:</a:t>
            </a:r>
            <a:endParaRPr lang="ru-RU" sz="20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796" y="9118528"/>
            <a:ext cx="1664252" cy="3557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732" y="9097262"/>
            <a:ext cx="1077585" cy="43081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190" y="9194393"/>
            <a:ext cx="1539533" cy="23736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90" y="9107509"/>
            <a:ext cx="1842834" cy="324246"/>
          </a:xfrm>
          <a:prstGeom prst="rect">
            <a:avLst/>
          </a:prstGeom>
        </p:spPr>
      </p:pic>
      <p:pic>
        <p:nvPicPr>
          <p:cNvPr id="32" name="Picture 3" descr="C:\Users\ESPIRE\Desktop\i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98" y="8879202"/>
            <a:ext cx="1038065" cy="77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>
            <p:custDataLst>
              <p:tags r:id="rId6"/>
            </p:custDataLst>
          </p:nvPr>
        </p:nvSpPr>
        <p:spPr>
          <a:xfrm>
            <a:off x="538385" y="2681624"/>
            <a:ext cx="17828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rgbClr val="92D050"/>
                </a:solidFill>
              </a:rPr>
              <a:t>+</a:t>
            </a:r>
            <a:endParaRPr lang="ru-RU" sz="13000" b="1" dirty="0">
              <a:solidFill>
                <a:srgbClr val="92D050"/>
              </a:solidFill>
            </a:endParaRPr>
          </a:p>
        </p:txBody>
      </p:sp>
      <p:sp>
        <p:nvSpPr>
          <p:cNvPr id="34" name="Прямоугольник 33"/>
          <p:cNvSpPr/>
          <p:nvPr>
            <p:custDataLst>
              <p:tags r:id="rId7"/>
            </p:custDataLst>
          </p:nvPr>
        </p:nvSpPr>
        <p:spPr>
          <a:xfrm>
            <a:off x="578646" y="4395669"/>
            <a:ext cx="3804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alibri" pitchFamily="34" charset="0"/>
              <a:buChar char="―"/>
            </a:pPr>
            <a:r>
              <a:rPr lang="ru-RU" sz="2000" dirty="0"/>
              <a:t>Разбиение</a:t>
            </a:r>
          </a:p>
          <a:p>
            <a:pPr marL="342900" indent="-342900">
              <a:buFont typeface="Calibri" pitchFamily="34" charset="0"/>
              <a:buChar char="―"/>
            </a:pPr>
            <a:r>
              <a:rPr lang="ru-RU" sz="2000" dirty="0" smtClean="0"/>
              <a:t>Изоляция</a:t>
            </a:r>
            <a:endParaRPr lang="ru-RU" sz="2000" dirty="0"/>
          </a:p>
          <a:p>
            <a:pPr marL="342900" indent="-342900">
              <a:buFont typeface="Calibri" pitchFamily="34" charset="0"/>
              <a:buChar char="―"/>
            </a:pPr>
            <a:r>
              <a:rPr lang="ru-RU" sz="2000" dirty="0" smtClean="0"/>
              <a:t>Инкапсуляция</a:t>
            </a:r>
            <a:endParaRPr lang="ru-RU" sz="2000" dirty="0"/>
          </a:p>
          <a:p>
            <a:pPr marL="342900" indent="-342900">
              <a:buFont typeface="Calibri" pitchFamily="34" charset="0"/>
              <a:buChar char="―"/>
            </a:pPr>
            <a:r>
              <a:rPr lang="ru-RU" sz="2000" dirty="0" smtClean="0"/>
              <a:t>Независимость </a:t>
            </a:r>
            <a:r>
              <a:rPr lang="ru-RU" sz="2000" dirty="0"/>
              <a:t>от </a:t>
            </a:r>
            <a:r>
              <a:rPr lang="ru-RU" sz="2000" dirty="0" smtClean="0"/>
              <a:t>оборудования</a:t>
            </a:r>
            <a:endParaRPr lang="ru-RU" sz="2000" dirty="0"/>
          </a:p>
          <a:p>
            <a:pPr marL="342900" indent="-342900">
              <a:buFont typeface="Calibri" pitchFamily="34" charset="0"/>
              <a:buChar char="―"/>
            </a:pPr>
            <a:r>
              <a:rPr lang="ru-RU" sz="2000" dirty="0" smtClean="0"/>
              <a:t>Легкость </a:t>
            </a:r>
            <a:r>
              <a:rPr lang="ru-RU" sz="2000" dirty="0"/>
              <a:t>масштабирования</a:t>
            </a:r>
          </a:p>
          <a:p>
            <a:pPr marL="342900" indent="-342900">
              <a:buFont typeface="Calibri" pitchFamily="34" charset="0"/>
              <a:buChar char="―"/>
            </a:pPr>
            <a:r>
              <a:rPr lang="ru-RU" sz="2000" dirty="0" smtClean="0"/>
              <a:t>Возможность </a:t>
            </a:r>
            <a:r>
              <a:rPr lang="ru-RU" sz="2000" dirty="0"/>
              <a:t>миграции рабочих мест между серверами</a:t>
            </a:r>
          </a:p>
          <a:p>
            <a:pPr marL="342900" indent="-342900">
              <a:buFont typeface="Calibri" pitchFamily="34" charset="0"/>
              <a:buChar char="―"/>
            </a:pPr>
            <a:r>
              <a:rPr lang="ru-RU" sz="2000" dirty="0" smtClean="0"/>
              <a:t>Невысокая </a:t>
            </a:r>
            <a:r>
              <a:rPr lang="ru-RU" sz="2000" dirty="0"/>
              <a:t>удельная среднегодовая стоимость одного рабочего места</a:t>
            </a:r>
          </a:p>
        </p:txBody>
      </p:sp>
      <p:pic>
        <p:nvPicPr>
          <p:cNvPr id="37" name="Picture 7" descr="C:\Users\ESPIRE\Desktop\Картинки\4,2.gi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24" y="1828800"/>
            <a:ext cx="5597467" cy="383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>
            <p:custDataLst>
              <p:tags r:id="rId8"/>
            </p:custDataLst>
          </p:nvPr>
        </p:nvSpPr>
        <p:spPr>
          <a:xfrm>
            <a:off x="5695624" y="6816277"/>
            <a:ext cx="59576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alibri" pitchFamily="34" charset="0"/>
              <a:buChar char="―"/>
            </a:pPr>
            <a:r>
              <a:rPr lang="ru-RU" sz="2000" dirty="0"/>
              <a:t>Решения ведущих </a:t>
            </a:r>
            <a:r>
              <a:rPr lang="ru-RU" sz="2000" dirty="0" err="1"/>
              <a:t>вендоров</a:t>
            </a:r>
            <a:r>
              <a:rPr lang="ru-RU" sz="2000" dirty="0"/>
              <a:t> требуют больших первоначальных капитальных </a:t>
            </a:r>
            <a:r>
              <a:rPr lang="ru-RU" sz="2000" dirty="0" smtClean="0"/>
              <a:t>затрат</a:t>
            </a:r>
            <a:endParaRPr lang="ru-RU" sz="2000" dirty="0"/>
          </a:p>
          <a:p>
            <a:pPr marL="342900" indent="-342900">
              <a:buFont typeface="Calibri" pitchFamily="34" charset="0"/>
              <a:buChar char="―"/>
            </a:pPr>
            <a:r>
              <a:rPr lang="ru-RU" sz="2000" dirty="0" smtClean="0"/>
              <a:t>Серверная </a:t>
            </a:r>
            <a:r>
              <a:rPr lang="ru-RU" sz="2000" dirty="0"/>
              <a:t>плотность значительно ниже, чем в решениях RDP</a:t>
            </a:r>
          </a:p>
        </p:txBody>
      </p:sp>
      <p:sp>
        <p:nvSpPr>
          <p:cNvPr id="40" name="TextBox 39"/>
          <p:cNvSpPr txBox="1"/>
          <p:nvPr>
            <p:custDataLst>
              <p:tags r:id="rId9"/>
            </p:custDataLst>
          </p:nvPr>
        </p:nvSpPr>
        <p:spPr>
          <a:xfrm>
            <a:off x="5674358" y="5222893"/>
            <a:ext cx="41013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rgbClr val="C00000"/>
                </a:solidFill>
              </a:rPr>
              <a:t>–</a:t>
            </a:r>
            <a:endParaRPr lang="ru-RU" sz="1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59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" y="0"/>
            <a:ext cx="12190016" cy="9752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6" y="312199"/>
            <a:ext cx="1909764" cy="742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9" y="93756"/>
            <a:ext cx="3085843" cy="1115053"/>
          </a:xfrm>
          <a:prstGeom prst="rect">
            <a:avLst/>
          </a:prstGeom>
        </p:spPr>
      </p:pic>
      <p:sp>
        <p:nvSpPr>
          <p:cNvPr id="13" name="Прямоугольник 12"/>
          <p:cNvSpPr/>
          <p:nvPr>
            <p:custDataLst>
              <p:tags r:id="rId1"/>
            </p:custDataLst>
          </p:nvPr>
        </p:nvSpPr>
        <p:spPr>
          <a:xfrm>
            <a:off x="540240" y="1747619"/>
            <a:ext cx="3093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ВИРТУАЛИЗАЦИЯ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>
            <p:custDataLst>
              <p:tags r:id="rId2"/>
            </p:custDataLst>
          </p:nvPr>
        </p:nvSpPr>
        <p:spPr>
          <a:xfrm>
            <a:off x="643198" y="2336529"/>
            <a:ext cx="1086666" cy="5996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>
            <p:custDataLst>
              <p:tags r:id="rId3"/>
            </p:custDataLst>
          </p:nvPr>
        </p:nvSpPr>
        <p:spPr>
          <a:xfrm>
            <a:off x="-198" y="8858587"/>
            <a:ext cx="12192000" cy="89342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3"/>
          <p:cNvSpPr/>
          <p:nvPr>
            <p:custDataLst>
              <p:tags r:id="rId4"/>
            </p:custDataLst>
          </p:nvPr>
        </p:nvSpPr>
        <p:spPr>
          <a:xfrm>
            <a:off x="-198" y="8820486"/>
            <a:ext cx="12192000" cy="93152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>
            <p:custDataLst>
              <p:tags r:id="rId5"/>
            </p:custDataLst>
          </p:nvPr>
        </p:nvSpPr>
        <p:spPr>
          <a:xfrm>
            <a:off x="364058" y="9107507"/>
            <a:ext cx="36308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cs typeface="Segoe UI" panose="020B0502040204020203" pitchFamily="34" charset="0"/>
              </a:rPr>
              <a:t>ОСНОВНЫЕ ВЕНДОРЫ:</a:t>
            </a:r>
            <a:endParaRPr lang="ru-RU" sz="20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796" y="9118528"/>
            <a:ext cx="1664252" cy="3557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732" y="9097262"/>
            <a:ext cx="1077585" cy="43081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190" y="9194393"/>
            <a:ext cx="1539533" cy="23736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90" y="9107509"/>
            <a:ext cx="1842834" cy="324246"/>
          </a:xfrm>
          <a:prstGeom prst="rect">
            <a:avLst/>
          </a:prstGeom>
        </p:spPr>
      </p:pic>
      <p:pic>
        <p:nvPicPr>
          <p:cNvPr id="32" name="Picture 3" descr="C:\Users\ESPIRE\Desktop\i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98" y="8879202"/>
            <a:ext cx="1038065" cy="77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0429" y="3965871"/>
            <a:ext cx="5569485" cy="35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>
            <p:custDataLst>
              <p:tags r:id="rId6"/>
            </p:custDataLst>
          </p:nvPr>
        </p:nvSpPr>
        <p:spPr>
          <a:xfrm>
            <a:off x="587206" y="3909340"/>
            <a:ext cx="551334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Calibri" pitchFamily="34" charset="0"/>
              <a:buChar char="―"/>
            </a:pPr>
            <a:r>
              <a:rPr lang="ru-RU" sz="2600" dirty="0"/>
              <a:t>Простота интеграции ИС с другими информационными сервисами</a:t>
            </a:r>
          </a:p>
          <a:p>
            <a:pPr marL="342900" indent="-342900">
              <a:buSzPct val="100000"/>
              <a:buFont typeface="Calibri" pitchFamily="34" charset="0"/>
              <a:buChar char="―"/>
            </a:pPr>
            <a:r>
              <a:rPr lang="ru-RU" sz="2600" dirty="0" smtClean="0"/>
              <a:t>Масштабируемость</a:t>
            </a:r>
            <a:endParaRPr lang="ru-RU" sz="2600" dirty="0"/>
          </a:p>
          <a:p>
            <a:pPr marL="342900" indent="-342900">
              <a:buSzPct val="100000"/>
              <a:buFont typeface="Calibri" pitchFamily="34" charset="0"/>
              <a:buChar char="―"/>
            </a:pPr>
            <a:r>
              <a:rPr lang="ru-RU" sz="2600" dirty="0" smtClean="0"/>
              <a:t>Технология </a:t>
            </a:r>
            <a:r>
              <a:rPr lang="ru-RU" sz="2600" dirty="0"/>
              <a:t>идеальна для применения в распределенных ИС</a:t>
            </a:r>
          </a:p>
        </p:txBody>
      </p:sp>
      <p:sp>
        <p:nvSpPr>
          <p:cNvPr id="23" name="Прямоугольник 24"/>
          <p:cNvSpPr/>
          <p:nvPr>
            <p:custDataLst>
              <p:tags r:id="rId7"/>
            </p:custDataLst>
          </p:nvPr>
        </p:nvSpPr>
        <p:spPr>
          <a:xfrm>
            <a:off x="643198" y="7069428"/>
            <a:ext cx="625307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alibri" pitchFamily="34" charset="0"/>
              <a:buChar char="―"/>
            </a:pPr>
            <a:r>
              <a:rPr lang="ru-RU" sz="2600" dirty="0"/>
              <a:t>Использование протокола TCP/IP заставляет отказаться от использования других сетевых технологий</a:t>
            </a:r>
          </a:p>
        </p:txBody>
      </p:sp>
      <p:sp>
        <p:nvSpPr>
          <p:cNvPr id="24" name="TextBox 23"/>
          <p:cNvSpPr txBox="1"/>
          <p:nvPr>
            <p:custDataLst>
              <p:tags r:id="rId8"/>
            </p:custDataLst>
          </p:nvPr>
        </p:nvSpPr>
        <p:spPr>
          <a:xfrm>
            <a:off x="509848" y="2171934"/>
            <a:ext cx="30135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rgbClr val="92D050"/>
                </a:solidFill>
              </a:rPr>
              <a:t>+</a:t>
            </a:r>
            <a:endParaRPr lang="ru-RU" sz="13000" b="1" dirty="0">
              <a:solidFill>
                <a:srgbClr val="92D050"/>
              </a:solidFill>
            </a:endParaRPr>
          </a:p>
        </p:txBody>
      </p:sp>
      <p:sp>
        <p:nvSpPr>
          <p:cNvPr id="25" name="TextBox 24"/>
          <p:cNvSpPr txBox="1"/>
          <p:nvPr>
            <p:custDataLst>
              <p:tags r:id="rId9"/>
            </p:custDataLst>
          </p:nvPr>
        </p:nvSpPr>
        <p:spPr>
          <a:xfrm>
            <a:off x="543665" y="5557391"/>
            <a:ext cx="25711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rgbClr val="C00000"/>
                </a:solidFill>
              </a:rPr>
              <a:t>–</a:t>
            </a:r>
            <a:endParaRPr lang="ru-RU" sz="1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73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" y="0"/>
            <a:ext cx="12190016" cy="9752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6" y="312199"/>
            <a:ext cx="1909764" cy="742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9" y="93756"/>
            <a:ext cx="3085843" cy="1115053"/>
          </a:xfrm>
          <a:prstGeom prst="rect">
            <a:avLst/>
          </a:prstGeom>
        </p:spPr>
      </p:pic>
      <p:sp>
        <p:nvSpPr>
          <p:cNvPr id="26" name="Прямоугольник 25"/>
          <p:cNvSpPr/>
          <p:nvPr>
            <p:custDataLst>
              <p:tags r:id="rId1"/>
            </p:custDataLst>
          </p:nvPr>
        </p:nvSpPr>
        <p:spPr>
          <a:xfrm>
            <a:off x="484247" y="1663089"/>
            <a:ext cx="110525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СТАЦИОНАРНЫЕ РАБОЧИЕ МЕСТА НА ПЕРСОНАЛЬНЫХ КОМПЬЮТЕРАХ (СИСТЕМНЫХ БЛОКАХ)</a:t>
            </a:r>
            <a:endParaRPr lang="ru-RU" sz="3200" dirty="0"/>
          </a:p>
        </p:txBody>
      </p:sp>
      <p:sp>
        <p:nvSpPr>
          <p:cNvPr id="34" name="Прямоугольник 33"/>
          <p:cNvSpPr/>
          <p:nvPr>
            <p:custDataLst>
              <p:tags r:id="rId2"/>
            </p:custDataLst>
          </p:nvPr>
        </p:nvSpPr>
        <p:spPr>
          <a:xfrm>
            <a:off x="7765577" y="3348863"/>
            <a:ext cx="396896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alibri" pitchFamily="34" charset="0"/>
              <a:buChar char="―"/>
            </a:pPr>
            <a:r>
              <a:rPr lang="ru-RU" sz="2400" dirty="0" smtClean="0"/>
              <a:t>Разнородный </a:t>
            </a:r>
            <a:r>
              <a:rPr lang="ru-RU" sz="2400" dirty="0"/>
              <a:t>парк </a:t>
            </a:r>
            <a:r>
              <a:rPr lang="ru-RU" sz="2400" dirty="0" smtClean="0"/>
              <a:t>техники</a:t>
            </a:r>
          </a:p>
          <a:p>
            <a:pPr marL="457200" indent="-457200">
              <a:buFont typeface="Calibri" pitchFamily="34" charset="0"/>
              <a:buChar char="―"/>
            </a:pPr>
            <a:endParaRPr lang="ru-RU" sz="2400" dirty="0"/>
          </a:p>
          <a:p>
            <a:pPr marL="457200" indent="-457200">
              <a:buFont typeface="Calibri" pitchFamily="34" charset="0"/>
              <a:buChar char="―"/>
            </a:pPr>
            <a:r>
              <a:rPr lang="ru-RU" sz="2400" dirty="0" smtClean="0"/>
              <a:t>Сложность </a:t>
            </a:r>
            <a:r>
              <a:rPr lang="ru-RU" sz="2400" dirty="0"/>
              <a:t>организации КЦД в рамках совместного </a:t>
            </a:r>
            <a:r>
              <a:rPr lang="ru-RU" sz="2400" dirty="0" smtClean="0"/>
              <a:t>доступа</a:t>
            </a:r>
          </a:p>
          <a:p>
            <a:pPr marL="457200" indent="-457200">
              <a:buFont typeface="Calibri" pitchFamily="34" charset="0"/>
              <a:buChar char="―"/>
            </a:pPr>
            <a:endParaRPr lang="ru-RU" sz="2400" dirty="0"/>
          </a:p>
          <a:p>
            <a:pPr marL="457200" indent="-457200">
              <a:buFont typeface="Calibri" pitchFamily="34" charset="0"/>
              <a:buChar char="―"/>
            </a:pPr>
            <a:r>
              <a:rPr lang="ru-RU" sz="2400" dirty="0" smtClean="0"/>
              <a:t>Большие </a:t>
            </a:r>
            <a:r>
              <a:rPr lang="ru-RU" sz="2400" dirty="0"/>
              <a:t>затраты на обслуживание и модернизацию </a:t>
            </a:r>
            <a:r>
              <a:rPr lang="ru-RU" sz="2400" dirty="0" smtClean="0"/>
              <a:t>инфраструктуры</a:t>
            </a:r>
          </a:p>
          <a:p>
            <a:pPr marL="457200" indent="-457200">
              <a:buFont typeface="Calibri" pitchFamily="34" charset="0"/>
              <a:buChar char="―"/>
            </a:pPr>
            <a:endParaRPr lang="ru-RU" sz="2400" dirty="0"/>
          </a:p>
          <a:p>
            <a:pPr marL="457200" indent="-457200">
              <a:buFont typeface="Calibri" pitchFamily="34" charset="0"/>
              <a:buChar char="―"/>
            </a:pPr>
            <a:r>
              <a:rPr lang="ru-RU" sz="2400" dirty="0" smtClean="0"/>
              <a:t>Невозможность </a:t>
            </a:r>
            <a:r>
              <a:rPr lang="ru-RU" sz="2400" dirty="0"/>
              <a:t>полноценно выполнить все требования </a:t>
            </a:r>
            <a:r>
              <a:rPr lang="ru-RU" sz="2400" dirty="0" smtClean="0"/>
              <a:t>ИБ</a:t>
            </a:r>
            <a:endParaRPr lang="ru-RU" sz="2400" dirty="0"/>
          </a:p>
        </p:txBody>
      </p:sp>
      <p:pic>
        <p:nvPicPr>
          <p:cNvPr id="35" name="Picture 3" descr="C:\Users\ESPIRE\Desktop\Картинки\6,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06" y="3534799"/>
            <a:ext cx="6864472" cy="531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>
            <p:custDataLst>
              <p:tags r:id="rId3"/>
            </p:custDataLst>
          </p:nvPr>
        </p:nvSpPr>
        <p:spPr>
          <a:xfrm>
            <a:off x="615902" y="2841496"/>
            <a:ext cx="1086666" cy="5996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14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" y="0"/>
            <a:ext cx="12190016" cy="9752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6" y="312199"/>
            <a:ext cx="1909764" cy="742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9" y="93756"/>
            <a:ext cx="3085843" cy="1115053"/>
          </a:xfrm>
          <a:prstGeom prst="rect">
            <a:avLst/>
          </a:prstGeom>
        </p:spPr>
      </p:pic>
      <p:sp>
        <p:nvSpPr>
          <p:cNvPr id="9" name="Прямоугольник 8"/>
          <p:cNvSpPr/>
          <p:nvPr>
            <p:custDataLst>
              <p:tags r:id="rId1"/>
            </p:custDataLst>
          </p:nvPr>
        </p:nvSpPr>
        <p:spPr>
          <a:xfrm>
            <a:off x="532614" y="1635793"/>
            <a:ext cx="110525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НЕОБХОДИМОСТЬ В ИБ, ОТРАЖЕННАЯ В ТРЕБОВАНИЯХ РЕГУЛЯТОРОВ</a:t>
            </a:r>
            <a:endParaRPr lang="ru-RU" sz="3200" dirty="0"/>
          </a:p>
        </p:txBody>
      </p:sp>
      <p:sp>
        <p:nvSpPr>
          <p:cNvPr id="10" name="Прямоугольник 9"/>
          <p:cNvSpPr/>
          <p:nvPr>
            <p:custDataLst>
              <p:tags r:id="rId2"/>
            </p:custDataLst>
          </p:nvPr>
        </p:nvSpPr>
        <p:spPr>
          <a:xfrm>
            <a:off x="635573" y="2722729"/>
            <a:ext cx="1086666" cy="5451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2614" y="3140735"/>
            <a:ext cx="2123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Приказ ФСТЭК </a:t>
            </a:r>
            <a:r>
              <a:rPr lang="ru-RU" sz="1600" b="1" dirty="0" smtClean="0"/>
              <a:t>России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ru-RU" sz="1600" b="1" dirty="0" smtClean="0"/>
              <a:t>от 18</a:t>
            </a:r>
            <a:r>
              <a:rPr lang="en-US" sz="1600" b="1" dirty="0" smtClean="0"/>
              <a:t>.02.</a:t>
            </a:r>
            <a:r>
              <a:rPr lang="ru-RU" sz="1600" b="1" dirty="0" smtClean="0"/>
              <a:t>2013 </a:t>
            </a:r>
            <a:r>
              <a:rPr lang="ru-RU" sz="1600" b="1" dirty="0"/>
              <a:t>г. N 21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41259" y="3139995"/>
            <a:ext cx="8296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"Об утверждении Состава и содержания организационных и технических мер по обеспечению безопасности персональных данных при их обработке в информационных системах персональных данных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2614" y="5034539"/>
            <a:ext cx="2123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Приказ ФСТЭК России от 11.02.2013 </a:t>
            </a:r>
            <a:r>
              <a:rPr lang="ru-RU" sz="1600" b="1" dirty="0" smtClean="0"/>
              <a:t>г. N </a:t>
            </a:r>
            <a:r>
              <a:rPr lang="ru-RU" sz="1600" b="1" dirty="0"/>
              <a:t>17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41259" y="5033799"/>
            <a:ext cx="8296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"Об утверждении Требований о защите информации, не составляющей государственную тайну, содержащейся в государственных информационных системах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15" name="Прямоугольник 14"/>
          <p:cNvSpPr/>
          <p:nvPr>
            <p:custDataLst>
              <p:tags r:id="rId3"/>
            </p:custDataLst>
          </p:nvPr>
        </p:nvSpPr>
        <p:spPr>
          <a:xfrm>
            <a:off x="532614" y="6535197"/>
            <a:ext cx="21231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Приказ ФСТЭК России от 14.03.2014 </a:t>
            </a:r>
            <a:r>
              <a:rPr lang="ru-RU" sz="1600" b="1" dirty="0" smtClean="0"/>
              <a:t>г. N </a:t>
            </a:r>
            <a:r>
              <a:rPr lang="ru-RU" sz="1600" b="1" dirty="0"/>
              <a:t>31 (ред. от 23.03.2017)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41259" y="6534457"/>
            <a:ext cx="82962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"Об утверждении Требований к обеспечению защиты информации в автоматизированных системах управления производственными и технологическими процессами на критически важных объектах, потенциально опасных объектах, а также объектах, представляющих повышенную опасность для жизни и здоровья людей и для окружающей природной среды</a:t>
            </a:r>
            <a:r>
              <a:rPr lang="ru-RU" dirty="0" smtClean="0"/>
              <a:t>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44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" y="0"/>
            <a:ext cx="12190016" cy="9752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6" y="312199"/>
            <a:ext cx="1909764" cy="742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9" y="93756"/>
            <a:ext cx="3085843" cy="1115053"/>
          </a:xfrm>
          <a:prstGeom prst="rect">
            <a:avLst/>
          </a:prstGeom>
        </p:spPr>
      </p:pic>
      <p:sp>
        <p:nvSpPr>
          <p:cNvPr id="17" name="Прямоугольник 16"/>
          <p:cNvSpPr/>
          <p:nvPr>
            <p:custDataLst>
              <p:tags r:id="rId1"/>
            </p:custDataLst>
          </p:nvPr>
        </p:nvSpPr>
        <p:spPr>
          <a:xfrm>
            <a:off x="529804" y="1690385"/>
            <a:ext cx="110525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РЕШЕНИЯ</a:t>
            </a:r>
            <a:endParaRPr lang="ru-RU" sz="3200" dirty="0"/>
          </a:p>
        </p:txBody>
      </p:sp>
      <p:sp>
        <p:nvSpPr>
          <p:cNvPr id="18" name="Прямоугольник 17"/>
          <p:cNvSpPr/>
          <p:nvPr>
            <p:custDataLst>
              <p:tags r:id="rId2"/>
            </p:custDataLst>
          </p:nvPr>
        </p:nvSpPr>
        <p:spPr>
          <a:xfrm>
            <a:off x="632763" y="2250720"/>
            <a:ext cx="1086666" cy="5996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>
            <p:custDataLst>
              <p:tags r:id="rId3"/>
            </p:custDataLst>
          </p:nvPr>
        </p:nvSpPr>
        <p:spPr>
          <a:xfrm>
            <a:off x="632763" y="2753452"/>
            <a:ext cx="57204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5"/>
              </a:buClr>
              <a:buFont typeface="Calibri" pitchFamily="34" charset="0"/>
              <a:buChar char="―"/>
            </a:pPr>
            <a:r>
              <a:rPr lang="ru-RU" sz="3200" dirty="0" smtClean="0"/>
              <a:t> Продукты </a:t>
            </a:r>
            <a:r>
              <a:rPr lang="ru-RU" sz="3200" dirty="0"/>
              <a:t>ТОНК </a:t>
            </a:r>
            <a:endParaRPr lang="ru-RU" sz="3200" dirty="0" smtClean="0"/>
          </a:p>
          <a:p>
            <a:pPr marL="342900" indent="-342900">
              <a:buClr>
                <a:schemeClr val="accent5"/>
              </a:buClr>
              <a:buFont typeface="Calibri" pitchFamily="34" charset="0"/>
              <a:buChar char="―"/>
            </a:pPr>
            <a:endParaRPr lang="ru-RU" sz="3200" dirty="0" smtClean="0"/>
          </a:p>
          <a:p>
            <a:pPr marL="342900" indent="-342900">
              <a:buClr>
                <a:schemeClr val="accent5"/>
              </a:buClr>
              <a:buFont typeface="Calibri" pitchFamily="34" charset="0"/>
              <a:buChar char="―"/>
            </a:pPr>
            <a:r>
              <a:rPr lang="ru-RU" sz="3200" dirty="0" smtClean="0"/>
              <a:t> ОССН </a:t>
            </a:r>
            <a:r>
              <a:rPr lang="ru-RU" sz="3200" dirty="0"/>
              <a:t>от НПО </a:t>
            </a:r>
            <a:r>
              <a:rPr lang="ru-RU" sz="3200" dirty="0" smtClean="0"/>
              <a:t>РУСБИТЕХ</a:t>
            </a:r>
          </a:p>
          <a:p>
            <a:pPr marL="342900" indent="-342900">
              <a:buClr>
                <a:schemeClr val="accent5"/>
              </a:buClr>
              <a:buFont typeface="Calibri" pitchFamily="34" charset="0"/>
              <a:buChar char="―"/>
            </a:pPr>
            <a:endParaRPr lang="ru-RU" sz="3200" dirty="0"/>
          </a:p>
          <a:p>
            <a:pPr marL="342900" indent="-342900">
              <a:buClr>
                <a:schemeClr val="accent5"/>
              </a:buClr>
              <a:buFont typeface="Calibri" pitchFamily="34" charset="0"/>
              <a:buChar char="―"/>
            </a:pPr>
            <a:r>
              <a:rPr lang="ru-RU" sz="3200" dirty="0" smtClean="0"/>
              <a:t> Разработки </a:t>
            </a:r>
            <a:r>
              <a:rPr lang="ru-RU" sz="3200" dirty="0"/>
              <a:t>Базальт </a:t>
            </a:r>
            <a:r>
              <a:rPr lang="ru-RU" sz="3200" dirty="0" smtClean="0"/>
              <a:t>СПО</a:t>
            </a:r>
          </a:p>
          <a:p>
            <a:pPr marL="342900" indent="-342900">
              <a:buClr>
                <a:schemeClr val="accent5"/>
              </a:buClr>
              <a:buFont typeface="Calibri" pitchFamily="34" charset="0"/>
              <a:buChar char="―"/>
            </a:pPr>
            <a:endParaRPr lang="ru-RU" sz="3200" dirty="0"/>
          </a:p>
          <a:p>
            <a:pPr marL="342900" indent="-342900">
              <a:buClr>
                <a:schemeClr val="accent5"/>
              </a:buClr>
              <a:buFont typeface="Calibri" pitchFamily="34" charset="0"/>
              <a:buChar char="―"/>
            </a:pPr>
            <a:r>
              <a:rPr lang="ru-RU" sz="3200" dirty="0" smtClean="0"/>
              <a:t> ПО </a:t>
            </a:r>
            <a:r>
              <a:rPr lang="ru-RU" sz="3200" dirty="0"/>
              <a:t>от компании </a:t>
            </a:r>
            <a:r>
              <a:rPr lang="ru-RU" sz="3200" dirty="0" smtClean="0"/>
              <a:t>РОСА</a:t>
            </a:r>
          </a:p>
          <a:p>
            <a:pPr marL="342900" indent="-342900">
              <a:buClr>
                <a:schemeClr val="accent5"/>
              </a:buClr>
              <a:buFont typeface="Calibri" pitchFamily="34" charset="0"/>
              <a:buChar char="―"/>
            </a:pPr>
            <a:endParaRPr lang="ru-RU" sz="3200" dirty="0"/>
          </a:p>
          <a:p>
            <a:pPr marL="342900" indent="-342900">
              <a:buClr>
                <a:schemeClr val="accent5"/>
              </a:buClr>
              <a:buFont typeface="Calibri" pitchFamily="34" charset="0"/>
              <a:buChar char="―"/>
            </a:pPr>
            <a:r>
              <a:rPr lang="ru-RU" sz="3200" dirty="0" smtClean="0"/>
              <a:t> Решения </a:t>
            </a:r>
            <a:r>
              <a:rPr lang="ru-RU" sz="3200" dirty="0"/>
              <a:t>для авторизации </a:t>
            </a:r>
            <a:endParaRPr lang="ru-RU" sz="3200" dirty="0" smtClean="0"/>
          </a:p>
          <a:p>
            <a:r>
              <a:rPr lang="ru-RU" sz="3200" dirty="0"/>
              <a:t> </a:t>
            </a:r>
            <a:r>
              <a:rPr lang="ru-RU" sz="3200" dirty="0" smtClean="0"/>
              <a:t>    от Актив</a:t>
            </a:r>
            <a:r>
              <a:rPr lang="ru-RU" sz="3200" dirty="0"/>
              <a:t>, Аладдин, </a:t>
            </a:r>
            <a:r>
              <a:rPr lang="ru-RU" sz="3200" dirty="0" smtClean="0"/>
              <a:t>ISBC</a:t>
            </a:r>
            <a:endParaRPr lang="ru-RU" sz="3200" dirty="0"/>
          </a:p>
        </p:txBody>
      </p:sp>
      <p:pic>
        <p:nvPicPr>
          <p:cNvPr id="20" name="Picture 2" descr="C:\Users\ESPIRE\Desktop\Картинки\8,1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68" b="97368" l="9924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71" y="2764021"/>
            <a:ext cx="4864438" cy="493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839" y="8791876"/>
            <a:ext cx="1443750" cy="254027"/>
          </a:xfrm>
          <a:prstGeom prst="rect">
            <a:avLst/>
          </a:prstGeom>
        </p:spPr>
      </p:pic>
      <p:pic>
        <p:nvPicPr>
          <p:cNvPr id="22" name="Picture 3" descr="C:\Users\ESPIRE\Desktop\i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66" y="8563277"/>
            <a:ext cx="950953" cy="70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23" y="8677577"/>
            <a:ext cx="1245669" cy="484197"/>
          </a:xfrm>
          <a:prstGeom prst="rect">
            <a:avLst/>
          </a:prstGeom>
        </p:spPr>
      </p:pic>
      <p:pic>
        <p:nvPicPr>
          <p:cNvPr id="24" name="Picture 4" descr="rosa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455" y="8601377"/>
            <a:ext cx="1263774" cy="736600"/>
          </a:xfrm>
          <a:prstGeom prst="rect">
            <a:avLst/>
          </a:prstGeom>
        </p:spPr>
      </p:pic>
      <p:pic>
        <p:nvPicPr>
          <p:cNvPr id="25" name="Picture 8" descr="aktiv(1)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73" y="8677577"/>
            <a:ext cx="1234225" cy="584200"/>
          </a:xfrm>
          <a:prstGeom prst="rect">
            <a:avLst/>
          </a:prstGeom>
        </p:spPr>
      </p:pic>
      <p:pic>
        <p:nvPicPr>
          <p:cNvPr id="26" name="Picture 9" descr="logo-ru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0" y="8779177"/>
            <a:ext cx="1710634" cy="405614"/>
          </a:xfrm>
          <a:prstGeom prst="rect">
            <a:avLst/>
          </a:prstGeom>
        </p:spPr>
      </p:pic>
      <p:pic>
        <p:nvPicPr>
          <p:cNvPr id="27" name="Picture 10" descr="ibs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301" y="8677577"/>
            <a:ext cx="1286648" cy="622300"/>
          </a:xfrm>
          <a:prstGeom prst="rect">
            <a:avLst/>
          </a:prstGeom>
        </p:spPr>
      </p:pic>
      <p:pic>
        <p:nvPicPr>
          <p:cNvPr id="28" name="Picture 11" descr="aladdin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240" y="8550577"/>
            <a:ext cx="1290159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08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" y="0"/>
            <a:ext cx="12190016" cy="9752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6" y="312199"/>
            <a:ext cx="1909764" cy="742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9" y="93756"/>
            <a:ext cx="3085843" cy="1115053"/>
          </a:xfrm>
          <a:prstGeom prst="rect">
            <a:avLst/>
          </a:prstGeom>
        </p:spPr>
      </p:pic>
      <p:sp>
        <p:nvSpPr>
          <p:cNvPr id="17" name="Прямоугольник 16"/>
          <p:cNvSpPr/>
          <p:nvPr>
            <p:custDataLst>
              <p:tags r:id="rId1"/>
            </p:custDataLst>
          </p:nvPr>
        </p:nvSpPr>
        <p:spPr>
          <a:xfrm>
            <a:off x="529804" y="1676737"/>
            <a:ext cx="110525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ЭТОНК (ТОНК + ЭШЕЛОН)</a:t>
            </a:r>
            <a:endParaRPr lang="ru-RU" sz="3200" dirty="0"/>
          </a:p>
        </p:txBody>
      </p:sp>
      <p:sp>
        <p:nvSpPr>
          <p:cNvPr id="18" name="Прямоугольник 17"/>
          <p:cNvSpPr/>
          <p:nvPr>
            <p:custDataLst>
              <p:tags r:id="rId2"/>
            </p:custDataLst>
          </p:nvPr>
        </p:nvSpPr>
        <p:spPr>
          <a:xfrm>
            <a:off x="632763" y="2353687"/>
            <a:ext cx="1086666" cy="5996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>
            <p:custDataLst>
              <p:tags r:id="rId3"/>
            </p:custDataLst>
          </p:nvPr>
        </p:nvSpPr>
        <p:spPr>
          <a:xfrm>
            <a:off x="518463" y="3086943"/>
            <a:ext cx="81302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Первые российские тонкие клиенты с </a:t>
            </a:r>
            <a:r>
              <a:rPr lang="ru-RU" sz="2800" dirty="0" smtClean="0"/>
              <a:t>предустановленным </a:t>
            </a:r>
            <a:r>
              <a:rPr lang="ru-RU" sz="2800" dirty="0"/>
              <a:t>модулем доверенной загрузки от НПО "Эшелон".</a:t>
            </a:r>
          </a:p>
        </p:txBody>
      </p:sp>
      <p:pic>
        <p:nvPicPr>
          <p:cNvPr id="20" name="Picture 2" descr="C:\Users\ESPIRE\Desktop\Картинки\9,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77" y="5145228"/>
            <a:ext cx="10947823" cy="402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7275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nBawnRLECC7jJC3P_Yu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TarDGGY06b6IwXUvK5_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9cR9f87mU2BYvPjs1sWv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aK50fgNESCZR.eahH1Z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4OerjXuUS_1.rwVgYiM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QA0iZHaEqNa7rrrTyfJ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vbJcjW95kWRRpoLf4o8c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9cR9f87mU2BYvPjs1sWv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9cR9f87mU2BYvPjs1sWv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aK50fgNESCZR.eahH1Z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P8w5dkG0eG9Id4RAOZG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lFl8FzDE68p.DjwnXId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4OerjXuUS_1.rwVgYiM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TarDGGY06b6IwXUvK5_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tsNieUNEm6fEpymIFSq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QA0iZHaEqNa7rrrTyfJ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vbJcjW95kWRRpoLf4o8c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9cR9f87mU2BYvPjs1sWv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9cR9f87mU2BYvPjs1sWv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aK50fgNESCZR.eahH1Z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4OerjXuUS_1.rwVgYiM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TarDGGY06b6IwXUvK5_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_w16Bc7m02VJ4Yekau2I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P8w5dkG0eG9Id4RAOZG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tsNieUNEm6fEpymIFSq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QA0iZHaEqNa7rrrTyfJ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TarDGGY06b6IwXUvK5_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vbJcjW95kWRRpoLf4o8c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QA0iZHaEqNa7rrrTyfJ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vbJcjW95kWRRpoLf4o8c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TarDGGY06b6IwXUvK5_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QA0iZHaEqNa7rrrTyfJ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vbJcjW95kWRRpoLf4o8c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P8w5dkG0eG9Id4RAOZG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TarDGGY06b6IwXUvK5_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QA0iZHaEqNa7rrrTyfJ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vbJcjW95kWRRpoLf4o8c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TarDGGY06b6IwXUvK5_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QA0iZHaEqNa7rrrTyfJ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vbJcjW95kWRRpoLf4o8c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TarDGGY06b6IwXUvK5_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QA0iZHaEqNa7rrrTyfJ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vbJcjW95kWRRpoLf4o8c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TarDGGY06b6IwXUvK5_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QA0iZHaEqNa7rrrTyfJ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vbJcjW95kWRRpoLf4o8c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9cR9f87mU2BYvPjs1sWv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aK50fgNESCZR.eahH1Z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tsNieUNEm6fEpymIFSqw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423</Words>
  <Application>Microsoft Office PowerPoint</Application>
  <PresentationFormat>Произвольный</PresentationFormat>
  <Paragraphs>90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Segoe UI</vt:lpstr>
      <vt:lpstr>Segoe UI Semibold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Espire</dc:creator>
  <cp:lastModifiedBy>Espire</cp:lastModifiedBy>
  <cp:revision>12</cp:revision>
  <dcterms:created xsi:type="dcterms:W3CDTF">2017-09-26T10:36:45Z</dcterms:created>
  <dcterms:modified xsi:type="dcterms:W3CDTF">2017-09-26T11:33:41Z</dcterms:modified>
</cp:coreProperties>
</file>