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4" r:id="rId2"/>
    <p:sldId id="561" r:id="rId3"/>
    <p:sldId id="291" r:id="rId4"/>
    <p:sldId id="531" r:id="rId5"/>
    <p:sldId id="292" r:id="rId6"/>
    <p:sldId id="314" r:id="rId7"/>
    <p:sldId id="293" r:id="rId8"/>
    <p:sldId id="546" r:id="rId9"/>
    <p:sldId id="534" r:id="rId10"/>
    <p:sldId id="547" r:id="rId11"/>
    <p:sldId id="535" r:id="rId12"/>
    <p:sldId id="555" r:id="rId13"/>
    <p:sldId id="548" r:id="rId14"/>
    <p:sldId id="289" r:id="rId15"/>
    <p:sldId id="525" r:id="rId16"/>
    <p:sldId id="290" r:id="rId17"/>
    <p:sldId id="282" r:id="rId18"/>
    <p:sldId id="550" r:id="rId19"/>
    <p:sldId id="556" r:id="rId20"/>
    <p:sldId id="279" r:id="rId21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XO Tahion" panose="020B0604030504040204" pitchFamily="34" charset="0"/>
      <p:regular r:id="rId28"/>
      <p:bold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0" userDrawn="1">
          <p15:clr>
            <a:srgbClr val="A4A3A4"/>
          </p15:clr>
        </p15:guide>
        <p15:guide id="2" pos="363" userDrawn="1">
          <p15:clr>
            <a:srgbClr val="A4A3A4"/>
          </p15:clr>
        </p15:guide>
        <p15:guide id="3" orient="horz" pos="6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Бойцова" initials="ЕБ" lastIdx="7" clrIdx="0">
    <p:extLst>
      <p:ext uri="{19B8F6BF-5375-455C-9EA6-DF929625EA0E}">
        <p15:presenceInfo xmlns:p15="http://schemas.microsoft.com/office/powerpoint/2012/main" userId="Екатерина Бойцова" providerId="None"/>
      </p:ext>
    </p:extLst>
  </p:cmAuthor>
  <p:cmAuthor id="2" name="Надежда" initials="Н" lastIdx="1" clrIdx="1">
    <p:extLst>
      <p:ext uri="{19B8F6BF-5375-455C-9EA6-DF929625EA0E}">
        <p15:presenceInfo xmlns:p15="http://schemas.microsoft.com/office/powerpoint/2012/main" userId="Надежд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8BAE"/>
    <a:srgbClr val="24A2EE"/>
    <a:srgbClr val="F96C79"/>
    <a:srgbClr val="30DEAD"/>
    <a:srgbClr val="47E4BD"/>
    <a:srgbClr val="00ACF5"/>
    <a:srgbClr val="FA6A78"/>
    <a:srgbClr val="47E0BA"/>
    <a:srgbClr val="8E89F4"/>
    <a:srgbClr val="F5C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ітлий стиль 1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95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768" y="48"/>
      </p:cViewPr>
      <p:guideLst>
        <p:guide orient="horz" pos="350"/>
        <p:guide pos="363"/>
        <p:guide orient="horz" pos="6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42" d="100"/>
          <a:sy n="142" d="100"/>
        </p:scale>
        <p:origin x="-328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XO Tahio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FEB2E-1049-3A42-A2E8-EAF7CF9D56E4}" type="datetime1">
              <a:rPr lang="en-US" smtClean="0">
                <a:latin typeface="XO Tahion"/>
              </a:rPr>
              <a:t>9/9/2019</a:t>
            </a:fld>
            <a:endParaRPr lang="en-US" dirty="0">
              <a:latin typeface="XO Tahio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XO Tahio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10B4D-E594-2145-8744-B7401C20C925}" type="slidenum">
              <a:rPr lang="en-US" smtClean="0">
                <a:latin typeface="XO Tahion"/>
              </a:rPr>
              <a:t>‹#›</a:t>
            </a:fld>
            <a:endParaRPr lang="en-US" dirty="0">
              <a:latin typeface="XO Tahion"/>
            </a:endParaRPr>
          </a:p>
        </p:txBody>
      </p:sp>
    </p:spTree>
    <p:extLst>
      <p:ext uri="{BB962C8B-B14F-4D97-AF65-F5344CB8AC3E}">
        <p14:creationId xmlns:p14="http://schemas.microsoft.com/office/powerpoint/2010/main" val="23343927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XO Tahion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XO Tahion"/>
              </a:defRPr>
            </a:lvl1pPr>
          </a:lstStyle>
          <a:p>
            <a:fld id="{EE0773F9-5E6A-0544-8DEE-FD3752B6F804}" type="datetime1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  <a:p>
            <a:pPr lvl="1"/>
            <a:r>
              <a:rPr lang="ru-RU" dirty="0" err="1"/>
              <a:t>Second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2"/>
            <a:r>
              <a:rPr lang="ru-RU" dirty="0" err="1"/>
              <a:t>Third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3"/>
            <a:r>
              <a:rPr lang="ru-RU" dirty="0" err="1"/>
              <a:t>Fourth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4"/>
            <a:r>
              <a:rPr lang="ru-RU" dirty="0" err="1"/>
              <a:t>Fifth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XO Tahion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XO Tahion"/>
              </a:defRPr>
            </a:lvl1pPr>
          </a:lstStyle>
          <a:p>
            <a:fld id="{3EC7BD15-9DA1-5545-B34B-C99781488F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68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XO Tahion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XO Tahion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XO Tahion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XO Tahion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XO Tahion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id="{CD1133C3-93BA-4A09-852F-EAC7D385D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id="{857FD7C2-44BB-49B4-9B2B-5C158818C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rgbClr val="000000"/>
                </a:solidFill>
              </a:rPr>
              <a:t>Удобство и простота – в использовании и поддержке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rgbClr val="000000"/>
                </a:solidFill>
              </a:rPr>
              <a:t>Доступность информации – из любого места</a:t>
            </a:r>
          </a:p>
          <a:p>
            <a:pPr eaLnBrk="1" hangingPunct="1">
              <a:spcBef>
                <a:spcPct val="0"/>
              </a:spcBef>
            </a:pPr>
            <a:endParaRPr lang="ru-RU" altLang="ru-RU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rgbClr val="000000"/>
                </a:solidFill>
              </a:rPr>
              <a:t>Где хранится информация – неизвестно где она географически находится (земной шар со знаком вопроса? Карта?)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rgbClr val="000000"/>
                </a:solidFill>
              </a:rPr>
              <a:t>Ряд мировых скандалов с уязвимостями и утечкой данных: dropbox, outlook.com, western digital, seagate.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rgbClr val="000000"/>
                </a:solidFill>
              </a:rPr>
              <a:t>Шпионские истории: </a:t>
            </a:r>
            <a:r>
              <a:rPr lang="en-US" altLang="ru-RU">
                <a:solidFill>
                  <a:srgbClr val="000000"/>
                </a:solidFill>
              </a:rPr>
              <a:t>C</a:t>
            </a:r>
            <a:r>
              <a:rPr lang="ru-RU" altLang="ru-RU">
                <a:solidFill>
                  <a:srgbClr val="000000"/>
                </a:solidFill>
              </a:rPr>
              <a:t>isco закладки, Сноуден, Win 10, Google.</a:t>
            </a:r>
          </a:p>
          <a:p>
            <a:pPr eaLnBrk="1" hangingPunct="1">
              <a:spcBef>
                <a:spcPct val="0"/>
              </a:spcBef>
            </a:pPr>
            <a:endParaRPr lang="ru-RU" altLang="ru-RU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rgbClr val="000000"/>
                </a:solidFill>
              </a:rPr>
              <a:t>============================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rgbClr val="000000"/>
                </a:solidFill>
              </a:rPr>
              <a:t>Мы живем в эпоху изменения ИТ-парадигм. Буквально за несколько лет кардинально изменился подход к предоставлению ИТ-сервисов. Сервисы все чаще используют внешние ресурсы, становятся все более независимы от инфраструктуры предприятий и стран. Все чаще компании доверяют свою информацию внешним ресурсам и сервисам. </a:t>
            </a:r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DB243B94-90BD-44E5-A0DD-6C2EFE0A9FC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fld id="{459397C5-2836-4E6B-81E4-D73C159BC1DB}" type="slidenum">
              <a:rPr lang="en-US" altLang="ru-RU" sz="1800"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rPr>
              <a:pPr eaLnBrk="1">
                <a:spcBef>
                  <a:spcPct val="0"/>
                </a:spcBef>
              </a:pPr>
              <a:t>3</a:t>
            </a:fld>
            <a:endParaRPr lang="en-US" altLang="ru-RU" sz="1800">
              <a:solidFill>
                <a:srgbClr val="0C0C0C"/>
              </a:solidFill>
              <a:latin typeface="Arial" panose="020B0604020202020204" pitchFamily="34" charset="0"/>
              <a:cs typeface="Helvetica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Заметки 1048661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6313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Заметки 1048661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zh-CN" altLang="en-US" dirty="0"/>
              <a:t>Исправить сертификаты на актуальные. Материалы в конфле. Сертификат КСЗ взять 2017 года</a:t>
            </a:r>
          </a:p>
        </p:txBody>
      </p:sp>
    </p:spTree>
    <p:extLst>
      <p:ext uri="{BB962C8B-B14F-4D97-AF65-F5344CB8AC3E}">
        <p14:creationId xmlns:p14="http://schemas.microsoft.com/office/powerpoint/2010/main" val="514387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Заметки 104866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8053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Заметки 104866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307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Заметки 104866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6488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Заметки 104866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1830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Заметки 104866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1727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Заметки 104866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8603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Заметки 104866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3472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Заметки 104866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3850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Заметки 1048661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zh-CN" altLang="en-US" dirty="0"/>
              <a:t>Исправить сертификаты на актуальные. Материалы в конфле. Сертификат КСЗ взять 2017 года</a:t>
            </a:r>
          </a:p>
        </p:txBody>
      </p:sp>
    </p:spTree>
    <p:extLst>
      <p:ext uri="{BB962C8B-B14F-4D97-AF65-F5344CB8AC3E}">
        <p14:creationId xmlns:p14="http://schemas.microsoft.com/office/powerpoint/2010/main" val="3526395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Заметки 1048661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zh-CN" altLang="en-US" dirty="0"/>
              <a:t>Исправить сертификаты на актуальные. Материалы в конфле. Сертификат КСЗ взять 2017 года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422402" y="2379136"/>
            <a:ext cx="6299198" cy="1227674"/>
          </a:xfrm>
        </p:spPr>
        <p:txBody>
          <a:bodyPr anchor="t"/>
          <a:lstStyle>
            <a:lvl1pPr algn="ctr">
              <a:defRPr>
                <a:solidFill>
                  <a:srgbClr val="24A2EE"/>
                </a:solidFill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2402" y="4043468"/>
            <a:ext cx="6299198" cy="426931"/>
          </a:xfrm>
        </p:spPr>
        <p:txBody>
          <a:bodyPr anchor="t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Дополнительная информация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6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2612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24A2EE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4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197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Типовой без обла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7813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01985"/>
            <a:ext cx="7886700" cy="35307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340D-D13A-4AE1-82ED-438DBA18C9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9" descr="MyOfficeLogo-T-268x12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71" y="0"/>
            <a:ext cx="1115529" cy="52030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28588" y="4841919"/>
            <a:ext cx="188064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50" dirty="0">
                <a:solidFill>
                  <a:srgbClr val="7F7F7F"/>
                </a:solidFill>
                <a:latin typeface="Open Sans" charset="0"/>
                <a:ea typeface="Open Sans" charset="0"/>
                <a:cs typeface="Open Sans" charset="0"/>
              </a:rPr>
              <a:t>© Новые Облачные Технологии, </a:t>
            </a:r>
            <a:r>
              <a:rPr lang="en-US" sz="750" dirty="0">
                <a:solidFill>
                  <a:srgbClr val="7F7F7F"/>
                </a:solidFill>
                <a:latin typeface="Open Sans" charset="0"/>
                <a:ea typeface="Open Sans" charset="0"/>
                <a:cs typeface="Open Sans" charset="0"/>
              </a:rPr>
              <a:t>2017</a:t>
            </a:r>
            <a:endParaRPr lang="ru-RU" sz="750" dirty="0">
              <a:solidFill>
                <a:srgbClr val="7F7F7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789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84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69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46313" y="1665693"/>
            <a:ext cx="4651374" cy="2252399"/>
          </a:xfrm>
        </p:spPr>
        <p:txBody>
          <a:bodyPr anchor="ctr"/>
          <a:lstStyle>
            <a:lvl1pPr algn="ctr">
              <a:defRPr sz="4000" b="1" cap="none">
                <a:solidFill>
                  <a:srgbClr val="24A2EE"/>
                </a:solidFill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1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 baseline="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2612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24A2EE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6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121"/>
            <a:ext cx="8229600" cy="488279"/>
          </a:xfrm>
        </p:spPr>
        <p:txBody>
          <a:bodyPr/>
          <a:lstStyle>
            <a:lvl1pPr>
              <a:defRPr baseline="0">
                <a:solidFill>
                  <a:srgbClr val="24A2EE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81667"/>
            <a:ext cx="8229600" cy="311295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 baseline="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14400"/>
            <a:ext cx="8229600" cy="566738"/>
          </a:xfrm>
        </p:spPr>
        <p:txBody>
          <a:bodyPr/>
          <a:lstStyle>
            <a:lvl1pPr marL="0" indent="0">
              <a:buNone/>
              <a:defRPr sz="2200">
                <a:solidFill>
                  <a:srgbClr val="24A2EE"/>
                </a:solidFill>
              </a:defRPr>
            </a:lvl1pPr>
          </a:lstStyle>
          <a:p>
            <a:pPr lvl="0"/>
            <a:r>
              <a:rPr lang="ru-RU" dirty="0"/>
              <a:t>Подзаголовок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87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88268" y="1283371"/>
            <a:ext cx="5198532" cy="33112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 baseline="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1283371"/>
            <a:ext cx="2853267" cy="3310854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Кликните по иконке, чтобы добавить картинку 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2612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24A2EE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89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83371"/>
            <a:ext cx="5232400" cy="33112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 baseline="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842000" y="1283371"/>
            <a:ext cx="2853267" cy="3310854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Кликните по иконке, чтобы добавить картинку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2612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24A2EE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83371"/>
            <a:ext cx="4038600" cy="2467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 baseline="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Текст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83371"/>
            <a:ext cx="4038600" cy="2467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Текст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2612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24A2EE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8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83371"/>
            <a:ext cx="4038600" cy="563720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>
              <a:defRPr sz="2400"/>
            </a:lvl2pPr>
            <a:lvl3pPr>
              <a:defRPr sz="2000"/>
            </a:lvl3pPr>
            <a:lvl4pPr>
              <a:defRPr sz="1800" baseline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83371"/>
            <a:ext cx="4038600" cy="563720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>
              <a:defRPr sz="240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2612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24A2EE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57200" y="1847091"/>
            <a:ext cx="4038600" cy="2467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 baseline="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Текст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648200" y="1847091"/>
            <a:ext cx="4038600" cy="2467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Текст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7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 hasCustomPrompt="1"/>
          </p:nvPr>
        </p:nvSpPr>
        <p:spPr>
          <a:xfrm>
            <a:off x="457200" y="1283371"/>
            <a:ext cx="8229600" cy="3311252"/>
          </a:xfrm>
        </p:spPr>
        <p:txBody>
          <a:bodyPr/>
          <a:lstStyle>
            <a:lvl1pPr marL="0" indent="0">
              <a:buFont typeface="Arial"/>
              <a:buNone/>
              <a:defRPr lang="en-US" sz="1200" kern="1200" baseline="0" dirty="0">
                <a:solidFill>
                  <a:schemeClr val="bg1">
                    <a:lumMod val="75000"/>
                  </a:schemeClr>
                </a:solidFill>
                <a:latin typeface="XO Tahion"/>
                <a:ea typeface="+mn-ea"/>
                <a:cs typeface="XO Tahion"/>
              </a:defRPr>
            </a:lvl1pPr>
          </a:lstStyle>
          <a:p>
            <a:r>
              <a:rPr lang="ru-RU" dirty="0"/>
              <a:t>Кликните по иконке, чтобы добавить таблицу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2612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24A2EE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1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612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3371"/>
            <a:ext cx="8229600" cy="3311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/>
              <a:t>Текст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927" y="4894797"/>
            <a:ext cx="33866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rgbClr val="7F7F7F"/>
                </a:solidFill>
                <a:latin typeface="XO Tahion"/>
                <a:ea typeface="XO Tahion"/>
                <a:cs typeface="XO Tahion"/>
              </a:rPr>
              <a:t>© ООО «НОВЫЕ ОБЛАЧНЫЕ ТЕХНОЛОГИИ», 2013–2019</a:t>
            </a:r>
            <a:endParaRPr lang="en-US" sz="700" dirty="0">
              <a:solidFill>
                <a:srgbClr val="7F7F7F"/>
              </a:solidFill>
              <a:latin typeface="XO Tahion"/>
              <a:ea typeface="XO Tahion"/>
              <a:cs typeface="XO Tahion"/>
            </a:endParaRPr>
          </a:p>
        </p:txBody>
      </p:sp>
    </p:spTree>
    <p:extLst>
      <p:ext uri="{BB962C8B-B14F-4D97-AF65-F5344CB8AC3E}">
        <p14:creationId xmlns:p14="http://schemas.microsoft.com/office/powerpoint/2010/main" val="48887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1" r:id="rId2"/>
    <p:sldLayoutId id="2147483650" r:id="rId3"/>
    <p:sldLayoutId id="2147483664" r:id="rId4"/>
    <p:sldLayoutId id="2147483659" r:id="rId5"/>
    <p:sldLayoutId id="2147483661" r:id="rId6"/>
    <p:sldLayoutId id="2147483652" r:id="rId7"/>
    <p:sldLayoutId id="2147483665" r:id="rId8"/>
    <p:sldLayoutId id="2147483662" r:id="rId9"/>
    <p:sldLayoutId id="2147483663" r:id="rId10"/>
    <p:sldLayoutId id="2147483660" r:id="rId11"/>
    <p:sldLayoutId id="2147483668" r:id="rId12"/>
    <p:sldLayoutId id="2147483670" r:id="rId13"/>
    <p:sldLayoutId id="214748367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24A2EE"/>
          </a:solidFill>
          <a:latin typeface="XO Tahion"/>
          <a:ea typeface="+mj-ea"/>
          <a:cs typeface="XO Tahion"/>
        </a:defRPr>
      </a:lvl1pPr>
    </p:titleStyle>
    <p:bodyStyle>
      <a:lvl1pPr marL="342900" indent="-342900" algn="l" defTabSz="457200" rtl="0" eaLnBrk="1" latinLnBrk="0" hangingPunct="1">
        <a:spcBef>
          <a:spcPts val="600"/>
        </a:spcBef>
        <a:spcAft>
          <a:spcPts val="600"/>
        </a:spcAft>
        <a:buSzPct val="100000"/>
        <a:buFont typeface="Wingdings" charset="2"/>
        <a:buChar char="§"/>
        <a:defRPr sz="2400" kern="1200">
          <a:solidFill>
            <a:schemeClr val="tx1"/>
          </a:solidFill>
          <a:latin typeface="XO Tahion"/>
          <a:ea typeface="+mn-ea"/>
          <a:cs typeface="XO Tahion"/>
        </a:defRPr>
      </a:lvl1pPr>
      <a:lvl2pPr marL="882900" indent="-342900" algn="l" defTabSz="457200" rtl="0" eaLnBrk="1" latinLnBrk="0" hangingPunct="1">
        <a:spcBef>
          <a:spcPts val="600"/>
        </a:spcBef>
        <a:spcAft>
          <a:spcPts val="600"/>
        </a:spcAft>
        <a:buClr>
          <a:schemeClr val="bg1">
            <a:lumMod val="75000"/>
          </a:schemeClr>
        </a:buClr>
        <a:buSzPct val="100000"/>
        <a:buFont typeface="Wingdings" charset="2"/>
        <a:buChar char="§"/>
        <a:defRPr sz="2000" kern="1200">
          <a:solidFill>
            <a:schemeClr val="tx1"/>
          </a:solidFill>
          <a:latin typeface="XO Tahion"/>
          <a:ea typeface="+mn-ea"/>
          <a:cs typeface="XO Tahion"/>
        </a:defRPr>
      </a:lvl2pPr>
      <a:lvl3pPr marL="1185750" indent="-285750" algn="l" defTabSz="457200" rtl="0" eaLnBrk="1" latinLnBrk="0" hangingPunct="1">
        <a:spcBef>
          <a:spcPts val="600"/>
        </a:spcBef>
        <a:spcAft>
          <a:spcPts val="600"/>
        </a:spcAft>
        <a:buClr>
          <a:schemeClr val="bg1">
            <a:lumMod val="75000"/>
          </a:schemeClr>
        </a:buClr>
        <a:buSzPct val="100000"/>
        <a:buFont typeface="Wingdings" charset="2"/>
        <a:buChar char="§"/>
        <a:defRPr sz="1800" kern="1200">
          <a:solidFill>
            <a:schemeClr val="tx1"/>
          </a:solidFill>
          <a:latin typeface="XO Tahion"/>
          <a:ea typeface="+mn-ea"/>
          <a:cs typeface="XO Tahion"/>
        </a:defRPr>
      </a:lvl3pPr>
      <a:lvl4pPr marL="1545750" indent="-285750" algn="l" defTabSz="457200" rtl="0" eaLnBrk="1" latinLnBrk="0" hangingPunct="1">
        <a:spcBef>
          <a:spcPts val="600"/>
        </a:spcBef>
        <a:spcAft>
          <a:spcPts val="600"/>
        </a:spcAft>
        <a:buClr>
          <a:schemeClr val="bg1">
            <a:lumMod val="75000"/>
          </a:schemeClr>
        </a:buClr>
        <a:buSzPct val="100000"/>
        <a:buFont typeface="Wingdings" charset="2"/>
        <a:buChar char="§"/>
        <a:defRPr sz="1600" kern="1200">
          <a:solidFill>
            <a:schemeClr val="tx1"/>
          </a:solidFill>
          <a:latin typeface="XO Tahion"/>
          <a:ea typeface="+mn-ea"/>
          <a:cs typeface="XO Tahion"/>
        </a:defRPr>
      </a:lvl4pPr>
      <a:lvl5pPr marL="1905750" indent="-285750" algn="l" defTabSz="457200" rtl="0" eaLnBrk="1" latinLnBrk="0" hangingPunct="1">
        <a:spcBef>
          <a:spcPts val="600"/>
        </a:spcBef>
        <a:spcAft>
          <a:spcPts val="600"/>
        </a:spcAft>
        <a:buClr>
          <a:schemeClr val="bg1">
            <a:lumMod val="75000"/>
          </a:schemeClr>
        </a:buClr>
        <a:buSzPct val="100000"/>
        <a:buFont typeface="Wingdings" charset="2"/>
        <a:buChar char="§"/>
        <a:defRPr sz="1400" kern="1200">
          <a:solidFill>
            <a:schemeClr val="tx1"/>
          </a:solidFill>
          <a:latin typeface="XO Tahion"/>
          <a:ea typeface="+mn-ea"/>
          <a:cs typeface="XO Tahio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yOffice-Landscape-1560x6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646" y="868291"/>
            <a:ext cx="4108825" cy="1580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370" y="2379136"/>
            <a:ext cx="7287260" cy="1227674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Сертифицированные офисные решения. Дополнительные гарантии безопасности.</a:t>
            </a:r>
            <a:br>
              <a:rPr lang="ru-RU" sz="2400" dirty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401" y="3763052"/>
            <a:ext cx="6299198" cy="1010116"/>
          </a:xfrm>
        </p:spPr>
        <p:txBody>
          <a:bodyPr/>
          <a:lstStyle/>
          <a:p>
            <a:r>
              <a:rPr lang="ru-RU" sz="1600" b="1" dirty="0">
                <a:solidFill>
                  <a:schemeClr val="tx1"/>
                </a:solidFill>
              </a:rPr>
              <a:t>Александр </a:t>
            </a:r>
            <a:r>
              <a:rPr lang="ru-RU" sz="1600" b="1" dirty="0" err="1">
                <a:solidFill>
                  <a:schemeClr val="tx1"/>
                </a:solidFill>
              </a:rPr>
              <a:t>Буравцов</a:t>
            </a:r>
            <a:endParaRPr lang="ru-RU" sz="1600" b="1" dirty="0">
              <a:solidFill>
                <a:schemeClr val="tx1"/>
              </a:solidFill>
            </a:endParaRPr>
          </a:p>
          <a:p>
            <a:r>
              <a:rPr lang="ru-RU" sz="1600" dirty="0"/>
              <a:t>Директор по информационной безопасности</a:t>
            </a:r>
            <a:endParaRPr lang="en-US" sz="1600" dirty="0"/>
          </a:p>
        </p:txBody>
      </p:sp>
      <p:pic>
        <p:nvPicPr>
          <p:cNvPr id="4" name="Picture 3" descr="Untitle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110071"/>
            <a:ext cx="1396996" cy="76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67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>
            <a:extLst>
              <a:ext uri="{FF2B5EF4-FFF2-40B4-BE49-F238E27FC236}">
                <a16:creationId xmlns:a16="http://schemas.microsoft.com/office/drawing/2014/main" id="{93198E6B-34AB-4874-A5B2-83DF97BDA3F7}"/>
              </a:ext>
            </a:extLst>
          </p:cNvPr>
          <p:cNvSpPr/>
          <p:nvPr/>
        </p:nvSpPr>
        <p:spPr>
          <a:xfrm>
            <a:off x="1138320" y="1053432"/>
            <a:ext cx="6204312" cy="1344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rgbClr val="000000"/>
          </a:fontRef>
        </p:style>
        <p:txBody>
          <a:bodyPr lIns="90000" tIns="45000" rIns="90000" bIns="45000"/>
          <a:lstStyle/>
          <a:p>
            <a:pPr marL="1365750" indent="-28575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600" dirty="0" err="1">
                <a:latin typeface="XO Tahion" panose="020B0604030504040204" pitchFamily="34" charset="0"/>
              </a:rPr>
              <a:t>МойОфис</a:t>
            </a:r>
            <a:r>
              <a:rPr lang="ru-RU" sz="1600" dirty="0">
                <a:latin typeface="XO Tahion" panose="020B0604030504040204" pitchFamily="34" charset="0"/>
              </a:rPr>
              <a:t> Стандартный (К)</a:t>
            </a:r>
          </a:p>
          <a:p>
            <a:pPr marL="1365750" indent="-28575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600" dirty="0" err="1">
                <a:latin typeface="XO Tahion" panose="020B0604030504040204" pitchFamily="34" charset="0"/>
              </a:rPr>
              <a:t>МойОфис</a:t>
            </a:r>
            <a:r>
              <a:rPr lang="ru-RU" sz="1600" dirty="0">
                <a:latin typeface="XO Tahion" panose="020B0604030504040204" pitchFamily="34" charset="0"/>
              </a:rPr>
              <a:t> Стандартный (ГТ ФСТЭК)</a:t>
            </a:r>
          </a:p>
          <a:p>
            <a:pPr marL="1365750" indent="-28575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600" dirty="0" err="1">
                <a:latin typeface="XO Tahion" panose="020B0604030504040204" pitchFamily="34" charset="0"/>
              </a:rPr>
              <a:t>МойОфис</a:t>
            </a:r>
            <a:r>
              <a:rPr lang="ru-RU" sz="1600" dirty="0">
                <a:latin typeface="XO Tahion" panose="020B0604030504040204" pitchFamily="34" charset="0"/>
              </a:rPr>
              <a:t> Стандартный (ГТ МО РФ)</a:t>
            </a:r>
          </a:p>
        </p:txBody>
      </p:sp>
      <p:sp>
        <p:nvSpPr>
          <p:cNvPr id="3" name="CustomShape 3">
            <a:extLst>
              <a:ext uri="{FF2B5EF4-FFF2-40B4-BE49-F238E27FC236}">
                <a16:creationId xmlns:a16="http://schemas.microsoft.com/office/drawing/2014/main" id="{F77370D6-861D-4CC4-966C-076D36669625}"/>
              </a:ext>
            </a:extLst>
          </p:cNvPr>
          <p:cNvSpPr/>
          <p:nvPr/>
        </p:nvSpPr>
        <p:spPr>
          <a:xfrm>
            <a:off x="2221991" y="2269728"/>
            <a:ext cx="6664621" cy="14081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rgbClr val="000000"/>
          </a:fontRef>
        </p:style>
        <p:txBody>
          <a:bodyPr lIns="90000" tIns="45000" rIns="90000" bIns="45000"/>
          <a:lstStyle/>
          <a:p>
            <a:pPr indent="-285750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XO Tahion" panose="020B0604030504040204" pitchFamily="34" charset="0"/>
              </a:rPr>
              <a:t>КСЗ </a:t>
            </a:r>
            <a:r>
              <a:rPr lang="ru-RU" sz="1600" dirty="0" err="1">
                <a:latin typeface="XO Tahion" panose="020B0604030504040204" pitchFamily="34" charset="0"/>
              </a:rPr>
              <a:t>МойОфис</a:t>
            </a:r>
            <a:r>
              <a:rPr lang="ru-RU" sz="1600" dirty="0">
                <a:latin typeface="XO Tahion" panose="020B0604030504040204" pitchFamily="34" charset="0"/>
              </a:rPr>
              <a:t> (К)</a:t>
            </a:r>
          </a:p>
          <a:p>
            <a:pPr indent="-285750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600" dirty="0" err="1">
                <a:latin typeface="XO Tahion" panose="020B0604030504040204" pitchFamily="34" charset="0"/>
              </a:rPr>
              <a:t>МойОфис</a:t>
            </a:r>
            <a:r>
              <a:rPr lang="ru-RU" sz="1600" dirty="0">
                <a:latin typeface="XO Tahion" panose="020B0604030504040204" pitchFamily="34" charset="0"/>
              </a:rPr>
              <a:t> Защищенное Облако (К)</a:t>
            </a:r>
          </a:p>
          <a:p>
            <a:pPr indent="-285750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600" dirty="0" err="1">
                <a:latin typeface="XO Tahion" panose="020B0604030504040204" pitchFamily="34" charset="0"/>
              </a:rPr>
              <a:t>МойОфис</a:t>
            </a:r>
            <a:r>
              <a:rPr lang="ru-RU" sz="1600" dirty="0">
                <a:latin typeface="XO Tahion" panose="020B0604030504040204" pitchFamily="34" charset="0"/>
              </a:rPr>
              <a:t> Служебный (ГТ ФСТЭК, завершается сертификация)</a:t>
            </a:r>
          </a:p>
          <a:p>
            <a:pPr indent="-285750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XO Tahion" panose="020B0604030504040204" pitchFamily="34" charset="0"/>
              </a:rPr>
              <a:t>МойОфис Мобильные Документы (К ФСТЭК, идёт сертификация)</a:t>
            </a:r>
          </a:p>
          <a:p>
            <a:pPr indent="-285750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600" dirty="0" err="1">
                <a:latin typeface="XO Tahion" panose="020B0604030504040204" pitchFamily="34" charset="0"/>
              </a:rPr>
              <a:t>МойОфис</a:t>
            </a:r>
            <a:r>
              <a:rPr lang="ru-RU" sz="1600" dirty="0">
                <a:latin typeface="XO Tahion" panose="020B0604030504040204" pitchFamily="34" charset="0"/>
              </a:rPr>
              <a:t> Защищенная Почта (К ФСТЭК, начата сертификация)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1E153E3-3049-47A0-9AFA-3311623DBA9D}"/>
              </a:ext>
            </a:extLst>
          </p:cNvPr>
          <p:cNvSpPr/>
          <p:nvPr/>
        </p:nvSpPr>
        <p:spPr>
          <a:xfrm>
            <a:off x="513244" y="1485923"/>
            <a:ext cx="1355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 panose="020B0604030504040204" pitchFamily="34" charset="0"/>
                <a:ea typeface="DejaVu Sans"/>
              </a:rPr>
              <a:t>ДЕСКТОП: </a:t>
            </a:r>
            <a:endParaRPr lang="ru-RU" dirty="0">
              <a:latin typeface="XO Tahion" panose="020B060403050404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10E228-1EFE-4BBA-8CD3-A966FAB5D837}"/>
              </a:ext>
            </a:extLst>
          </p:cNvPr>
          <p:cNvSpPr/>
          <p:nvPr/>
        </p:nvSpPr>
        <p:spPr>
          <a:xfrm>
            <a:off x="513244" y="2796471"/>
            <a:ext cx="1053878" cy="409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0">
              <a:lnSpc>
                <a:spcPct val="130000"/>
              </a:lnSpc>
            </a:pPr>
            <a:r>
              <a:rPr lang="ru-RU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 panose="020B0604030504040204" pitchFamily="34" charset="0"/>
                <a:ea typeface="DejaVu Sans"/>
              </a:rPr>
              <a:t>СЕРВЕР:</a:t>
            </a:r>
          </a:p>
        </p:txBody>
      </p:sp>
      <p:sp>
        <p:nvSpPr>
          <p:cNvPr id="6" name="Левая круглая скобка 5">
            <a:extLst>
              <a:ext uri="{FF2B5EF4-FFF2-40B4-BE49-F238E27FC236}">
                <a16:creationId xmlns:a16="http://schemas.microsoft.com/office/drawing/2014/main" id="{5050AF4A-C9A0-4265-9C80-92B33BF5EE4F}"/>
              </a:ext>
            </a:extLst>
          </p:cNvPr>
          <p:cNvSpPr/>
          <p:nvPr/>
        </p:nvSpPr>
        <p:spPr>
          <a:xfrm>
            <a:off x="1911792" y="2194560"/>
            <a:ext cx="310200" cy="1618488"/>
          </a:xfrm>
          <a:prstGeom prst="leftBracke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круглая скобка 6">
            <a:extLst>
              <a:ext uri="{FF2B5EF4-FFF2-40B4-BE49-F238E27FC236}">
                <a16:creationId xmlns:a16="http://schemas.microsoft.com/office/drawing/2014/main" id="{88A9B762-CB14-41F6-A750-8A45E0E153D8}"/>
              </a:ext>
            </a:extLst>
          </p:cNvPr>
          <p:cNvSpPr/>
          <p:nvPr/>
        </p:nvSpPr>
        <p:spPr>
          <a:xfrm>
            <a:off x="1911793" y="1224206"/>
            <a:ext cx="310199" cy="855720"/>
          </a:xfrm>
          <a:prstGeom prst="leftBracke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303732-AB86-4310-9616-DB4049DFBF57}"/>
              </a:ext>
            </a:extLst>
          </p:cNvPr>
          <p:cNvSpPr/>
          <p:nvPr/>
        </p:nvSpPr>
        <p:spPr>
          <a:xfrm>
            <a:off x="226049" y="4368617"/>
            <a:ext cx="8660563" cy="343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XO Tahion" panose="020B0604030504040204" pitchFamily="34" charset="0"/>
              </a:rPr>
              <a:t>(К) – конфиденциальная информация (ГТ) –гостайна до уровня совершенно секретно включительно</a:t>
            </a:r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2275A159-A4D6-495A-BE9C-159D2030ACAB}"/>
              </a:ext>
            </a:extLst>
          </p:cNvPr>
          <p:cNvSpPr txBox="1">
            <a:spLocks/>
          </p:cNvSpPr>
          <p:nvPr/>
        </p:nvSpPr>
        <p:spPr>
          <a:xfrm>
            <a:off x="479502" y="418687"/>
            <a:ext cx="8229600" cy="8572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24A2EE"/>
                </a:solidFill>
                <a:latin typeface="XO Tahion"/>
                <a:ea typeface="+mj-ea"/>
                <a:cs typeface="XO Tahion"/>
              </a:defRPr>
            </a:lvl1pPr>
          </a:lstStyle>
          <a:p>
            <a:r>
              <a:rPr lang="ru-RU" dirty="0" err="1"/>
              <a:t>Защищенная</a:t>
            </a:r>
            <a:r>
              <a:rPr lang="ru-RU" dirty="0"/>
              <a:t> линейка МойОфис</a:t>
            </a:r>
          </a:p>
        </p:txBody>
      </p:sp>
    </p:spTree>
    <p:extLst>
      <p:ext uri="{BB962C8B-B14F-4D97-AF65-F5344CB8AC3E}">
        <p14:creationId xmlns:p14="http://schemas.microsoft.com/office/powerpoint/2010/main" val="1429619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371A3F-62D6-4306-985C-8D4A53C18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062" y="1062720"/>
            <a:ext cx="2230118" cy="316121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CA47E43-4867-4CF1-A83C-50791DF70E21}"/>
              </a:ext>
            </a:extLst>
          </p:cNvPr>
          <p:cNvSpPr txBox="1">
            <a:spLocks/>
          </p:cNvSpPr>
          <p:nvPr/>
        </p:nvSpPr>
        <p:spPr>
          <a:xfrm>
            <a:off x="457200" y="426121"/>
            <a:ext cx="8229600" cy="8572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24A2EE"/>
                </a:solidFill>
                <a:latin typeface="XO Tahion"/>
                <a:ea typeface="+mj-ea"/>
                <a:cs typeface="XO Tahion"/>
              </a:defRPr>
            </a:lvl1pPr>
          </a:lstStyle>
          <a:p>
            <a:r>
              <a:rPr lang="ru-RU"/>
              <a:t>ПО «МойОфис Защищенное Облако»</a:t>
            </a:r>
            <a:endParaRPr lang="ru-RU" dirty="0"/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E4752812-3033-41CE-BA07-4055DF4D7AD1}"/>
              </a:ext>
            </a:extLst>
          </p:cNvPr>
          <p:cNvSpPr txBox="1">
            <a:spLocks/>
          </p:cNvSpPr>
          <p:nvPr/>
        </p:nvSpPr>
        <p:spPr>
          <a:xfrm>
            <a:off x="542544" y="987699"/>
            <a:ext cx="5132832" cy="33112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XO Tahion"/>
                <a:ea typeface="+mn-ea"/>
                <a:cs typeface="XO Tahion"/>
              </a:defRPr>
            </a:lvl1pPr>
            <a:lvl2pPr marL="882900" indent="-3429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0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XO Tahion"/>
                <a:ea typeface="+mn-ea"/>
                <a:cs typeface="XO Tahion"/>
              </a:defRPr>
            </a:lvl2pPr>
            <a:lvl3pPr marL="118575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00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XO Tahion"/>
                <a:ea typeface="+mn-ea"/>
                <a:cs typeface="XO Tahion"/>
              </a:defRPr>
            </a:lvl3pPr>
            <a:lvl4pPr marL="154575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0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XO Tahion"/>
                <a:ea typeface="+mn-ea"/>
                <a:cs typeface="XO Tahion"/>
              </a:defRPr>
            </a:lvl4pPr>
            <a:lvl5pPr marL="190575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00000"/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XO Tahion"/>
                <a:ea typeface="+mn-ea"/>
                <a:cs typeface="XO Tahio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0000"/>
              </a:lnSpc>
              <a:buClr>
                <a:srgbClr val="188DED"/>
              </a:buClr>
              <a:buSzPct val="150000"/>
              <a:buFont typeface="Wingdings" charset="2"/>
              <a:buNone/>
            </a:pPr>
            <a:r>
              <a:rPr lang="ru-RU" sz="1600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</a:rPr>
              <a:t>Тип продукта: </a:t>
            </a:r>
            <a:r>
              <a:rPr lang="ru-RU" sz="1600" spc="-1" dirty="0" err="1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</a:rPr>
              <a:t>защищенное</a:t>
            </a:r>
            <a:r>
              <a:rPr lang="ru-RU" sz="1600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</a:rPr>
              <a:t> программное средство обработки информации, средство защиты информации</a:t>
            </a:r>
            <a:br>
              <a:rPr lang="ru-RU" sz="1600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</a:rPr>
            </a:br>
            <a:endParaRPr lang="ru-RU" sz="1600" spc="-1" dirty="0">
              <a:solidFill>
                <a:srgbClr val="0C0C0C"/>
              </a:solidFill>
              <a:uFill>
                <a:solidFill>
                  <a:srgbClr val="FFFFFF"/>
                </a:solidFill>
              </a:uFill>
            </a:endParaRPr>
          </a:p>
          <a:p>
            <a:pPr marL="0" lvl="1" indent="0">
              <a:lnSpc>
                <a:spcPct val="110000"/>
              </a:lnSpc>
              <a:buClr>
                <a:srgbClr val="188DED"/>
              </a:buClr>
              <a:buSzPct val="150000"/>
              <a:buFont typeface="Wingdings" charset="2"/>
              <a:buNone/>
            </a:pPr>
            <a:r>
              <a:rPr lang="ru-RU" sz="1600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</a:rPr>
              <a:t>ПО «МойОфис </a:t>
            </a:r>
            <a:r>
              <a:rPr lang="ru-RU" sz="1600" spc="-1" dirty="0" err="1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</a:rPr>
              <a:t>Защищенное</a:t>
            </a:r>
            <a:r>
              <a:rPr lang="ru-RU" sz="1600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</a:rPr>
              <a:t> Облако» - </a:t>
            </a:r>
            <a:br>
              <a:rPr lang="ru-RU" sz="1600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ru-RU" sz="1600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</a:rPr>
              <a:t>клиент-серверное приложение для обработки конфиденциальной информации и представляет собой набор компонентов для организации облачного хранения данных и коллективной работы над документами в режиме реального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2877269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2">
            <a:extLst>
              <a:ext uri="{FF2B5EF4-FFF2-40B4-BE49-F238E27FC236}">
                <a16:creationId xmlns:a16="http://schemas.microsoft.com/office/drawing/2014/main" id="{0E04C6A3-3495-4944-A9BF-0FBAFDC8DE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770"/>
          <a:stretch/>
        </p:blipFill>
        <p:spPr>
          <a:xfrm>
            <a:off x="1212295" y="3091458"/>
            <a:ext cx="6612376" cy="17991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1EF7AEA-22CF-4A21-99AD-22BF6C24F4B0}"/>
              </a:ext>
            </a:extLst>
          </p:cNvPr>
          <p:cNvSpPr txBox="1">
            <a:spLocks/>
          </p:cNvSpPr>
          <p:nvPr/>
        </p:nvSpPr>
        <p:spPr>
          <a:xfrm>
            <a:off x="468862" y="411664"/>
            <a:ext cx="8229600" cy="8572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24A2EE"/>
                </a:solidFill>
                <a:latin typeface="XO Tahion"/>
                <a:ea typeface="+mj-ea"/>
                <a:cs typeface="XO Tahion"/>
              </a:defRPr>
            </a:lvl1pPr>
          </a:lstStyle>
          <a:p>
            <a:r>
              <a:rPr lang="ru-RU" dirty="0"/>
              <a:t>ПО «</a:t>
            </a:r>
            <a:r>
              <a:rPr lang="ru-RU" dirty="0" err="1"/>
              <a:t>МойОфис</a:t>
            </a:r>
            <a:r>
              <a:rPr lang="ru-RU" dirty="0"/>
              <a:t> Защищенное Облако»</a:t>
            </a:r>
          </a:p>
        </p:txBody>
      </p:sp>
      <p:pic>
        <p:nvPicPr>
          <p:cNvPr id="4" name="Picture 5" descr="1.png">
            <a:extLst>
              <a:ext uri="{FF2B5EF4-FFF2-40B4-BE49-F238E27FC236}">
                <a16:creationId xmlns:a16="http://schemas.microsoft.com/office/drawing/2014/main" id="{BEC7F062-139D-40C9-9484-C62E2C13A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8" y="1109043"/>
            <a:ext cx="720000" cy="720000"/>
          </a:xfrm>
          <a:prstGeom prst="rect">
            <a:avLst/>
          </a:prstGeom>
        </p:spPr>
      </p:pic>
      <p:pic>
        <p:nvPicPr>
          <p:cNvPr id="5" name="Picture 6" descr="2.png">
            <a:extLst>
              <a:ext uri="{FF2B5EF4-FFF2-40B4-BE49-F238E27FC236}">
                <a16:creationId xmlns:a16="http://schemas.microsoft.com/office/drawing/2014/main" id="{3213925C-6F65-4FB4-B40D-1E23DDB023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8" y="1879597"/>
            <a:ext cx="720000" cy="720000"/>
          </a:xfrm>
          <a:prstGeom prst="rect">
            <a:avLst/>
          </a:prstGeom>
        </p:spPr>
      </p:pic>
      <p:pic>
        <p:nvPicPr>
          <p:cNvPr id="6" name="Picture 7" descr="3.png">
            <a:extLst>
              <a:ext uri="{FF2B5EF4-FFF2-40B4-BE49-F238E27FC236}">
                <a16:creationId xmlns:a16="http://schemas.microsoft.com/office/drawing/2014/main" id="{7D1CD0E9-3992-47EC-8AB2-5079048221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62" y="2653635"/>
            <a:ext cx="694266" cy="694266"/>
          </a:xfrm>
          <a:prstGeom prst="rect">
            <a:avLst/>
          </a:prstGeom>
        </p:spPr>
      </p:pic>
      <p:pic>
        <p:nvPicPr>
          <p:cNvPr id="7" name="Picture 8" descr="4.png">
            <a:extLst>
              <a:ext uri="{FF2B5EF4-FFF2-40B4-BE49-F238E27FC236}">
                <a16:creationId xmlns:a16="http://schemas.microsoft.com/office/drawing/2014/main" id="{39ECC5AE-DE34-44F9-85DE-DC5AC67DFF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28" y="1152459"/>
            <a:ext cx="715433" cy="715433"/>
          </a:xfrm>
          <a:prstGeom prst="rect">
            <a:avLst/>
          </a:prstGeom>
        </p:spPr>
      </p:pic>
      <p:pic>
        <p:nvPicPr>
          <p:cNvPr id="8" name="Picture 9" descr="5.png">
            <a:extLst>
              <a:ext uri="{FF2B5EF4-FFF2-40B4-BE49-F238E27FC236}">
                <a16:creationId xmlns:a16="http://schemas.microsoft.com/office/drawing/2014/main" id="{265EDEEF-8264-4D73-AC38-99794D18FF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695" y="1919165"/>
            <a:ext cx="698499" cy="69849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7F7B66E-824D-454A-A6A9-40CBA32A4E0F}"/>
              </a:ext>
            </a:extLst>
          </p:cNvPr>
          <p:cNvSpPr/>
          <p:nvPr/>
        </p:nvSpPr>
        <p:spPr>
          <a:xfrm>
            <a:off x="1308821" y="1200111"/>
            <a:ext cx="3227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9300">
              <a:spcBef>
                <a:spcPts val="1584"/>
              </a:spcBef>
              <a:spcAft>
                <a:spcPts val="600"/>
              </a:spcAft>
              <a:buClr>
                <a:schemeClr val="bg2"/>
              </a:buClr>
              <a:buSzPct val="150000"/>
            </a:pPr>
            <a:r>
              <a:rPr lang="ru-RU" sz="1600" dirty="0">
                <a:latin typeface="XO Tahion"/>
                <a:cs typeface="XO Tahion"/>
              </a:rPr>
              <a:t>Работа только с актуальной версией документа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8479467-43A4-40E1-BB69-DA5A5662AA23}"/>
              </a:ext>
            </a:extLst>
          </p:cNvPr>
          <p:cNvSpPr/>
          <p:nvPr/>
        </p:nvSpPr>
        <p:spPr>
          <a:xfrm>
            <a:off x="1311444" y="1959482"/>
            <a:ext cx="3224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9300">
              <a:spcBef>
                <a:spcPts val="1584"/>
              </a:spcBef>
              <a:spcAft>
                <a:spcPts val="600"/>
              </a:spcAft>
              <a:buClr>
                <a:schemeClr val="bg2"/>
              </a:buClr>
              <a:buSzPct val="150000"/>
            </a:pPr>
            <a:r>
              <a:rPr lang="ru-RU" sz="1600" dirty="0">
                <a:latin typeface="XO Tahion"/>
                <a:cs typeface="XO Tahion"/>
              </a:rPr>
              <a:t>Распределение прав</a:t>
            </a:r>
            <a:br>
              <a:rPr lang="en-US" sz="1600" dirty="0">
                <a:latin typeface="XO Tahion"/>
                <a:cs typeface="XO Tahion"/>
              </a:rPr>
            </a:br>
            <a:r>
              <a:rPr lang="ru-RU" sz="1600" dirty="0">
                <a:latin typeface="XO Tahion"/>
                <a:cs typeface="XO Tahion"/>
              </a:rPr>
              <a:t>на редактирование / просмотр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D9E00A9-8ED4-4D68-955D-A1514FC1C9B0}"/>
              </a:ext>
            </a:extLst>
          </p:cNvPr>
          <p:cNvSpPr/>
          <p:nvPr/>
        </p:nvSpPr>
        <p:spPr>
          <a:xfrm>
            <a:off x="1319329" y="2739884"/>
            <a:ext cx="3386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9300">
              <a:spcBef>
                <a:spcPts val="1584"/>
              </a:spcBef>
              <a:spcAft>
                <a:spcPts val="600"/>
              </a:spcAft>
              <a:buClr>
                <a:schemeClr val="bg2"/>
              </a:buClr>
              <a:buSzPct val="150000"/>
            </a:pPr>
            <a:r>
              <a:rPr lang="ru-RU" sz="1600" dirty="0">
                <a:latin typeface="XO Tahion"/>
                <a:cs typeface="XO Tahion"/>
              </a:rPr>
              <a:t>Не нужно пересылать файлы</a:t>
            </a:r>
            <a:br>
              <a:rPr lang="ru-RU" sz="1600" dirty="0">
                <a:latin typeface="XO Tahion"/>
                <a:cs typeface="XO Tahion"/>
              </a:rPr>
            </a:br>
            <a:r>
              <a:rPr lang="ru-RU" sz="1600" dirty="0">
                <a:latin typeface="XO Tahion"/>
                <a:cs typeface="XO Tahion"/>
              </a:rPr>
              <a:t>для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XO Tahion"/>
              </a:rPr>
              <a:t>согласования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86D8266-A29D-410A-AFC1-FE3337F892DC}"/>
              </a:ext>
            </a:extLst>
          </p:cNvPr>
          <p:cNvSpPr/>
          <p:nvPr/>
        </p:nvSpPr>
        <p:spPr>
          <a:xfrm>
            <a:off x="5315912" y="1202735"/>
            <a:ext cx="2634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9300">
              <a:spcBef>
                <a:spcPts val="1584"/>
              </a:spcBef>
              <a:spcAft>
                <a:spcPts val="600"/>
              </a:spcAft>
              <a:buClr>
                <a:schemeClr val="bg2"/>
              </a:buClr>
              <a:buSzPct val="150000"/>
            </a:pPr>
            <a:r>
              <a:rPr lang="ru-RU" sz="1600" dirty="0">
                <a:latin typeface="XO Tahion"/>
                <a:cs typeface="XO Tahion"/>
              </a:rPr>
              <a:t>Легко контролировать</a:t>
            </a:r>
            <a:br>
              <a:rPr lang="ru-RU" sz="1600" dirty="0">
                <a:latin typeface="XO Tahion"/>
                <a:cs typeface="XO Tahion"/>
              </a:rPr>
            </a:br>
            <a:r>
              <a:rPr lang="ru-RU" sz="1600" dirty="0">
                <a:latin typeface="XO Tahion"/>
                <a:cs typeface="XO Tahion"/>
              </a:rPr>
              <a:t>сроки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253E1EF-7DDB-4D4D-B6D9-B511192057DD}"/>
              </a:ext>
            </a:extLst>
          </p:cNvPr>
          <p:cNvSpPr/>
          <p:nvPr/>
        </p:nvSpPr>
        <p:spPr>
          <a:xfrm>
            <a:off x="5302768" y="1985758"/>
            <a:ext cx="2647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9300">
              <a:spcBef>
                <a:spcPts val="1584"/>
              </a:spcBef>
              <a:spcAft>
                <a:spcPts val="600"/>
              </a:spcAft>
              <a:buClr>
                <a:schemeClr val="bg2"/>
              </a:buClr>
              <a:buSzPct val="150000"/>
            </a:pPr>
            <a:r>
              <a:rPr lang="ru-RU" sz="1600" dirty="0">
                <a:latin typeface="XO Tahion"/>
                <a:cs typeface="XO Tahion"/>
              </a:rPr>
              <a:t>Хранение архивных версий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838418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1F9FDE-4457-425F-A951-7AA98AF85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744" y="1101236"/>
            <a:ext cx="2230118" cy="3161211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886FDBA-A6CC-46F8-8EB9-5005902AC3B3}"/>
              </a:ext>
            </a:extLst>
          </p:cNvPr>
          <p:cNvSpPr txBox="1">
            <a:spLocks/>
          </p:cNvSpPr>
          <p:nvPr/>
        </p:nvSpPr>
        <p:spPr>
          <a:xfrm>
            <a:off x="457200" y="421998"/>
            <a:ext cx="8229600" cy="8572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24A2EE"/>
                </a:solidFill>
                <a:latin typeface="XO Tahion"/>
                <a:ea typeface="+mj-ea"/>
                <a:cs typeface="XO Tahion"/>
              </a:defRPr>
            </a:lvl1pPr>
          </a:lstStyle>
          <a:p>
            <a:r>
              <a:rPr lang="ru-RU" dirty="0"/>
              <a:t>ПО «</a:t>
            </a:r>
            <a:r>
              <a:rPr lang="ru-RU" dirty="0" err="1"/>
              <a:t>МойОфис</a:t>
            </a:r>
            <a:r>
              <a:rPr lang="ru-RU" dirty="0"/>
              <a:t> Защищенное Облако»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E2B631-44BD-44C5-B47D-072E62C8C1EA}"/>
              </a:ext>
            </a:extLst>
          </p:cNvPr>
          <p:cNvSpPr txBox="1">
            <a:spLocks/>
          </p:cNvSpPr>
          <p:nvPr/>
        </p:nvSpPr>
        <p:spPr>
          <a:xfrm>
            <a:off x="513057" y="984800"/>
            <a:ext cx="5661830" cy="351140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XO Tahion"/>
                <a:ea typeface="+mn-ea"/>
                <a:cs typeface="XO Tahion"/>
              </a:defRPr>
            </a:lvl1pPr>
            <a:lvl2pPr marL="882900" indent="-3429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0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XO Tahion"/>
                <a:ea typeface="+mn-ea"/>
                <a:cs typeface="XO Tahion"/>
              </a:defRPr>
            </a:lvl2pPr>
            <a:lvl3pPr marL="118575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00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XO Tahion"/>
                <a:ea typeface="+mn-ea"/>
                <a:cs typeface="XO Tahion"/>
              </a:defRPr>
            </a:lvl3pPr>
            <a:lvl4pPr marL="154575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0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XO Tahion"/>
                <a:ea typeface="+mn-ea"/>
                <a:cs typeface="XO Tahion"/>
              </a:defRPr>
            </a:lvl4pPr>
            <a:lvl5pPr marL="190575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00000"/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XO Tahion"/>
                <a:ea typeface="+mn-ea"/>
                <a:cs typeface="XO Tahio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0000"/>
              </a:lnSpc>
              <a:buClr>
                <a:srgbClr val="188DED"/>
              </a:buClr>
              <a:buSzPct val="150000"/>
              <a:buFont typeface="Wingdings" charset="2"/>
              <a:buNone/>
            </a:pPr>
            <a:r>
              <a:rPr lang="ru-RU" sz="1600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</a:rPr>
              <a:t>Продукт имеет сертификат ФСТЭК России № 4119 от 17 апреля 2019 года на соответствие требованиям </a:t>
            </a:r>
            <a:br>
              <a:rPr lang="ru-RU" sz="1600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ru-RU" sz="1600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</a:rPr>
              <a:t>«РД НДВ» по 4 уровню контроля и ТУ.</a:t>
            </a:r>
          </a:p>
          <a:p>
            <a:pPr marL="0" lvl="1" indent="0">
              <a:lnSpc>
                <a:spcPct val="110000"/>
              </a:lnSpc>
              <a:buClr>
                <a:srgbClr val="188DED"/>
              </a:buClr>
              <a:buSzPct val="150000"/>
              <a:buFont typeface="Wingdings" charset="2"/>
              <a:buNone/>
            </a:pPr>
            <a:r>
              <a:rPr lang="ru-RU" sz="1600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</a:rPr>
              <a:t>Может применяться в системах:</a:t>
            </a:r>
          </a:p>
          <a:p>
            <a:pPr marL="302850" lvl="2" indent="0">
              <a:lnSpc>
                <a:spcPct val="110000"/>
              </a:lnSpc>
              <a:buClr>
                <a:srgbClr val="188DED"/>
              </a:buClr>
              <a:buSzPct val="150000"/>
              <a:buFont typeface="Wingdings" charset="2"/>
              <a:buNone/>
            </a:pPr>
            <a:endParaRPr lang="ru-RU" sz="300" spc="-1" dirty="0">
              <a:solidFill>
                <a:srgbClr val="0C0C0C"/>
              </a:solidFill>
              <a:uFill>
                <a:solidFill>
                  <a:srgbClr val="FFFFFF"/>
                </a:solidFill>
              </a:uFill>
            </a:endParaRPr>
          </a:p>
          <a:p>
            <a:pPr marL="302850" lvl="2" indent="0">
              <a:lnSpc>
                <a:spcPct val="110000"/>
              </a:lnSpc>
              <a:buClr>
                <a:srgbClr val="188DED"/>
              </a:buClr>
              <a:buSzPct val="150000"/>
              <a:buFont typeface="Wingdings" charset="2"/>
              <a:buNone/>
            </a:pPr>
            <a:r>
              <a:rPr lang="en-US" sz="1600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</a:rPr>
              <a:t>   </a:t>
            </a:r>
            <a:r>
              <a:rPr lang="ru-RU" sz="1600" spc="-1" dirty="0" err="1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</a:rPr>
              <a:t>ИСПДн</a:t>
            </a:r>
            <a:r>
              <a:rPr lang="ru-RU" sz="1600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</a:rPr>
              <a:t> до 1 уровня защищенности включительно</a:t>
            </a:r>
          </a:p>
          <a:p>
            <a:pPr marL="302850" lvl="2" indent="0">
              <a:lnSpc>
                <a:spcPct val="110000"/>
              </a:lnSpc>
              <a:buClr>
                <a:srgbClr val="188DED"/>
              </a:buClr>
              <a:buSzPct val="150000"/>
              <a:buFont typeface="Wingdings" charset="2"/>
              <a:buNone/>
            </a:pPr>
            <a:r>
              <a:rPr lang="en-US" sz="1600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</a:rPr>
              <a:t>   </a:t>
            </a:r>
            <a:r>
              <a:rPr lang="ru-RU" sz="1600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</a:rPr>
              <a:t>ГИС до 1 класса включительно</a:t>
            </a:r>
          </a:p>
          <a:p>
            <a:pPr marL="0" lvl="1" indent="0">
              <a:lnSpc>
                <a:spcPct val="110000"/>
              </a:lnSpc>
              <a:buClr>
                <a:srgbClr val="188DED"/>
              </a:buClr>
              <a:buSzPct val="150000"/>
              <a:buFont typeface="Wingdings" charset="2"/>
              <a:buNone/>
            </a:pPr>
            <a:endParaRPr lang="ru-RU" sz="900" spc="-1" dirty="0">
              <a:solidFill>
                <a:srgbClr val="0C0C0C"/>
              </a:solidFill>
              <a:uFill>
                <a:solidFill>
                  <a:srgbClr val="FFFFFF"/>
                </a:solidFill>
              </a:uFill>
            </a:endParaRPr>
          </a:p>
          <a:p>
            <a:pPr marL="0" lvl="1" indent="0">
              <a:lnSpc>
                <a:spcPct val="110000"/>
              </a:lnSpc>
              <a:buClr>
                <a:srgbClr val="188DED"/>
              </a:buClr>
              <a:buSzPct val="150000"/>
              <a:buFont typeface="Wingdings" charset="2"/>
              <a:buNone/>
            </a:pPr>
            <a:r>
              <a:rPr lang="ru-RU" sz="1600" b="1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</a:rPr>
              <a:t>Не требует дополнительных средств защиты НСД, реализованы меры 17/21 приказов ФСТЭК России</a:t>
            </a:r>
          </a:p>
        </p:txBody>
      </p:sp>
      <p:grpSp>
        <p:nvGrpSpPr>
          <p:cNvPr id="5" name="Рисунок 5">
            <a:extLst>
              <a:ext uri="{FF2B5EF4-FFF2-40B4-BE49-F238E27FC236}">
                <a16:creationId xmlns:a16="http://schemas.microsoft.com/office/drawing/2014/main" id="{E12B0F31-8099-4B20-9EA5-1BD02220FA71}"/>
              </a:ext>
            </a:extLst>
          </p:cNvPr>
          <p:cNvGrpSpPr/>
          <p:nvPr/>
        </p:nvGrpSpPr>
        <p:grpSpPr>
          <a:xfrm>
            <a:off x="735546" y="2704902"/>
            <a:ext cx="281285" cy="351606"/>
            <a:chOff x="4267200" y="2190750"/>
            <a:chExt cx="609600" cy="762000"/>
          </a:xfrm>
          <a:solidFill>
            <a:srgbClr val="24A2EE"/>
          </a:solidFill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9002C8DE-8ACB-462D-9D87-AA7737A77A43}"/>
                </a:ext>
              </a:extLst>
            </p:cNvPr>
            <p:cNvSpPr/>
            <p:nvPr/>
          </p:nvSpPr>
          <p:spPr>
            <a:xfrm>
              <a:off x="4743450" y="2667000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57989ED0-9A3F-42DA-A9EF-DD1205EF2828}"/>
                </a:ext>
              </a:extLst>
            </p:cNvPr>
            <p:cNvSpPr/>
            <p:nvPr/>
          </p:nvSpPr>
          <p:spPr>
            <a:xfrm>
              <a:off x="4648200" y="2486025"/>
              <a:ext cx="209550" cy="295275"/>
            </a:xfrm>
            <a:custGeom>
              <a:avLst/>
              <a:gdLst>
                <a:gd name="connsiteX0" fmla="*/ 180975 w 209550"/>
                <a:gd name="connsiteY0" fmla="*/ 123825 h 295275"/>
                <a:gd name="connsiteX1" fmla="*/ 171450 w 209550"/>
                <a:gd name="connsiteY1" fmla="*/ 123825 h 295275"/>
                <a:gd name="connsiteX2" fmla="*/ 171450 w 209550"/>
                <a:gd name="connsiteY2" fmla="*/ 66675 h 295275"/>
                <a:gd name="connsiteX3" fmla="*/ 104775 w 209550"/>
                <a:gd name="connsiteY3" fmla="*/ 0 h 295275"/>
                <a:gd name="connsiteX4" fmla="*/ 38100 w 209550"/>
                <a:gd name="connsiteY4" fmla="*/ 66675 h 295275"/>
                <a:gd name="connsiteX5" fmla="*/ 38100 w 209550"/>
                <a:gd name="connsiteY5" fmla="*/ 123825 h 295275"/>
                <a:gd name="connsiteX6" fmla="*/ 28575 w 209550"/>
                <a:gd name="connsiteY6" fmla="*/ 123825 h 295275"/>
                <a:gd name="connsiteX7" fmla="*/ 0 w 209550"/>
                <a:gd name="connsiteY7" fmla="*/ 152400 h 295275"/>
                <a:gd name="connsiteX8" fmla="*/ 0 w 209550"/>
                <a:gd name="connsiteY8" fmla="*/ 266700 h 295275"/>
                <a:gd name="connsiteX9" fmla="*/ 28575 w 209550"/>
                <a:gd name="connsiteY9" fmla="*/ 295275 h 295275"/>
                <a:gd name="connsiteX10" fmla="*/ 180975 w 209550"/>
                <a:gd name="connsiteY10" fmla="*/ 295275 h 295275"/>
                <a:gd name="connsiteX11" fmla="*/ 209550 w 209550"/>
                <a:gd name="connsiteY11" fmla="*/ 266700 h 295275"/>
                <a:gd name="connsiteX12" fmla="*/ 209550 w 209550"/>
                <a:gd name="connsiteY12" fmla="*/ 152400 h 295275"/>
                <a:gd name="connsiteX13" fmla="*/ 180975 w 209550"/>
                <a:gd name="connsiteY13" fmla="*/ 123825 h 295275"/>
                <a:gd name="connsiteX14" fmla="*/ 114300 w 209550"/>
                <a:gd name="connsiteY14" fmla="*/ 217170 h 295275"/>
                <a:gd name="connsiteX15" fmla="*/ 114300 w 209550"/>
                <a:gd name="connsiteY15" fmla="*/ 257175 h 295275"/>
                <a:gd name="connsiteX16" fmla="*/ 95250 w 209550"/>
                <a:gd name="connsiteY16" fmla="*/ 257175 h 295275"/>
                <a:gd name="connsiteX17" fmla="*/ 95250 w 209550"/>
                <a:gd name="connsiteY17" fmla="*/ 217170 h 295275"/>
                <a:gd name="connsiteX18" fmla="*/ 76200 w 209550"/>
                <a:gd name="connsiteY18" fmla="*/ 190500 h 295275"/>
                <a:gd name="connsiteX19" fmla="*/ 104775 w 209550"/>
                <a:gd name="connsiteY19" fmla="*/ 161925 h 295275"/>
                <a:gd name="connsiteX20" fmla="*/ 133350 w 209550"/>
                <a:gd name="connsiteY20" fmla="*/ 190500 h 295275"/>
                <a:gd name="connsiteX21" fmla="*/ 114300 w 209550"/>
                <a:gd name="connsiteY21" fmla="*/ 217170 h 295275"/>
                <a:gd name="connsiteX22" fmla="*/ 152400 w 209550"/>
                <a:gd name="connsiteY22" fmla="*/ 123825 h 295275"/>
                <a:gd name="connsiteX23" fmla="*/ 57150 w 209550"/>
                <a:gd name="connsiteY23" fmla="*/ 123825 h 295275"/>
                <a:gd name="connsiteX24" fmla="*/ 57150 w 209550"/>
                <a:gd name="connsiteY24" fmla="*/ 66675 h 295275"/>
                <a:gd name="connsiteX25" fmla="*/ 104775 w 209550"/>
                <a:gd name="connsiteY25" fmla="*/ 19050 h 295275"/>
                <a:gd name="connsiteX26" fmla="*/ 152400 w 209550"/>
                <a:gd name="connsiteY26" fmla="*/ 66675 h 295275"/>
                <a:gd name="connsiteX27" fmla="*/ 152400 w 209550"/>
                <a:gd name="connsiteY27" fmla="*/ 12382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09550" h="295275">
                  <a:moveTo>
                    <a:pt x="180975" y="123825"/>
                  </a:moveTo>
                  <a:lnTo>
                    <a:pt x="171450" y="123825"/>
                  </a:lnTo>
                  <a:lnTo>
                    <a:pt x="171450" y="66675"/>
                  </a:lnTo>
                  <a:cubicBezTo>
                    <a:pt x="171450" y="29527"/>
                    <a:pt x="141923" y="0"/>
                    <a:pt x="104775" y="0"/>
                  </a:cubicBezTo>
                  <a:cubicBezTo>
                    <a:pt x="67627" y="0"/>
                    <a:pt x="38100" y="29527"/>
                    <a:pt x="38100" y="66675"/>
                  </a:cubicBezTo>
                  <a:lnTo>
                    <a:pt x="38100" y="123825"/>
                  </a:lnTo>
                  <a:lnTo>
                    <a:pt x="28575" y="123825"/>
                  </a:lnTo>
                  <a:cubicBezTo>
                    <a:pt x="12382" y="123825"/>
                    <a:pt x="0" y="136208"/>
                    <a:pt x="0" y="152400"/>
                  </a:cubicBezTo>
                  <a:lnTo>
                    <a:pt x="0" y="266700"/>
                  </a:lnTo>
                  <a:cubicBezTo>
                    <a:pt x="0" y="282893"/>
                    <a:pt x="12382" y="295275"/>
                    <a:pt x="28575" y="295275"/>
                  </a:cubicBezTo>
                  <a:lnTo>
                    <a:pt x="180975" y="295275"/>
                  </a:lnTo>
                  <a:cubicBezTo>
                    <a:pt x="197168" y="295275"/>
                    <a:pt x="209550" y="282893"/>
                    <a:pt x="209550" y="266700"/>
                  </a:cubicBezTo>
                  <a:lnTo>
                    <a:pt x="209550" y="152400"/>
                  </a:lnTo>
                  <a:cubicBezTo>
                    <a:pt x="209550" y="136208"/>
                    <a:pt x="197168" y="123825"/>
                    <a:pt x="180975" y="123825"/>
                  </a:cubicBezTo>
                  <a:close/>
                  <a:moveTo>
                    <a:pt x="114300" y="217170"/>
                  </a:moveTo>
                  <a:lnTo>
                    <a:pt x="114300" y="257175"/>
                  </a:lnTo>
                  <a:lnTo>
                    <a:pt x="95250" y="257175"/>
                  </a:lnTo>
                  <a:lnTo>
                    <a:pt x="95250" y="217170"/>
                  </a:lnTo>
                  <a:cubicBezTo>
                    <a:pt x="83820" y="213360"/>
                    <a:pt x="76200" y="202883"/>
                    <a:pt x="76200" y="190500"/>
                  </a:cubicBezTo>
                  <a:cubicBezTo>
                    <a:pt x="76200" y="174308"/>
                    <a:pt x="88582" y="161925"/>
                    <a:pt x="104775" y="161925"/>
                  </a:cubicBezTo>
                  <a:cubicBezTo>
                    <a:pt x="120968" y="161925"/>
                    <a:pt x="133350" y="174308"/>
                    <a:pt x="133350" y="190500"/>
                  </a:cubicBezTo>
                  <a:cubicBezTo>
                    <a:pt x="133350" y="202883"/>
                    <a:pt x="125730" y="213360"/>
                    <a:pt x="114300" y="217170"/>
                  </a:cubicBezTo>
                  <a:close/>
                  <a:moveTo>
                    <a:pt x="152400" y="123825"/>
                  </a:moveTo>
                  <a:lnTo>
                    <a:pt x="57150" y="123825"/>
                  </a:lnTo>
                  <a:lnTo>
                    <a:pt x="57150" y="66675"/>
                  </a:lnTo>
                  <a:cubicBezTo>
                    <a:pt x="57150" y="40005"/>
                    <a:pt x="78105" y="19050"/>
                    <a:pt x="104775" y="19050"/>
                  </a:cubicBezTo>
                  <a:cubicBezTo>
                    <a:pt x="131445" y="19050"/>
                    <a:pt x="152400" y="40005"/>
                    <a:pt x="152400" y="66675"/>
                  </a:cubicBezTo>
                  <a:lnTo>
                    <a:pt x="152400" y="1238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C4C4B5CC-D857-43DB-A7A2-D5D1996AE771}"/>
                </a:ext>
              </a:extLst>
            </p:cNvPr>
            <p:cNvSpPr/>
            <p:nvPr/>
          </p:nvSpPr>
          <p:spPr>
            <a:xfrm>
              <a:off x="4581525" y="2215515"/>
              <a:ext cx="95250" cy="104775"/>
            </a:xfrm>
            <a:custGeom>
              <a:avLst/>
              <a:gdLst>
                <a:gd name="connsiteX0" fmla="*/ 0 w 95250"/>
                <a:gd name="connsiteY0" fmla="*/ 0 h 104775"/>
                <a:gd name="connsiteX1" fmla="*/ 0 w 95250"/>
                <a:gd name="connsiteY1" fmla="*/ 108585 h 104775"/>
                <a:gd name="connsiteX2" fmla="*/ 99060 w 95250"/>
                <a:gd name="connsiteY2" fmla="*/ 10858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104775">
                  <a:moveTo>
                    <a:pt x="0" y="0"/>
                  </a:moveTo>
                  <a:lnTo>
                    <a:pt x="0" y="108585"/>
                  </a:lnTo>
                  <a:lnTo>
                    <a:pt x="99060" y="1085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34FB15D5-A6A2-47DE-9B2D-6850C58DA813}"/>
                </a:ext>
              </a:extLst>
            </p:cNvPr>
            <p:cNvSpPr/>
            <p:nvPr/>
          </p:nvSpPr>
          <p:spPr>
            <a:xfrm>
              <a:off x="4286250" y="2209800"/>
              <a:ext cx="400050" cy="571500"/>
            </a:xfrm>
            <a:custGeom>
              <a:avLst/>
              <a:gdLst>
                <a:gd name="connsiteX0" fmla="*/ 276225 w 400050"/>
                <a:gd name="connsiteY0" fmla="*/ 133350 h 571500"/>
                <a:gd name="connsiteX1" fmla="*/ 276225 w 400050"/>
                <a:gd name="connsiteY1" fmla="*/ 0 h 571500"/>
                <a:gd name="connsiteX2" fmla="*/ 0 w 400050"/>
                <a:gd name="connsiteY2" fmla="*/ 0 h 571500"/>
                <a:gd name="connsiteX3" fmla="*/ 0 w 400050"/>
                <a:gd name="connsiteY3" fmla="*/ 571500 h 571500"/>
                <a:gd name="connsiteX4" fmla="*/ 352425 w 400050"/>
                <a:gd name="connsiteY4" fmla="*/ 571500 h 571500"/>
                <a:gd name="connsiteX5" fmla="*/ 342900 w 400050"/>
                <a:gd name="connsiteY5" fmla="*/ 542925 h 571500"/>
                <a:gd name="connsiteX6" fmla="*/ 342900 w 400050"/>
                <a:gd name="connsiteY6" fmla="*/ 428625 h 571500"/>
                <a:gd name="connsiteX7" fmla="*/ 381000 w 400050"/>
                <a:gd name="connsiteY7" fmla="*/ 381953 h 571500"/>
                <a:gd name="connsiteX8" fmla="*/ 381000 w 400050"/>
                <a:gd name="connsiteY8" fmla="*/ 342900 h 571500"/>
                <a:gd name="connsiteX9" fmla="*/ 400050 w 400050"/>
                <a:gd name="connsiteY9" fmla="*/ 289560 h 571500"/>
                <a:gd name="connsiteX10" fmla="*/ 400050 w 400050"/>
                <a:gd name="connsiteY10" fmla="*/ 133350 h 571500"/>
                <a:gd name="connsiteX11" fmla="*/ 276225 w 400050"/>
                <a:gd name="connsiteY11" fmla="*/ 133350 h 571500"/>
                <a:gd name="connsiteX12" fmla="*/ 200025 w 400050"/>
                <a:gd name="connsiteY12" fmla="*/ 190500 h 571500"/>
                <a:gd name="connsiteX13" fmla="*/ 257175 w 400050"/>
                <a:gd name="connsiteY13" fmla="*/ 247650 h 571500"/>
                <a:gd name="connsiteX14" fmla="*/ 200025 w 400050"/>
                <a:gd name="connsiteY14" fmla="*/ 304800 h 571500"/>
                <a:gd name="connsiteX15" fmla="*/ 142875 w 400050"/>
                <a:gd name="connsiteY15" fmla="*/ 247650 h 571500"/>
                <a:gd name="connsiteX16" fmla="*/ 200025 w 400050"/>
                <a:gd name="connsiteY16" fmla="*/ 190500 h 571500"/>
                <a:gd name="connsiteX17" fmla="*/ 304800 w 400050"/>
                <a:gd name="connsiteY17" fmla="*/ 457200 h 571500"/>
                <a:gd name="connsiteX18" fmla="*/ 95250 w 400050"/>
                <a:gd name="connsiteY18" fmla="*/ 457200 h 571500"/>
                <a:gd name="connsiteX19" fmla="*/ 95250 w 400050"/>
                <a:gd name="connsiteY19" fmla="*/ 361950 h 571500"/>
                <a:gd name="connsiteX20" fmla="*/ 133350 w 400050"/>
                <a:gd name="connsiteY20" fmla="*/ 323850 h 571500"/>
                <a:gd name="connsiteX21" fmla="*/ 266700 w 400050"/>
                <a:gd name="connsiteY21" fmla="*/ 323850 h 571500"/>
                <a:gd name="connsiteX22" fmla="*/ 304800 w 400050"/>
                <a:gd name="connsiteY22" fmla="*/ 361950 h 571500"/>
                <a:gd name="connsiteX23" fmla="*/ 304800 w 400050"/>
                <a:gd name="connsiteY23" fmla="*/ 4572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0050" h="571500">
                  <a:moveTo>
                    <a:pt x="276225" y="133350"/>
                  </a:moveTo>
                  <a:lnTo>
                    <a:pt x="276225" y="0"/>
                  </a:lnTo>
                  <a:lnTo>
                    <a:pt x="0" y="0"/>
                  </a:lnTo>
                  <a:lnTo>
                    <a:pt x="0" y="571500"/>
                  </a:lnTo>
                  <a:lnTo>
                    <a:pt x="352425" y="571500"/>
                  </a:lnTo>
                  <a:cubicBezTo>
                    <a:pt x="346710" y="563880"/>
                    <a:pt x="342900" y="553403"/>
                    <a:pt x="342900" y="542925"/>
                  </a:cubicBezTo>
                  <a:lnTo>
                    <a:pt x="342900" y="428625"/>
                  </a:lnTo>
                  <a:cubicBezTo>
                    <a:pt x="342900" y="405765"/>
                    <a:pt x="359093" y="386715"/>
                    <a:pt x="381000" y="381953"/>
                  </a:cubicBezTo>
                  <a:lnTo>
                    <a:pt x="381000" y="342900"/>
                  </a:lnTo>
                  <a:cubicBezTo>
                    <a:pt x="381000" y="322898"/>
                    <a:pt x="388620" y="303848"/>
                    <a:pt x="400050" y="289560"/>
                  </a:cubicBezTo>
                  <a:lnTo>
                    <a:pt x="400050" y="133350"/>
                  </a:lnTo>
                  <a:lnTo>
                    <a:pt x="276225" y="133350"/>
                  </a:lnTo>
                  <a:close/>
                  <a:moveTo>
                    <a:pt x="200025" y="190500"/>
                  </a:moveTo>
                  <a:cubicBezTo>
                    <a:pt x="231458" y="190500"/>
                    <a:pt x="257175" y="216218"/>
                    <a:pt x="257175" y="247650"/>
                  </a:cubicBezTo>
                  <a:cubicBezTo>
                    <a:pt x="257175" y="279083"/>
                    <a:pt x="231458" y="304800"/>
                    <a:pt x="200025" y="304800"/>
                  </a:cubicBezTo>
                  <a:cubicBezTo>
                    <a:pt x="168593" y="304800"/>
                    <a:pt x="142875" y="279083"/>
                    <a:pt x="142875" y="247650"/>
                  </a:cubicBezTo>
                  <a:cubicBezTo>
                    <a:pt x="142875" y="216218"/>
                    <a:pt x="168593" y="190500"/>
                    <a:pt x="200025" y="190500"/>
                  </a:cubicBezTo>
                  <a:close/>
                  <a:moveTo>
                    <a:pt x="304800" y="457200"/>
                  </a:moveTo>
                  <a:lnTo>
                    <a:pt x="95250" y="457200"/>
                  </a:lnTo>
                  <a:lnTo>
                    <a:pt x="95250" y="361950"/>
                  </a:lnTo>
                  <a:cubicBezTo>
                    <a:pt x="95250" y="340995"/>
                    <a:pt x="112395" y="323850"/>
                    <a:pt x="133350" y="323850"/>
                  </a:cubicBezTo>
                  <a:lnTo>
                    <a:pt x="266700" y="323850"/>
                  </a:lnTo>
                  <a:cubicBezTo>
                    <a:pt x="287655" y="323850"/>
                    <a:pt x="304800" y="340995"/>
                    <a:pt x="304800" y="361950"/>
                  </a:cubicBezTo>
                  <a:lnTo>
                    <a:pt x="304800" y="4572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0" name="Рисунок 12">
            <a:extLst>
              <a:ext uri="{FF2B5EF4-FFF2-40B4-BE49-F238E27FC236}">
                <a16:creationId xmlns:a16="http://schemas.microsoft.com/office/drawing/2014/main" id="{A6AE9453-6F30-4F60-900F-069B470FD75A}"/>
              </a:ext>
            </a:extLst>
          </p:cNvPr>
          <p:cNvGrpSpPr/>
          <p:nvPr/>
        </p:nvGrpSpPr>
        <p:grpSpPr>
          <a:xfrm>
            <a:off x="721547" y="3107295"/>
            <a:ext cx="333375" cy="416719"/>
            <a:chOff x="4267200" y="2190750"/>
            <a:chExt cx="609600" cy="762000"/>
          </a:xfrm>
          <a:solidFill>
            <a:srgbClr val="24A2EE"/>
          </a:solidFill>
        </p:grpSpPr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26E4495A-7868-44A6-BB7A-A055F0C8EFC1}"/>
                </a:ext>
              </a:extLst>
            </p:cNvPr>
            <p:cNvSpPr/>
            <p:nvPr/>
          </p:nvSpPr>
          <p:spPr>
            <a:xfrm>
              <a:off x="4486275" y="2266950"/>
              <a:ext cx="152400" cy="228600"/>
            </a:xfrm>
            <a:custGeom>
              <a:avLst/>
              <a:gdLst>
                <a:gd name="connsiteX0" fmla="*/ 18097 w 152400"/>
                <a:gd name="connsiteY0" fmla="*/ 190500 h 228600"/>
                <a:gd name="connsiteX1" fmla="*/ 95250 w 152400"/>
                <a:gd name="connsiteY1" fmla="*/ 190500 h 228600"/>
                <a:gd name="connsiteX2" fmla="*/ 95250 w 152400"/>
                <a:gd name="connsiteY2" fmla="*/ 161925 h 228600"/>
                <a:gd name="connsiteX3" fmla="*/ 114300 w 152400"/>
                <a:gd name="connsiteY3" fmla="*/ 161925 h 228600"/>
                <a:gd name="connsiteX4" fmla="*/ 114300 w 152400"/>
                <a:gd name="connsiteY4" fmla="*/ 209550 h 228600"/>
                <a:gd name="connsiteX5" fmla="*/ 133350 w 152400"/>
                <a:gd name="connsiteY5" fmla="*/ 228600 h 228600"/>
                <a:gd name="connsiteX6" fmla="*/ 152400 w 152400"/>
                <a:gd name="connsiteY6" fmla="*/ 209550 h 228600"/>
                <a:gd name="connsiteX7" fmla="*/ 152400 w 152400"/>
                <a:gd name="connsiteY7" fmla="*/ 0 h 228600"/>
                <a:gd name="connsiteX8" fmla="*/ 15973 w 152400"/>
                <a:gd name="connsiteY8" fmla="*/ 0 h 228600"/>
                <a:gd name="connsiteX9" fmla="*/ 0 w 152400"/>
                <a:gd name="connsiteY9" fmla="*/ 39929 h 228600"/>
                <a:gd name="connsiteX10" fmla="*/ 0 w 152400"/>
                <a:gd name="connsiteY10" fmla="*/ 172450 h 228600"/>
                <a:gd name="connsiteX11" fmla="*/ 18097 w 152400"/>
                <a:gd name="connsiteY11" fmla="*/ 1905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228600">
                  <a:moveTo>
                    <a:pt x="18097" y="190500"/>
                  </a:moveTo>
                  <a:lnTo>
                    <a:pt x="95250" y="190500"/>
                  </a:lnTo>
                  <a:lnTo>
                    <a:pt x="95250" y="161925"/>
                  </a:lnTo>
                  <a:lnTo>
                    <a:pt x="114300" y="161925"/>
                  </a:lnTo>
                  <a:lnTo>
                    <a:pt x="114300" y="209550"/>
                  </a:lnTo>
                  <a:cubicBezTo>
                    <a:pt x="114300" y="220071"/>
                    <a:pt x="122829" y="228600"/>
                    <a:pt x="133350" y="228600"/>
                  </a:cubicBezTo>
                  <a:cubicBezTo>
                    <a:pt x="143871" y="228600"/>
                    <a:pt x="152400" y="220071"/>
                    <a:pt x="152400" y="209550"/>
                  </a:cubicBezTo>
                  <a:lnTo>
                    <a:pt x="152400" y="0"/>
                  </a:lnTo>
                  <a:lnTo>
                    <a:pt x="15973" y="0"/>
                  </a:lnTo>
                  <a:lnTo>
                    <a:pt x="0" y="39929"/>
                  </a:lnTo>
                  <a:lnTo>
                    <a:pt x="0" y="172450"/>
                  </a:lnTo>
                  <a:cubicBezTo>
                    <a:pt x="27" y="182427"/>
                    <a:pt x="8121" y="190500"/>
                    <a:pt x="18097" y="190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F21DB4FF-9ED3-4530-8035-D0CF684552EC}"/>
                </a:ext>
              </a:extLst>
            </p:cNvPr>
            <p:cNvSpPr/>
            <p:nvPr/>
          </p:nvSpPr>
          <p:spPr>
            <a:xfrm>
              <a:off x="4562475" y="2228850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E20D171B-8644-4B6F-B94C-EB85B76DA93A}"/>
                </a:ext>
              </a:extLst>
            </p:cNvPr>
            <p:cNvSpPr/>
            <p:nvPr/>
          </p:nvSpPr>
          <p:spPr>
            <a:xfrm>
              <a:off x="4486275" y="2228850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3B6540C1-2B00-417D-BC31-86027F85A7C0}"/>
                </a:ext>
              </a:extLst>
            </p:cNvPr>
            <p:cNvSpPr/>
            <p:nvPr/>
          </p:nvSpPr>
          <p:spPr>
            <a:xfrm>
              <a:off x="4600575" y="2228850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07766421-FE75-471D-A38A-5E5AE6613BB9}"/>
                </a:ext>
              </a:extLst>
            </p:cNvPr>
            <p:cNvSpPr/>
            <p:nvPr/>
          </p:nvSpPr>
          <p:spPr>
            <a:xfrm>
              <a:off x="4657725" y="2390775"/>
              <a:ext cx="85725" cy="180975"/>
            </a:xfrm>
            <a:custGeom>
              <a:avLst/>
              <a:gdLst>
                <a:gd name="connsiteX0" fmla="*/ 0 w 85725"/>
                <a:gd name="connsiteY0" fmla="*/ 38100 h 180975"/>
                <a:gd name="connsiteX1" fmla="*/ 47625 w 85725"/>
                <a:gd name="connsiteY1" fmla="*/ 38100 h 180975"/>
                <a:gd name="connsiteX2" fmla="*/ 57150 w 85725"/>
                <a:gd name="connsiteY2" fmla="*/ 47625 h 180975"/>
                <a:gd name="connsiteX3" fmla="*/ 57150 w 85725"/>
                <a:gd name="connsiteY3" fmla="*/ 180975 h 180975"/>
                <a:gd name="connsiteX4" fmla="*/ 85725 w 85725"/>
                <a:gd name="connsiteY4" fmla="*/ 180975 h 180975"/>
                <a:gd name="connsiteX5" fmla="*/ 85725 w 85725"/>
                <a:gd name="connsiteY5" fmla="*/ 18688 h 180975"/>
                <a:gd name="connsiteX6" fmla="*/ 67037 w 85725"/>
                <a:gd name="connsiteY6" fmla="*/ 0 h 180975"/>
                <a:gd name="connsiteX7" fmla="*/ 0 w 85725"/>
                <a:gd name="connsiteY7" fmla="*/ 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180975">
                  <a:moveTo>
                    <a:pt x="0" y="38100"/>
                  </a:moveTo>
                  <a:lnTo>
                    <a:pt x="47625" y="38100"/>
                  </a:lnTo>
                  <a:cubicBezTo>
                    <a:pt x="52886" y="38100"/>
                    <a:pt x="57150" y="42364"/>
                    <a:pt x="57150" y="47625"/>
                  </a:cubicBezTo>
                  <a:lnTo>
                    <a:pt x="57150" y="180975"/>
                  </a:lnTo>
                  <a:lnTo>
                    <a:pt x="85725" y="180975"/>
                  </a:lnTo>
                  <a:lnTo>
                    <a:pt x="85725" y="18688"/>
                  </a:lnTo>
                  <a:cubicBezTo>
                    <a:pt x="85715" y="8372"/>
                    <a:pt x="77353" y="10"/>
                    <a:pt x="6703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7B25F6FD-3C8F-459F-9481-714CDC99194F}"/>
                </a:ext>
              </a:extLst>
            </p:cNvPr>
            <p:cNvSpPr/>
            <p:nvPr/>
          </p:nvSpPr>
          <p:spPr>
            <a:xfrm>
              <a:off x="4657725" y="2289943"/>
              <a:ext cx="38100" cy="76200"/>
            </a:xfrm>
            <a:custGeom>
              <a:avLst/>
              <a:gdLst>
                <a:gd name="connsiteX0" fmla="*/ 0 w 38100"/>
                <a:gd name="connsiteY0" fmla="*/ 81782 h 76200"/>
                <a:gd name="connsiteX1" fmla="*/ 38100 w 38100"/>
                <a:gd name="connsiteY1" fmla="*/ 81782 h 76200"/>
                <a:gd name="connsiteX2" fmla="*/ 38100 w 38100"/>
                <a:gd name="connsiteY2" fmla="*/ 38100 h 76200"/>
                <a:gd name="connsiteX3" fmla="*/ 0 w 38100"/>
                <a:gd name="connsiteY3" fmla="*/ 0 h 76200"/>
                <a:gd name="connsiteX4" fmla="*/ 0 w 38100"/>
                <a:gd name="connsiteY4" fmla="*/ 8178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76200">
                  <a:moveTo>
                    <a:pt x="0" y="81782"/>
                  </a:moveTo>
                  <a:lnTo>
                    <a:pt x="38100" y="81782"/>
                  </a:lnTo>
                  <a:lnTo>
                    <a:pt x="38100" y="38100"/>
                  </a:lnTo>
                  <a:lnTo>
                    <a:pt x="0" y="0"/>
                  </a:lnTo>
                  <a:lnTo>
                    <a:pt x="0" y="8178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4B86DD78-2DAC-48CB-98EB-80E342162799}"/>
                </a:ext>
              </a:extLst>
            </p:cNvPr>
            <p:cNvSpPr/>
            <p:nvPr/>
          </p:nvSpPr>
          <p:spPr>
            <a:xfrm>
              <a:off x="4638675" y="2228850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90542CF8-DABC-4653-B999-C76A4A05CAEB}"/>
                </a:ext>
              </a:extLst>
            </p:cNvPr>
            <p:cNvSpPr/>
            <p:nvPr/>
          </p:nvSpPr>
          <p:spPr>
            <a:xfrm>
              <a:off x="4524375" y="2228850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05B8EAE2-5422-4079-9095-A5ECD4DBD277}"/>
                </a:ext>
              </a:extLst>
            </p:cNvPr>
            <p:cNvSpPr/>
            <p:nvPr/>
          </p:nvSpPr>
          <p:spPr>
            <a:xfrm>
              <a:off x="4305300" y="2628900"/>
              <a:ext cx="533400" cy="133350"/>
            </a:xfrm>
            <a:custGeom>
              <a:avLst/>
              <a:gdLst>
                <a:gd name="connsiteX0" fmla="*/ 0 w 533400"/>
                <a:gd name="connsiteY0" fmla="*/ 0 h 133350"/>
                <a:gd name="connsiteX1" fmla="*/ 533400 w 533400"/>
                <a:gd name="connsiteY1" fmla="*/ 0 h 133350"/>
                <a:gd name="connsiteX2" fmla="*/ 533400 w 533400"/>
                <a:gd name="connsiteY2" fmla="*/ 133350 h 133350"/>
                <a:gd name="connsiteX3" fmla="*/ 0 w 533400"/>
                <a:gd name="connsiteY3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133350">
                  <a:moveTo>
                    <a:pt x="0" y="0"/>
                  </a:moveTo>
                  <a:lnTo>
                    <a:pt x="533400" y="0"/>
                  </a:lnTo>
                  <a:lnTo>
                    <a:pt x="533400" y="133350"/>
                  </a:lnTo>
                  <a:lnTo>
                    <a:pt x="0" y="1333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E03D42ED-F2AC-406D-9254-44DFA139F754}"/>
                </a:ext>
              </a:extLst>
            </p:cNvPr>
            <p:cNvSpPr/>
            <p:nvPr/>
          </p:nvSpPr>
          <p:spPr>
            <a:xfrm>
              <a:off x="4305300" y="2552700"/>
              <a:ext cx="533400" cy="57150"/>
            </a:xfrm>
            <a:custGeom>
              <a:avLst/>
              <a:gdLst>
                <a:gd name="connsiteX0" fmla="*/ 457200 w 533400"/>
                <a:gd name="connsiteY0" fmla="*/ 0 h 57150"/>
                <a:gd name="connsiteX1" fmla="*/ 457200 w 533400"/>
                <a:gd name="connsiteY1" fmla="*/ 19050 h 57150"/>
                <a:gd name="connsiteX2" fmla="*/ 476250 w 533400"/>
                <a:gd name="connsiteY2" fmla="*/ 19050 h 57150"/>
                <a:gd name="connsiteX3" fmla="*/ 476250 w 533400"/>
                <a:gd name="connsiteY3" fmla="*/ 38100 h 57150"/>
                <a:gd name="connsiteX4" fmla="*/ 371475 w 533400"/>
                <a:gd name="connsiteY4" fmla="*/ 38100 h 57150"/>
                <a:gd name="connsiteX5" fmla="*/ 371475 w 533400"/>
                <a:gd name="connsiteY5" fmla="*/ 19050 h 57150"/>
                <a:gd name="connsiteX6" fmla="*/ 390525 w 533400"/>
                <a:gd name="connsiteY6" fmla="*/ 19050 h 57150"/>
                <a:gd name="connsiteX7" fmla="*/ 390525 w 533400"/>
                <a:gd name="connsiteY7" fmla="*/ 0 h 57150"/>
                <a:gd name="connsiteX8" fmla="*/ 142875 w 533400"/>
                <a:gd name="connsiteY8" fmla="*/ 0 h 57150"/>
                <a:gd name="connsiteX9" fmla="*/ 142875 w 533400"/>
                <a:gd name="connsiteY9" fmla="*/ 19050 h 57150"/>
                <a:gd name="connsiteX10" fmla="*/ 161925 w 533400"/>
                <a:gd name="connsiteY10" fmla="*/ 19050 h 57150"/>
                <a:gd name="connsiteX11" fmla="*/ 161925 w 533400"/>
                <a:gd name="connsiteY11" fmla="*/ 38100 h 57150"/>
                <a:gd name="connsiteX12" fmla="*/ 57150 w 533400"/>
                <a:gd name="connsiteY12" fmla="*/ 38100 h 57150"/>
                <a:gd name="connsiteX13" fmla="*/ 57150 w 533400"/>
                <a:gd name="connsiteY13" fmla="*/ 19050 h 57150"/>
                <a:gd name="connsiteX14" fmla="*/ 76200 w 533400"/>
                <a:gd name="connsiteY14" fmla="*/ 19050 h 57150"/>
                <a:gd name="connsiteX15" fmla="*/ 76200 w 533400"/>
                <a:gd name="connsiteY15" fmla="*/ 0 h 57150"/>
                <a:gd name="connsiteX16" fmla="*/ 0 w 533400"/>
                <a:gd name="connsiteY16" fmla="*/ 0 h 57150"/>
                <a:gd name="connsiteX17" fmla="*/ 0 w 533400"/>
                <a:gd name="connsiteY17" fmla="*/ 57150 h 57150"/>
                <a:gd name="connsiteX18" fmla="*/ 533400 w 533400"/>
                <a:gd name="connsiteY18" fmla="*/ 57150 h 57150"/>
                <a:gd name="connsiteX19" fmla="*/ 533400 w 533400"/>
                <a:gd name="connsiteY19" fmla="*/ 0 h 57150"/>
                <a:gd name="connsiteX20" fmla="*/ 238125 w 533400"/>
                <a:gd name="connsiteY20" fmla="*/ 38100 h 57150"/>
                <a:gd name="connsiteX21" fmla="*/ 219075 w 533400"/>
                <a:gd name="connsiteY21" fmla="*/ 38100 h 57150"/>
                <a:gd name="connsiteX22" fmla="*/ 219075 w 533400"/>
                <a:gd name="connsiteY22" fmla="*/ 19050 h 57150"/>
                <a:gd name="connsiteX23" fmla="*/ 238125 w 533400"/>
                <a:gd name="connsiteY23" fmla="*/ 19050 h 57150"/>
                <a:gd name="connsiteX24" fmla="*/ 276225 w 533400"/>
                <a:gd name="connsiteY24" fmla="*/ 38100 h 57150"/>
                <a:gd name="connsiteX25" fmla="*/ 257175 w 533400"/>
                <a:gd name="connsiteY25" fmla="*/ 38100 h 57150"/>
                <a:gd name="connsiteX26" fmla="*/ 257175 w 533400"/>
                <a:gd name="connsiteY26" fmla="*/ 19050 h 57150"/>
                <a:gd name="connsiteX27" fmla="*/ 276225 w 533400"/>
                <a:gd name="connsiteY27" fmla="*/ 19050 h 57150"/>
                <a:gd name="connsiteX28" fmla="*/ 314325 w 533400"/>
                <a:gd name="connsiteY28" fmla="*/ 38100 h 57150"/>
                <a:gd name="connsiteX29" fmla="*/ 295275 w 533400"/>
                <a:gd name="connsiteY29" fmla="*/ 38100 h 57150"/>
                <a:gd name="connsiteX30" fmla="*/ 295275 w 533400"/>
                <a:gd name="connsiteY30" fmla="*/ 19050 h 57150"/>
                <a:gd name="connsiteX31" fmla="*/ 314325 w 533400"/>
                <a:gd name="connsiteY31" fmla="*/ 190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33400" h="57150">
                  <a:moveTo>
                    <a:pt x="457200" y="0"/>
                  </a:moveTo>
                  <a:lnTo>
                    <a:pt x="457200" y="19050"/>
                  </a:lnTo>
                  <a:lnTo>
                    <a:pt x="476250" y="19050"/>
                  </a:lnTo>
                  <a:lnTo>
                    <a:pt x="476250" y="38100"/>
                  </a:lnTo>
                  <a:lnTo>
                    <a:pt x="371475" y="38100"/>
                  </a:lnTo>
                  <a:lnTo>
                    <a:pt x="371475" y="19050"/>
                  </a:lnTo>
                  <a:lnTo>
                    <a:pt x="390525" y="19050"/>
                  </a:lnTo>
                  <a:lnTo>
                    <a:pt x="390525" y="0"/>
                  </a:lnTo>
                  <a:lnTo>
                    <a:pt x="142875" y="0"/>
                  </a:lnTo>
                  <a:lnTo>
                    <a:pt x="142875" y="19050"/>
                  </a:lnTo>
                  <a:lnTo>
                    <a:pt x="161925" y="19050"/>
                  </a:lnTo>
                  <a:lnTo>
                    <a:pt x="161925" y="38100"/>
                  </a:lnTo>
                  <a:lnTo>
                    <a:pt x="57150" y="38100"/>
                  </a:lnTo>
                  <a:lnTo>
                    <a:pt x="57150" y="19050"/>
                  </a:lnTo>
                  <a:lnTo>
                    <a:pt x="76200" y="19050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533400" y="57150"/>
                  </a:lnTo>
                  <a:lnTo>
                    <a:pt x="533400" y="0"/>
                  </a:lnTo>
                  <a:close/>
                  <a:moveTo>
                    <a:pt x="238125" y="38100"/>
                  </a:moveTo>
                  <a:lnTo>
                    <a:pt x="219075" y="38100"/>
                  </a:lnTo>
                  <a:lnTo>
                    <a:pt x="219075" y="19050"/>
                  </a:lnTo>
                  <a:lnTo>
                    <a:pt x="238125" y="19050"/>
                  </a:lnTo>
                  <a:close/>
                  <a:moveTo>
                    <a:pt x="276225" y="38100"/>
                  </a:moveTo>
                  <a:lnTo>
                    <a:pt x="257175" y="38100"/>
                  </a:lnTo>
                  <a:lnTo>
                    <a:pt x="257175" y="19050"/>
                  </a:lnTo>
                  <a:lnTo>
                    <a:pt x="276225" y="19050"/>
                  </a:lnTo>
                  <a:close/>
                  <a:moveTo>
                    <a:pt x="314325" y="38100"/>
                  </a:moveTo>
                  <a:lnTo>
                    <a:pt x="295275" y="38100"/>
                  </a:lnTo>
                  <a:lnTo>
                    <a:pt x="295275" y="19050"/>
                  </a:lnTo>
                  <a:lnTo>
                    <a:pt x="314325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3EFBA004-A8E0-48CC-A10F-FA3B136062AC}"/>
                </a:ext>
              </a:extLst>
            </p:cNvPr>
            <p:cNvSpPr/>
            <p:nvPr/>
          </p:nvSpPr>
          <p:spPr>
            <a:xfrm>
              <a:off x="4400550" y="2390775"/>
              <a:ext cx="66675" cy="180975"/>
            </a:xfrm>
            <a:custGeom>
              <a:avLst/>
              <a:gdLst>
                <a:gd name="connsiteX0" fmla="*/ 28575 w 66675"/>
                <a:gd name="connsiteY0" fmla="*/ 47625 h 180975"/>
                <a:gd name="connsiteX1" fmla="*/ 38100 w 66675"/>
                <a:gd name="connsiteY1" fmla="*/ 38100 h 180975"/>
                <a:gd name="connsiteX2" fmla="*/ 66675 w 66675"/>
                <a:gd name="connsiteY2" fmla="*/ 38100 h 180975"/>
                <a:gd name="connsiteX3" fmla="*/ 66675 w 66675"/>
                <a:gd name="connsiteY3" fmla="*/ 0 h 180975"/>
                <a:gd name="connsiteX4" fmla="*/ 18688 w 66675"/>
                <a:gd name="connsiteY4" fmla="*/ 0 h 180975"/>
                <a:gd name="connsiteX5" fmla="*/ 0 w 66675"/>
                <a:gd name="connsiteY5" fmla="*/ 18688 h 180975"/>
                <a:gd name="connsiteX6" fmla="*/ 0 w 66675"/>
                <a:gd name="connsiteY6" fmla="*/ 180975 h 180975"/>
                <a:gd name="connsiteX7" fmla="*/ 28575 w 66675"/>
                <a:gd name="connsiteY7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180975">
                  <a:moveTo>
                    <a:pt x="28575" y="47625"/>
                  </a:moveTo>
                  <a:cubicBezTo>
                    <a:pt x="28575" y="42364"/>
                    <a:pt x="32839" y="38100"/>
                    <a:pt x="38100" y="38100"/>
                  </a:cubicBezTo>
                  <a:lnTo>
                    <a:pt x="66675" y="38100"/>
                  </a:lnTo>
                  <a:lnTo>
                    <a:pt x="66675" y="0"/>
                  </a:lnTo>
                  <a:lnTo>
                    <a:pt x="18688" y="0"/>
                  </a:lnTo>
                  <a:cubicBezTo>
                    <a:pt x="8372" y="10"/>
                    <a:pt x="10" y="8372"/>
                    <a:pt x="0" y="18688"/>
                  </a:cubicBezTo>
                  <a:lnTo>
                    <a:pt x="0" y="180975"/>
                  </a:lnTo>
                  <a:lnTo>
                    <a:pt x="28575" y="1809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13863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extShape 1"/>
          <p:cNvSpPr txBox="1"/>
          <p:nvPr/>
        </p:nvSpPr>
        <p:spPr>
          <a:xfrm>
            <a:off x="467460" y="243091"/>
            <a:ext cx="8631936" cy="856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24A2EE"/>
                </a:solidFill>
                <a:latin typeface="XO Tahion"/>
                <a:ea typeface="+mj-ea"/>
              </a:rPr>
              <a:t>ПО «</a:t>
            </a:r>
            <a:r>
              <a:rPr lang="ru-RU" sz="2800" b="1" dirty="0" err="1">
                <a:solidFill>
                  <a:srgbClr val="24A2EE"/>
                </a:solidFill>
                <a:latin typeface="XO Tahion"/>
                <a:ea typeface="+mj-ea"/>
              </a:rPr>
              <a:t>МойОфис</a:t>
            </a:r>
            <a:r>
              <a:rPr lang="ru-RU" sz="2800" b="1" dirty="0">
                <a:solidFill>
                  <a:srgbClr val="24A2EE"/>
                </a:solidFill>
                <a:latin typeface="XO Tahion"/>
                <a:ea typeface="+mj-ea"/>
              </a:rPr>
              <a:t> Служебный»</a:t>
            </a:r>
            <a:endParaRPr lang="en-US" sz="2800" b="1" dirty="0">
              <a:solidFill>
                <a:srgbClr val="24A2EE"/>
              </a:solidFill>
              <a:latin typeface="XO Tahion"/>
              <a:ea typeface="+mj-ea"/>
            </a:endParaRPr>
          </a:p>
        </p:txBody>
      </p:sp>
      <p:sp>
        <p:nvSpPr>
          <p:cNvPr id="1048623" name="TextShape 2"/>
          <p:cNvSpPr txBox="1"/>
          <p:nvPr/>
        </p:nvSpPr>
        <p:spPr>
          <a:xfrm>
            <a:off x="467460" y="946240"/>
            <a:ext cx="5528438" cy="368698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556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188DED"/>
              </a:buClr>
              <a:buSzPct val="100000"/>
            </a:pPr>
            <a:r>
              <a:rPr lang="ru-RU" sz="1600" dirty="0">
                <a:latin typeface="XO Tahion"/>
              </a:rPr>
              <a:t>Тип продукта: защищенное программное средство обработки информации, средство защиты информации.</a:t>
            </a:r>
          </a:p>
          <a:p>
            <a:pPr marL="2556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188DED"/>
              </a:buClr>
              <a:buSzPct val="100000"/>
            </a:pPr>
            <a:r>
              <a:rPr lang="ru-RU" sz="1600" dirty="0">
                <a:latin typeface="XO Tahion"/>
              </a:rPr>
              <a:t>Облако с усиленными механизмами защиты (добавлено мандатное разграничение доступа), подготовлен для обработки информации, содержащей сведения, составляющие </a:t>
            </a:r>
            <a:r>
              <a:rPr lang="ru-RU" sz="1600" b="1" dirty="0">
                <a:latin typeface="XO Tahion"/>
              </a:rPr>
              <a:t>государственную тайну, до уровня «совершенно секретно» включительно.</a:t>
            </a:r>
          </a:p>
          <a:p>
            <a:pPr marL="2556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188DED"/>
              </a:buClr>
              <a:buSzPct val="100000"/>
            </a:pPr>
            <a:r>
              <a:rPr lang="ru-RU" sz="1600" dirty="0">
                <a:latin typeface="XO Tahion"/>
              </a:rPr>
              <a:t>Механизмы защиты и код продукта в настоящий момент завершают оценку соответствия во ФСТЭК России (решение  №5856 от 05.04.2018 г., получено положительное заключение Органа по сертификации).</a:t>
            </a:r>
          </a:p>
          <a:p>
            <a:pPr marL="108360" lvl="1">
              <a:lnSpc>
                <a:spcPct val="110000"/>
              </a:lnSpc>
              <a:buClr>
                <a:srgbClr val="188DED"/>
              </a:buClr>
              <a:buSzPct val="150000"/>
            </a:pPr>
            <a:endParaRPr lang="en-US" sz="1400" b="0" strike="noStrike" spc="-1" dirty="0"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AA63E3E-98E3-4D10-9CEF-C5DF42F572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910154"/>
              </p:ext>
            </p:extLst>
          </p:nvPr>
        </p:nvGraphicFramePr>
        <p:xfrm>
          <a:off x="6061393" y="1062720"/>
          <a:ext cx="25146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Acrobat Document" r:id="rId4" imgW="4533723" imgH="6415677" progId="AcroExch.Document.DC">
                  <p:embed/>
                </p:oleObj>
              </mc:Choice>
              <mc:Fallback>
                <p:oleObj name="Acrobat Document" r:id="rId4" imgW="4533723" imgH="6415677" progId="AcroExch.Document.DC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AA63E3E-98E3-4D10-9CEF-C5DF42F572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61393" y="1062720"/>
                        <a:ext cx="2514600" cy="35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2613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extShape 1"/>
          <p:cNvSpPr txBox="1"/>
          <p:nvPr/>
        </p:nvSpPr>
        <p:spPr>
          <a:xfrm>
            <a:off x="464634" y="247999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24A2EE"/>
                </a:solidFill>
                <a:latin typeface="XO Tahion"/>
                <a:ea typeface="+mj-ea"/>
              </a:rPr>
              <a:t>ПО «</a:t>
            </a:r>
            <a:r>
              <a:rPr lang="ru-RU" sz="2800" b="1" dirty="0" err="1">
                <a:solidFill>
                  <a:srgbClr val="24A2EE"/>
                </a:solidFill>
                <a:latin typeface="XO Tahion"/>
                <a:ea typeface="+mj-ea"/>
              </a:rPr>
              <a:t>МойОфис</a:t>
            </a:r>
            <a:r>
              <a:rPr lang="ru-RU" sz="2800" b="1" dirty="0">
                <a:solidFill>
                  <a:srgbClr val="24A2EE"/>
                </a:solidFill>
                <a:latin typeface="XO Tahion"/>
                <a:ea typeface="+mj-ea"/>
              </a:rPr>
              <a:t> Стандартный» </a:t>
            </a:r>
            <a:endParaRPr lang="en-US" sz="2800" b="1" dirty="0">
              <a:solidFill>
                <a:srgbClr val="24A2EE"/>
              </a:solidFill>
              <a:latin typeface="XO Tahion"/>
              <a:ea typeface="+mj-ea"/>
            </a:endParaRPr>
          </a:p>
        </p:txBody>
      </p:sp>
      <p:sp>
        <p:nvSpPr>
          <p:cNvPr id="1048623" name="TextShape 2"/>
          <p:cNvSpPr txBox="1"/>
          <p:nvPr/>
        </p:nvSpPr>
        <p:spPr>
          <a:xfrm>
            <a:off x="464634" y="948682"/>
            <a:ext cx="5365877" cy="356136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556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188DED"/>
              </a:buClr>
              <a:buSzPct val="100000"/>
            </a:pPr>
            <a:r>
              <a:rPr lang="ru-RU" sz="1600" dirty="0">
                <a:latin typeface="XO Tahion"/>
              </a:rPr>
              <a:t>Тип продукта: защищенное программное средство обработки информации</a:t>
            </a:r>
          </a:p>
          <a:p>
            <a:pPr marL="2556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188DED"/>
              </a:buClr>
              <a:buSzPct val="100000"/>
            </a:pPr>
            <a:r>
              <a:rPr lang="ru-RU" sz="1600" dirty="0">
                <a:latin typeface="XO Tahion"/>
              </a:rPr>
              <a:t>ПО «</a:t>
            </a:r>
            <a:r>
              <a:rPr lang="ru-RU" sz="1600" dirty="0" err="1">
                <a:latin typeface="XO Tahion"/>
              </a:rPr>
              <a:t>МойОфис</a:t>
            </a:r>
            <a:r>
              <a:rPr lang="ru-RU" sz="1600" dirty="0">
                <a:latin typeface="XO Tahion"/>
              </a:rPr>
              <a:t> Стандартный» - продукт для работы с электронными документами и почтовыми сообщениями. Включает редакторы текста, таблиц, презентаций и приложения для управления почтой, календарем и контактами.</a:t>
            </a:r>
          </a:p>
          <a:p>
            <a:pPr marL="2556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188DED"/>
              </a:buClr>
              <a:buSzPct val="100000"/>
            </a:pPr>
            <a:r>
              <a:rPr lang="ru-RU" sz="1600" dirty="0">
                <a:latin typeface="XO Tahion"/>
              </a:rPr>
              <a:t>Продукт имеет сертификат ФСТЭК России № 3688 от 25 января 2017 года на соответствие требованиям «РД НДВ» по 4 уровню контроля.</a:t>
            </a:r>
          </a:p>
        </p:txBody>
      </p:sp>
      <p:pic>
        <p:nvPicPr>
          <p:cNvPr id="2097172" name="Рисунок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782010" y="1173694"/>
            <a:ext cx="2517480" cy="356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extShape 1"/>
          <p:cNvSpPr txBox="1"/>
          <p:nvPr/>
        </p:nvSpPr>
        <p:spPr>
          <a:xfrm>
            <a:off x="464634" y="175483"/>
            <a:ext cx="8229240" cy="99587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24A2EE"/>
                </a:solidFill>
                <a:latin typeface="XO Tahion"/>
                <a:ea typeface="+mj-ea"/>
              </a:rPr>
              <a:t>ПО «МойОфис Стандартный» НДВ2</a:t>
            </a:r>
            <a:endParaRPr lang="en-US" sz="2800" b="1" dirty="0">
              <a:solidFill>
                <a:srgbClr val="24A2EE"/>
              </a:solidFill>
              <a:latin typeface="XO Tahion"/>
              <a:ea typeface="+mj-ea"/>
            </a:endParaRPr>
          </a:p>
        </p:txBody>
      </p:sp>
      <p:sp>
        <p:nvSpPr>
          <p:cNvPr id="1048623" name="TextShape 2"/>
          <p:cNvSpPr txBox="1"/>
          <p:nvPr/>
        </p:nvSpPr>
        <p:spPr>
          <a:xfrm>
            <a:off x="464634" y="961901"/>
            <a:ext cx="4554192" cy="360533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556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188DED"/>
              </a:buClr>
              <a:buSzPct val="100000"/>
            </a:pPr>
            <a:r>
              <a:rPr lang="ru-RU" sz="1600" dirty="0">
                <a:latin typeface="XO Tahion"/>
              </a:rPr>
              <a:t>Также получены:</a:t>
            </a:r>
          </a:p>
          <a:p>
            <a:pPr marL="311310" lvl="1" indent="-28575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latin typeface="XO Tahion"/>
              </a:rPr>
              <a:t>Сертификат ФСТЭК № 3877 от 08.02.2018 на программное обеспечение МойОфис Стандартный по требованиям 2 НДВ </a:t>
            </a:r>
            <a:br>
              <a:rPr lang="ru-RU" sz="1600" dirty="0">
                <a:latin typeface="XO Tahion"/>
              </a:rPr>
            </a:br>
            <a:r>
              <a:rPr lang="ru-RU" sz="1600" dirty="0">
                <a:latin typeface="XO Tahion"/>
              </a:rPr>
              <a:t>(до уровня «совершенно секретно» включительно)</a:t>
            </a:r>
          </a:p>
          <a:p>
            <a:pPr marL="311310" lvl="1" indent="-28575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latin typeface="XO Tahion"/>
              </a:rPr>
              <a:t>Сертификат Минобороны России № 3854 от 02.02.2018 на программное обеспечение МойОфис Стандартный по требованиям 2 НДВ (до уровня «совершенно секретно» включительно)</a:t>
            </a:r>
            <a:endParaRPr lang="en-US" sz="1600" dirty="0">
              <a:latin typeface="XO Tahion"/>
            </a:endParaRPr>
          </a:p>
          <a:p>
            <a:pPr marL="108360" lvl="1">
              <a:lnSpc>
                <a:spcPct val="120000"/>
              </a:lnSpc>
              <a:spcBef>
                <a:spcPct val="20000"/>
              </a:spcBef>
              <a:buClr>
                <a:srgbClr val="188DED"/>
              </a:buClr>
              <a:buSzPct val="120000"/>
            </a:pPr>
            <a:endParaRPr lang="ru-RU" sz="1600" dirty="0"/>
          </a:p>
          <a:p>
            <a:pPr marL="393840" lvl="1" indent="-285480">
              <a:lnSpc>
                <a:spcPct val="110000"/>
              </a:lnSpc>
              <a:buClr>
                <a:srgbClr val="188DED"/>
              </a:buClr>
              <a:buSzPct val="150000"/>
              <a:buFont typeface="Arial"/>
              <a:buChar char="•"/>
            </a:pPr>
            <a:endParaRPr lang="ru-RU" sz="1400" b="0" strike="noStrike" spc="-1" dirty="0">
              <a:uFill>
                <a:solidFill>
                  <a:srgbClr val="FFFFFF"/>
                </a:solidFill>
              </a:uFill>
              <a:latin typeface="XO Tahion"/>
            </a:endParaRPr>
          </a:p>
          <a:p>
            <a:pPr marL="393840" lvl="1" indent="-285480">
              <a:lnSpc>
                <a:spcPct val="110000"/>
              </a:lnSpc>
              <a:buClr>
                <a:srgbClr val="188DED"/>
              </a:buClr>
              <a:buSzPct val="150000"/>
              <a:buFont typeface="Arial"/>
              <a:buChar char="•"/>
            </a:pPr>
            <a:endParaRPr lang="ru-RU" sz="1400" b="0" strike="noStrike" spc="-1" dirty="0"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BAC4A4-0177-4BBE-A490-31CE73376A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30767">
            <a:off x="4996669" y="1705064"/>
            <a:ext cx="2004664" cy="2901779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87E327-34B2-4560-8CAD-CC032C8E58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1026">
            <a:off x="5897838" y="1353283"/>
            <a:ext cx="2257343" cy="3192515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07365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extShape 1"/>
          <p:cNvSpPr txBox="1"/>
          <p:nvPr/>
        </p:nvSpPr>
        <p:spPr>
          <a:xfrm>
            <a:off x="464634" y="247939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24A2EE"/>
                </a:solidFill>
                <a:latin typeface="XO Tahion"/>
                <a:ea typeface="+mj-ea"/>
              </a:rPr>
              <a:t>КСЗ </a:t>
            </a:r>
            <a:r>
              <a:rPr lang="ru-RU" sz="2800" b="1" dirty="0" err="1">
                <a:solidFill>
                  <a:srgbClr val="24A2EE"/>
                </a:solidFill>
                <a:latin typeface="XO Tahion"/>
                <a:ea typeface="+mj-ea"/>
              </a:rPr>
              <a:t>МойОфис</a:t>
            </a:r>
            <a:endParaRPr lang="en-US" sz="2800" b="1" dirty="0">
              <a:solidFill>
                <a:srgbClr val="24A2EE"/>
              </a:solidFill>
              <a:latin typeface="XO Tahion"/>
              <a:ea typeface="+mj-ea"/>
            </a:endParaRPr>
          </a:p>
        </p:txBody>
      </p:sp>
      <p:sp>
        <p:nvSpPr>
          <p:cNvPr id="1048623" name="TextShape 2"/>
          <p:cNvSpPr txBox="1"/>
          <p:nvPr/>
        </p:nvSpPr>
        <p:spPr>
          <a:xfrm>
            <a:off x="464634" y="949892"/>
            <a:ext cx="5705960" cy="297855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556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188DED"/>
              </a:buClr>
              <a:buSzPct val="100000"/>
            </a:pPr>
            <a:r>
              <a:rPr lang="ru-RU" sz="1600" dirty="0">
                <a:latin typeface="XO Tahion"/>
              </a:rPr>
              <a:t>КСЗ МойОфис является программным средством защиты информации от несанкционированного доступа (НСД).</a:t>
            </a:r>
          </a:p>
          <a:p>
            <a:pPr marL="2556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188DED"/>
              </a:buClr>
              <a:buSzPct val="100000"/>
            </a:pPr>
            <a:r>
              <a:rPr lang="ru-RU" sz="1600" dirty="0">
                <a:latin typeface="XO Tahion"/>
              </a:rPr>
              <a:t>Продукт имеет сертификат ФСТЭК России № 3763 от 23.06.2017 г. (серийное производство) на соответствие требованиям РД НДВ по 4 уровню контроля и технических условий ТУ 501410.2914487-2016-01.</a:t>
            </a:r>
          </a:p>
          <a:p>
            <a:pPr marL="2556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188DED"/>
              </a:buClr>
              <a:buSzPct val="100000"/>
            </a:pPr>
            <a:r>
              <a:rPr lang="ru-RU" sz="1600" dirty="0">
                <a:latin typeface="XO Tahion"/>
              </a:rPr>
              <a:t>КСЗ </a:t>
            </a:r>
            <a:r>
              <a:rPr lang="ru-RU" sz="1600" dirty="0" err="1">
                <a:latin typeface="XO Tahion"/>
              </a:rPr>
              <a:t>МойОфис</a:t>
            </a:r>
            <a:r>
              <a:rPr lang="ru-RU" sz="1600" dirty="0">
                <a:latin typeface="XO Tahion"/>
              </a:rPr>
              <a:t> применяется для защиты от НСД к информации, обрабатываемой с использованием коммерческих версий «</a:t>
            </a:r>
            <a:r>
              <a:rPr lang="ru-RU" sz="1600" dirty="0" err="1">
                <a:latin typeface="XO Tahion"/>
              </a:rPr>
              <a:t>МойОфис</a:t>
            </a:r>
            <a:r>
              <a:rPr lang="ru-RU" sz="1600" dirty="0">
                <a:latin typeface="XO Tahion"/>
              </a:rPr>
              <a:t>».</a:t>
            </a:r>
          </a:p>
        </p:txBody>
      </p:sp>
      <p:pic>
        <p:nvPicPr>
          <p:cNvPr id="3" name="Рисунок 2" descr="Изображение выглядит как текст,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5D8607D-24CB-4330-AFE7-0430724BF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25" y="983848"/>
            <a:ext cx="2517508" cy="35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59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2">
            <a:extLst>
              <a:ext uri="{FF2B5EF4-FFF2-40B4-BE49-F238E27FC236}">
                <a16:creationId xmlns:a16="http://schemas.microsoft.com/office/drawing/2014/main" id="{93E9D7F0-100E-46D4-A489-A1261DFDD605}"/>
              </a:ext>
            </a:extLst>
          </p:cNvPr>
          <p:cNvSpPr txBox="1"/>
          <p:nvPr/>
        </p:nvSpPr>
        <p:spPr>
          <a:xfrm>
            <a:off x="475048" y="951935"/>
            <a:ext cx="8229240" cy="373957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556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ru-RU" sz="1600" b="1" dirty="0">
                <a:latin typeface="XO Tahion"/>
              </a:rPr>
              <a:t>Десктоп решения</a:t>
            </a:r>
            <a:r>
              <a:rPr lang="ru-RU" sz="1600" dirty="0">
                <a:latin typeface="XO Tahion"/>
              </a:rPr>
              <a:t> «МойОфис» работают на </a:t>
            </a:r>
            <a:r>
              <a:rPr lang="en-US" sz="1600" dirty="0">
                <a:latin typeface="XO Tahion"/>
              </a:rPr>
              <a:t>Windows </a:t>
            </a:r>
            <a:r>
              <a:rPr lang="ru-RU" sz="1600" dirty="0">
                <a:latin typeface="XO Tahion"/>
              </a:rPr>
              <a:t>и </a:t>
            </a:r>
            <a:r>
              <a:rPr lang="en-US" sz="1600" dirty="0">
                <a:latin typeface="XO Tahion"/>
              </a:rPr>
              <a:t>Linux </a:t>
            </a:r>
            <a:r>
              <a:rPr lang="ru-RU" sz="1600" dirty="0">
                <a:latin typeface="XO Tahion"/>
              </a:rPr>
              <a:t>платформах, в том числе сертифицированных и входящих в реестр отечественного программного обеспечения, в том числе: </a:t>
            </a:r>
            <a:r>
              <a:rPr lang="en-US" sz="1600" b="1" dirty="0">
                <a:latin typeface="XO Tahion"/>
              </a:rPr>
              <a:t>Astra Linux SE (</a:t>
            </a:r>
            <a:r>
              <a:rPr lang="ru-RU" sz="1600" b="1" dirty="0">
                <a:latin typeface="XO Tahion"/>
              </a:rPr>
              <a:t>Смоленск), Альт Линукс СПТ 7.0, Альт 8 СП, ОС «Синергия» 1.0, </a:t>
            </a:r>
            <a:r>
              <a:rPr lang="en-US" sz="1600" b="1" dirty="0">
                <a:latin typeface="XO Tahion"/>
              </a:rPr>
              <a:t>Microsoft Windows 7</a:t>
            </a:r>
            <a:r>
              <a:rPr lang="ru-RU" sz="1600" b="1" dirty="0">
                <a:latin typeface="XO Tahion"/>
              </a:rPr>
              <a:t>, </a:t>
            </a:r>
            <a:r>
              <a:rPr lang="en-US" sz="1600" b="1" dirty="0">
                <a:latin typeface="XO Tahion"/>
              </a:rPr>
              <a:t>8.1</a:t>
            </a:r>
            <a:r>
              <a:rPr lang="ru-RU" sz="1600" b="1" dirty="0">
                <a:latin typeface="XO Tahion"/>
              </a:rPr>
              <a:t> и </a:t>
            </a:r>
            <a:r>
              <a:rPr lang="en-US" sz="1600" b="1" dirty="0">
                <a:latin typeface="XO Tahion"/>
              </a:rPr>
              <a:t>10</a:t>
            </a:r>
            <a:endParaRPr lang="ru-RU" sz="1600" b="1" dirty="0">
              <a:latin typeface="XO Tahion"/>
            </a:endParaRPr>
          </a:p>
          <a:p>
            <a:pPr marL="2556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ru-RU" sz="1600" b="1" dirty="0">
                <a:latin typeface="XO Tahion"/>
              </a:rPr>
              <a:t>Серверные решения </a:t>
            </a:r>
            <a:r>
              <a:rPr lang="ru-RU" sz="1600" dirty="0">
                <a:latin typeface="XO Tahion"/>
              </a:rPr>
              <a:t>«МойОфис» работают на </a:t>
            </a:r>
            <a:r>
              <a:rPr lang="en-US" sz="1600" dirty="0">
                <a:latin typeface="XO Tahion"/>
              </a:rPr>
              <a:t>Linux-</a:t>
            </a:r>
            <a:r>
              <a:rPr lang="ru-RU" sz="1600" dirty="0">
                <a:latin typeface="XO Tahion"/>
              </a:rPr>
              <a:t>платформах, в том числе сертифицированных и входящих в реестр отечественного программного обеспечения, в том числе: </a:t>
            </a:r>
            <a:r>
              <a:rPr lang="en-US" sz="1600" b="1" dirty="0">
                <a:latin typeface="XO Tahion"/>
              </a:rPr>
              <a:t>Astra Linux SE (</a:t>
            </a:r>
            <a:r>
              <a:rPr lang="ru-RU" sz="1600" b="1" dirty="0">
                <a:latin typeface="XO Tahion"/>
              </a:rPr>
              <a:t>Смоленск)</a:t>
            </a:r>
            <a:r>
              <a:rPr lang="en-US" sz="1600" b="1" dirty="0">
                <a:latin typeface="XO Tahion"/>
              </a:rPr>
              <a:t>, ALT Linux </a:t>
            </a:r>
            <a:r>
              <a:rPr lang="ru-RU" sz="1600" b="1" dirty="0">
                <a:latin typeface="XO Tahion"/>
              </a:rPr>
              <a:t>СПТ 7.0, </a:t>
            </a:r>
            <a:br>
              <a:rPr lang="ru-RU" sz="1600" b="1" dirty="0">
                <a:latin typeface="XO Tahion"/>
              </a:rPr>
            </a:br>
            <a:r>
              <a:rPr lang="en-US" sz="1600" b="1" dirty="0">
                <a:latin typeface="XO Tahion"/>
              </a:rPr>
              <a:t>Red Hat Enterprise Linux 6</a:t>
            </a:r>
            <a:r>
              <a:rPr lang="ru-RU" sz="1600" b="1" dirty="0">
                <a:latin typeface="XO Tahion"/>
              </a:rPr>
              <a:t> и 7, </a:t>
            </a:r>
            <a:r>
              <a:rPr lang="en-US" sz="1600" b="1" dirty="0">
                <a:latin typeface="XO Tahion"/>
              </a:rPr>
              <a:t>CentOS Linux 6</a:t>
            </a:r>
            <a:r>
              <a:rPr lang="ru-RU" sz="1600" b="1" dirty="0">
                <a:latin typeface="XO Tahion"/>
              </a:rPr>
              <a:t> и 7</a:t>
            </a:r>
          </a:p>
          <a:p>
            <a:pPr marL="2556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endParaRPr lang="ru-RU" sz="1600" b="1" dirty="0">
              <a:latin typeface="XO Tahion"/>
            </a:endParaRPr>
          </a:p>
          <a:p>
            <a:pPr marL="2556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endParaRPr lang="en-US" sz="1600" b="1" dirty="0">
              <a:latin typeface="XO Tahion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18BBD5B-D544-468C-854C-ADCF05247010}"/>
              </a:ext>
            </a:extLst>
          </p:cNvPr>
          <p:cNvSpPr txBox="1">
            <a:spLocks/>
          </p:cNvSpPr>
          <p:nvPr/>
        </p:nvSpPr>
        <p:spPr>
          <a:xfrm>
            <a:off x="479142" y="414822"/>
            <a:ext cx="8229600" cy="70502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24A2EE"/>
                </a:solidFill>
                <a:latin typeface="XO Tahion"/>
                <a:ea typeface="+mj-ea"/>
                <a:cs typeface="XO Tahion"/>
              </a:defRPr>
            </a:lvl1pPr>
          </a:lstStyle>
          <a:p>
            <a:r>
              <a:rPr lang="ru-RU" dirty="0"/>
              <a:t>Среда функционирования </a:t>
            </a:r>
          </a:p>
        </p:txBody>
      </p:sp>
      <p:pic>
        <p:nvPicPr>
          <p:cNvPr id="9" name="Picture 4" descr="ÐÐ°ÑÑÐ¸Ð½ÐºÐ¸ Ð¿Ð¾ Ð·Ð°Ð¿ÑÐ¾ÑÑ windows 10 Ð»Ð¾Ð³Ð¾ÑÐ¸Ð¿">
            <a:extLst>
              <a:ext uri="{FF2B5EF4-FFF2-40B4-BE49-F238E27FC236}">
                <a16:creationId xmlns:a16="http://schemas.microsoft.com/office/drawing/2014/main" id="{A7A4FB44-B831-40C5-A5B1-F231698AE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1" r="24749"/>
          <a:stretch/>
        </p:blipFill>
        <p:spPr bwMode="auto">
          <a:xfrm>
            <a:off x="7568336" y="3225336"/>
            <a:ext cx="1332000" cy="130286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Рисунок 2">
            <a:extLst>
              <a:ext uri="{FF2B5EF4-FFF2-40B4-BE49-F238E27FC236}">
                <a16:creationId xmlns:a16="http://schemas.microsoft.com/office/drawing/2014/main" id="{8DB6737C-7B40-4207-81D3-9F12A80F0D35}"/>
              </a:ext>
            </a:extLst>
          </p:cNvPr>
          <p:cNvGrpSpPr/>
          <p:nvPr/>
        </p:nvGrpSpPr>
        <p:grpSpPr>
          <a:xfrm>
            <a:off x="5980533" y="3204808"/>
            <a:ext cx="1402842" cy="1753553"/>
            <a:chOff x="4095750" y="1976437"/>
            <a:chExt cx="952500" cy="1190625"/>
          </a:xfrm>
          <a:solidFill>
            <a:srgbClr val="24A2EE"/>
          </a:solidFill>
        </p:grpSpPr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id="{9F725CE0-69DD-46D0-9284-5E9503875DD9}"/>
                </a:ext>
              </a:extLst>
            </p:cNvPr>
            <p:cNvSpPr/>
            <p:nvPr/>
          </p:nvSpPr>
          <p:spPr>
            <a:xfrm>
              <a:off x="4416743" y="2244090"/>
              <a:ext cx="57150" cy="76200"/>
            </a:xfrm>
            <a:custGeom>
              <a:avLst/>
              <a:gdLst>
                <a:gd name="connsiteX0" fmla="*/ 29527 w 57150"/>
                <a:gd name="connsiteY0" fmla="*/ 0 h 76200"/>
                <a:gd name="connsiteX1" fmla="*/ 0 w 57150"/>
                <a:gd name="connsiteY1" fmla="*/ 29528 h 76200"/>
                <a:gd name="connsiteX2" fmla="*/ 0 w 57150"/>
                <a:gd name="connsiteY2" fmla="*/ 55245 h 76200"/>
                <a:gd name="connsiteX3" fmla="*/ 29527 w 57150"/>
                <a:gd name="connsiteY3" fmla="*/ 84773 h 76200"/>
                <a:gd name="connsiteX4" fmla="*/ 59055 w 57150"/>
                <a:gd name="connsiteY4" fmla="*/ 55245 h 76200"/>
                <a:gd name="connsiteX5" fmla="*/ 59055 w 57150"/>
                <a:gd name="connsiteY5" fmla="*/ 29528 h 76200"/>
                <a:gd name="connsiteX6" fmla="*/ 29527 w 57150"/>
                <a:gd name="connsiteY6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76200">
                  <a:moveTo>
                    <a:pt x="29527" y="0"/>
                  </a:moveTo>
                  <a:cubicBezTo>
                    <a:pt x="13335" y="0"/>
                    <a:pt x="0" y="13335"/>
                    <a:pt x="0" y="29528"/>
                  </a:cubicBezTo>
                  <a:lnTo>
                    <a:pt x="0" y="55245"/>
                  </a:lnTo>
                  <a:cubicBezTo>
                    <a:pt x="0" y="71437"/>
                    <a:pt x="13335" y="84773"/>
                    <a:pt x="29527" y="84773"/>
                  </a:cubicBezTo>
                  <a:cubicBezTo>
                    <a:pt x="45720" y="84773"/>
                    <a:pt x="59055" y="71437"/>
                    <a:pt x="59055" y="55245"/>
                  </a:cubicBezTo>
                  <a:lnTo>
                    <a:pt x="59055" y="29528"/>
                  </a:lnTo>
                  <a:cubicBezTo>
                    <a:pt x="59055" y="13335"/>
                    <a:pt x="45720" y="0"/>
                    <a:pt x="2952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D480A545-F3BE-4194-9E78-540AC7AC6C60}"/>
                </a:ext>
              </a:extLst>
            </p:cNvPr>
            <p:cNvSpPr/>
            <p:nvPr/>
          </p:nvSpPr>
          <p:spPr>
            <a:xfrm>
              <a:off x="4668202" y="2244090"/>
              <a:ext cx="57150" cy="76200"/>
            </a:xfrm>
            <a:custGeom>
              <a:avLst/>
              <a:gdLst>
                <a:gd name="connsiteX0" fmla="*/ 29528 w 57150"/>
                <a:gd name="connsiteY0" fmla="*/ 0 h 76200"/>
                <a:gd name="connsiteX1" fmla="*/ 0 w 57150"/>
                <a:gd name="connsiteY1" fmla="*/ 29528 h 76200"/>
                <a:gd name="connsiteX2" fmla="*/ 0 w 57150"/>
                <a:gd name="connsiteY2" fmla="*/ 55245 h 76200"/>
                <a:gd name="connsiteX3" fmla="*/ 29528 w 57150"/>
                <a:gd name="connsiteY3" fmla="*/ 84773 h 76200"/>
                <a:gd name="connsiteX4" fmla="*/ 59055 w 57150"/>
                <a:gd name="connsiteY4" fmla="*/ 55245 h 76200"/>
                <a:gd name="connsiteX5" fmla="*/ 59055 w 57150"/>
                <a:gd name="connsiteY5" fmla="*/ 29528 h 76200"/>
                <a:gd name="connsiteX6" fmla="*/ 29528 w 57150"/>
                <a:gd name="connsiteY6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76200">
                  <a:moveTo>
                    <a:pt x="29528" y="0"/>
                  </a:moveTo>
                  <a:cubicBezTo>
                    <a:pt x="13335" y="0"/>
                    <a:pt x="0" y="13335"/>
                    <a:pt x="0" y="29528"/>
                  </a:cubicBezTo>
                  <a:lnTo>
                    <a:pt x="0" y="55245"/>
                  </a:lnTo>
                  <a:cubicBezTo>
                    <a:pt x="0" y="71437"/>
                    <a:pt x="13335" y="84773"/>
                    <a:pt x="29528" y="84773"/>
                  </a:cubicBezTo>
                  <a:cubicBezTo>
                    <a:pt x="45720" y="84773"/>
                    <a:pt x="59055" y="71437"/>
                    <a:pt x="59055" y="55245"/>
                  </a:cubicBezTo>
                  <a:lnTo>
                    <a:pt x="59055" y="29528"/>
                  </a:lnTo>
                  <a:cubicBezTo>
                    <a:pt x="59055" y="13335"/>
                    <a:pt x="45720" y="0"/>
                    <a:pt x="2952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9AF58ECC-72A4-4F50-93C7-5DFEE7CEC9D1}"/>
                </a:ext>
              </a:extLst>
            </p:cNvPr>
            <p:cNvSpPr/>
            <p:nvPr/>
          </p:nvSpPr>
          <p:spPr>
            <a:xfrm>
              <a:off x="4119975" y="1985009"/>
              <a:ext cx="895350" cy="895350"/>
            </a:xfrm>
            <a:custGeom>
              <a:avLst/>
              <a:gdLst>
                <a:gd name="connsiteX0" fmla="*/ 855885 w 895350"/>
                <a:gd name="connsiteY0" fmla="*/ 423863 h 895350"/>
                <a:gd name="connsiteX1" fmla="*/ 452025 w 895350"/>
                <a:gd name="connsiteY1" fmla="*/ 0 h 895350"/>
                <a:gd name="connsiteX2" fmla="*/ 48165 w 895350"/>
                <a:gd name="connsiteY2" fmla="*/ 423863 h 895350"/>
                <a:gd name="connsiteX3" fmla="*/ 540 w 895350"/>
                <a:gd name="connsiteY3" fmla="*/ 622935 h 895350"/>
                <a:gd name="connsiteX4" fmla="*/ 58643 w 895350"/>
                <a:gd name="connsiteY4" fmla="*/ 566738 h 895350"/>
                <a:gd name="connsiteX5" fmla="*/ 164370 w 895350"/>
                <a:gd name="connsiteY5" fmla="*/ 769620 h 895350"/>
                <a:gd name="connsiteX6" fmla="*/ 226283 w 895350"/>
                <a:gd name="connsiteY6" fmla="*/ 823913 h 895350"/>
                <a:gd name="connsiteX7" fmla="*/ 272955 w 895350"/>
                <a:gd name="connsiteY7" fmla="*/ 899160 h 895350"/>
                <a:gd name="connsiteX8" fmla="*/ 379635 w 895350"/>
                <a:gd name="connsiteY8" fmla="*/ 899160 h 895350"/>
                <a:gd name="connsiteX9" fmla="*/ 406305 w 895350"/>
                <a:gd name="connsiteY9" fmla="*/ 891540 h 895350"/>
                <a:gd name="connsiteX10" fmla="*/ 452025 w 895350"/>
                <a:gd name="connsiteY10" fmla="*/ 894398 h 895350"/>
                <a:gd name="connsiteX11" fmla="*/ 497745 w 895350"/>
                <a:gd name="connsiteY11" fmla="*/ 891540 h 895350"/>
                <a:gd name="connsiteX12" fmla="*/ 524415 w 895350"/>
                <a:gd name="connsiteY12" fmla="*/ 899160 h 895350"/>
                <a:gd name="connsiteX13" fmla="*/ 631095 w 895350"/>
                <a:gd name="connsiteY13" fmla="*/ 899160 h 895350"/>
                <a:gd name="connsiteX14" fmla="*/ 677768 w 895350"/>
                <a:gd name="connsiteY14" fmla="*/ 823913 h 895350"/>
                <a:gd name="connsiteX15" fmla="*/ 739680 w 895350"/>
                <a:gd name="connsiteY15" fmla="*/ 769620 h 895350"/>
                <a:gd name="connsiteX16" fmla="*/ 845408 w 895350"/>
                <a:gd name="connsiteY16" fmla="*/ 566738 h 895350"/>
                <a:gd name="connsiteX17" fmla="*/ 903510 w 895350"/>
                <a:gd name="connsiteY17" fmla="*/ 622935 h 895350"/>
                <a:gd name="connsiteX18" fmla="*/ 855885 w 895350"/>
                <a:gd name="connsiteY18" fmla="*/ 423863 h 895350"/>
                <a:gd name="connsiteX19" fmla="*/ 651098 w 895350"/>
                <a:gd name="connsiteY19" fmla="*/ 797243 h 895350"/>
                <a:gd name="connsiteX20" fmla="*/ 577755 w 895350"/>
                <a:gd name="connsiteY20" fmla="*/ 775335 h 895350"/>
                <a:gd name="connsiteX21" fmla="*/ 489173 w 895350"/>
                <a:gd name="connsiteY21" fmla="*/ 808673 h 895350"/>
                <a:gd name="connsiteX22" fmla="*/ 472980 w 895350"/>
                <a:gd name="connsiteY22" fmla="*/ 857250 h 895350"/>
                <a:gd name="connsiteX23" fmla="*/ 452025 w 895350"/>
                <a:gd name="connsiteY23" fmla="*/ 858203 h 895350"/>
                <a:gd name="connsiteX24" fmla="*/ 431070 w 895350"/>
                <a:gd name="connsiteY24" fmla="*/ 857250 h 895350"/>
                <a:gd name="connsiteX25" fmla="*/ 414878 w 895350"/>
                <a:gd name="connsiteY25" fmla="*/ 808673 h 895350"/>
                <a:gd name="connsiteX26" fmla="*/ 326295 w 895350"/>
                <a:gd name="connsiteY26" fmla="*/ 775335 h 895350"/>
                <a:gd name="connsiteX27" fmla="*/ 252953 w 895350"/>
                <a:gd name="connsiteY27" fmla="*/ 797243 h 895350"/>
                <a:gd name="connsiteX28" fmla="*/ 82455 w 895350"/>
                <a:gd name="connsiteY28" fmla="*/ 457200 h 895350"/>
                <a:gd name="connsiteX29" fmla="*/ 203423 w 895350"/>
                <a:gd name="connsiteY29" fmla="*/ 145733 h 895350"/>
                <a:gd name="connsiteX30" fmla="*/ 203423 w 895350"/>
                <a:gd name="connsiteY30" fmla="*/ 145733 h 895350"/>
                <a:gd name="connsiteX31" fmla="*/ 313913 w 895350"/>
                <a:gd name="connsiteY31" fmla="*/ 100013 h 895350"/>
                <a:gd name="connsiteX32" fmla="*/ 450120 w 895350"/>
                <a:gd name="connsiteY32" fmla="*/ 179070 h 895350"/>
                <a:gd name="connsiteX33" fmla="*/ 586328 w 895350"/>
                <a:gd name="connsiteY33" fmla="*/ 100013 h 895350"/>
                <a:gd name="connsiteX34" fmla="*/ 694913 w 895350"/>
                <a:gd name="connsiteY34" fmla="*/ 143828 h 895350"/>
                <a:gd name="connsiteX35" fmla="*/ 695865 w 895350"/>
                <a:gd name="connsiteY35" fmla="*/ 143828 h 895350"/>
                <a:gd name="connsiteX36" fmla="*/ 819690 w 895350"/>
                <a:gd name="connsiteY36" fmla="*/ 457200 h 895350"/>
                <a:gd name="connsiteX37" fmla="*/ 651098 w 895350"/>
                <a:gd name="connsiteY37" fmla="*/ 797243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95350" h="895350">
                  <a:moveTo>
                    <a:pt x="855885" y="423863"/>
                  </a:moveTo>
                  <a:cubicBezTo>
                    <a:pt x="841598" y="186690"/>
                    <a:pt x="665385" y="0"/>
                    <a:pt x="452025" y="0"/>
                  </a:cubicBezTo>
                  <a:cubicBezTo>
                    <a:pt x="238665" y="0"/>
                    <a:pt x="62453" y="186690"/>
                    <a:pt x="48165" y="423863"/>
                  </a:cubicBezTo>
                  <a:cubicBezTo>
                    <a:pt x="23400" y="506730"/>
                    <a:pt x="-4222" y="602933"/>
                    <a:pt x="540" y="622935"/>
                  </a:cubicBezTo>
                  <a:cubicBezTo>
                    <a:pt x="7208" y="651510"/>
                    <a:pt x="44355" y="592455"/>
                    <a:pt x="58643" y="566738"/>
                  </a:cubicBezTo>
                  <a:cubicBezTo>
                    <a:pt x="75788" y="643890"/>
                    <a:pt x="111983" y="713423"/>
                    <a:pt x="164370" y="769620"/>
                  </a:cubicBezTo>
                  <a:cubicBezTo>
                    <a:pt x="183420" y="789623"/>
                    <a:pt x="204375" y="807720"/>
                    <a:pt x="226283" y="823913"/>
                  </a:cubicBezTo>
                  <a:cubicBezTo>
                    <a:pt x="209138" y="856298"/>
                    <a:pt x="231998" y="899160"/>
                    <a:pt x="272955" y="899160"/>
                  </a:cubicBezTo>
                  <a:lnTo>
                    <a:pt x="379635" y="899160"/>
                  </a:lnTo>
                  <a:cubicBezTo>
                    <a:pt x="390113" y="899160"/>
                    <a:pt x="398685" y="896303"/>
                    <a:pt x="406305" y="891540"/>
                  </a:cubicBezTo>
                  <a:cubicBezTo>
                    <a:pt x="421545" y="893445"/>
                    <a:pt x="436785" y="894398"/>
                    <a:pt x="452025" y="894398"/>
                  </a:cubicBezTo>
                  <a:cubicBezTo>
                    <a:pt x="467265" y="894398"/>
                    <a:pt x="482505" y="893445"/>
                    <a:pt x="497745" y="891540"/>
                  </a:cubicBezTo>
                  <a:cubicBezTo>
                    <a:pt x="505365" y="896303"/>
                    <a:pt x="513938" y="899160"/>
                    <a:pt x="524415" y="899160"/>
                  </a:cubicBezTo>
                  <a:lnTo>
                    <a:pt x="631095" y="899160"/>
                  </a:lnTo>
                  <a:cubicBezTo>
                    <a:pt x="672053" y="899160"/>
                    <a:pt x="694913" y="855345"/>
                    <a:pt x="677768" y="823913"/>
                  </a:cubicBezTo>
                  <a:cubicBezTo>
                    <a:pt x="699675" y="808673"/>
                    <a:pt x="720630" y="790575"/>
                    <a:pt x="739680" y="769620"/>
                  </a:cubicBezTo>
                  <a:cubicBezTo>
                    <a:pt x="792068" y="713423"/>
                    <a:pt x="828263" y="643890"/>
                    <a:pt x="845408" y="566738"/>
                  </a:cubicBezTo>
                  <a:cubicBezTo>
                    <a:pt x="860648" y="592455"/>
                    <a:pt x="897795" y="652463"/>
                    <a:pt x="903510" y="622935"/>
                  </a:cubicBezTo>
                  <a:cubicBezTo>
                    <a:pt x="908273" y="602933"/>
                    <a:pt x="881603" y="506730"/>
                    <a:pt x="855885" y="423863"/>
                  </a:cubicBezTo>
                  <a:close/>
                  <a:moveTo>
                    <a:pt x="651098" y="797243"/>
                  </a:moveTo>
                  <a:cubicBezTo>
                    <a:pt x="630143" y="783908"/>
                    <a:pt x="605378" y="775335"/>
                    <a:pt x="577755" y="775335"/>
                  </a:cubicBezTo>
                  <a:cubicBezTo>
                    <a:pt x="543465" y="775335"/>
                    <a:pt x="512985" y="787718"/>
                    <a:pt x="489173" y="808673"/>
                  </a:cubicBezTo>
                  <a:cubicBezTo>
                    <a:pt x="473933" y="822008"/>
                    <a:pt x="469170" y="841058"/>
                    <a:pt x="472980" y="857250"/>
                  </a:cubicBezTo>
                  <a:cubicBezTo>
                    <a:pt x="466313" y="857250"/>
                    <a:pt x="458693" y="858203"/>
                    <a:pt x="452025" y="858203"/>
                  </a:cubicBezTo>
                  <a:cubicBezTo>
                    <a:pt x="445358" y="858203"/>
                    <a:pt x="437738" y="858203"/>
                    <a:pt x="431070" y="857250"/>
                  </a:cubicBezTo>
                  <a:cubicBezTo>
                    <a:pt x="434880" y="840105"/>
                    <a:pt x="430118" y="822008"/>
                    <a:pt x="414878" y="808673"/>
                  </a:cubicBezTo>
                  <a:cubicBezTo>
                    <a:pt x="392018" y="788670"/>
                    <a:pt x="360585" y="775335"/>
                    <a:pt x="326295" y="775335"/>
                  </a:cubicBezTo>
                  <a:cubicBezTo>
                    <a:pt x="298673" y="775335"/>
                    <a:pt x="273908" y="782955"/>
                    <a:pt x="252953" y="797243"/>
                  </a:cubicBezTo>
                  <a:cubicBezTo>
                    <a:pt x="151035" y="728663"/>
                    <a:pt x="82455" y="605790"/>
                    <a:pt x="82455" y="457200"/>
                  </a:cubicBezTo>
                  <a:cubicBezTo>
                    <a:pt x="82455" y="333375"/>
                    <a:pt x="129128" y="222885"/>
                    <a:pt x="203423" y="145733"/>
                  </a:cubicBezTo>
                  <a:lnTo>
                    <a:pt x="203423" y="145733"/>
                  </a:lnTo>
                  <a:cubicBezTo>
                    <a:pt x="231998" y="117158"/>
                    <a:pt x="271050" y="100013"/>
                    <a:pt x="313913" y="100013"/>
                  </a:cubicBezTo>
                  <a:cubicBezTo>
                    <a:pt x="372015" y="100013"/>
                    <a:pt x="423450" y="131445"/>
                    <a:pt x="450120" y="179070"/>
                  </a:cubicBezTo>
                  <a:cubicBezTo>
                    <a:pt x="476790" y="131445"/>
                    <a:pt x="528225" y="100013"/>
                    <a:pt x="586328" y="100013"/>
                  </a:cubicBezTo>
                  <a:cubicBezTo>
                    <a:pt x="628238" y="100013"/>
                    <a:pt x="667290" y="117158"/>
                    <a:pt x="694913" y="143828"/>
                  </a:cubicBezTo>
                  <a:lnTo>
                    <a:pt x="695865" y="143828"/>
                  </a:lnTo>
                  <a:cubicBezTo>
                    <a:pt x="771113" y="220980"/>
                    <a:pt x="819690" y="332423"/>
                    <a:pt x="819690" y="457200"/>
                  </a:cubicBezTo>
                  <a:cubicBezTo>
                    <a:pt x="820643" y="605790"/>
                    <a:pt x="753015" y="727710"/>
                    <a:pt x="651098" y="797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A2A2C97A-7FC3-49A1-BC2E-BEF81A3BEDC1}"/>
                </a:ext>
              </a:extLst>
            </p:cNvPr>
            <p:cNvSpPr/>
            <p:nvPr/>
          </p:nvSpPr>
          <p:spPr>
            <a:xfrm>
              <a:off x="4501548" y="2337435"/>
              <a:ext cx="133350" cy="171450"/>
            </a:xfrm>
            <a:custGeom>
              <a:avLst/>
              <a:gdLst>
                <a:gd name="connsiteX0" fmla="*/ 70452 w 133350"/>
                <a:gd name="connsiteY0" fmla="*/ 0 h 171450"/>
                <a:gd name="connsiteX1" fmla="*/ 920 w 133350"/>
                <a:gd name="connsiteY1" fmla="*/ 57150 h 171450"/>
                <a:gd name="connsiteX2" fmla="*/ 4730 w 133350"/>
                <a:gd name="connsiteY2" fmla="*/ 79057 h 171450"/>
                <a:gd name="connsiteX3" fmla="*/ 56165 w 133350"/>
                <a:gd name="connsiteY3" fmla="*/ 165735 h 171450"/>
                <a:gd name="connsiteX4" fmla="*/ 70452 w 133350"/>
                <a:gd name="connsiteY4" fmla="*/ 176213 h 171450"/>
                <a:gd name="connsiteX5" fmla="*/ 84740 w 133350"/>
                <a:gd name="connsiteY5" fmla="*/ 165735 h 171450"/>
                <a:gd name="connsiteX6" fmla="*/ 136175 w 133350"/>
                <a:gd name="connsiteY6" fmla="*/ 79057 h 171450"/>
                <a:gd name="connsiteX7" fmla="*/ 139985 w 133350"/>
                <a:gd name="connsiteY7" fmla="*/ 57150 h 171450"/>
                <a:gd name="connsiteX8" fmla="*/ 70452 w 133350"/>
                <a:gd name="connsiteY8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350" h="171450">
                  <a:moveTo>
                    <a:pt x="70452" y="0"/>
                  </a:moveTo>
                  <a:cubicBezTo>
                    <a:pt x="34257" y="0"/>
                    <a:pt x="4730" y="24765"/>
                    <a:pt x="920" y="57150"/>
                  </a:cubicBezTo>
                  <a:cubicBezTo>
                    <a:pt x="-985" y="64770"/>
                    <a:pt x="-33" y="72390"/>
                    <a:pt x="4730" y="79057"/>
                  </a:cubicBezTo>
                  <a:lnTo>
                    <a:pt x="56165" y="165735"/>
                  </a:lnTo>
                  <a:cubicBezTo>
                    <a:pt x="59975" y="172402"/>
                    <a:pt x="65690" y="176213"/>
                    <a:pt x="70452" y="176213"/>
                  </a:cubicBezTo>
                  <a:cubicBezTo>
                    <a:pt x="76167" y="176213"/>
                    <a:pt x="80930" y="172402"/>
                    <a:pt x="84740" y="165735"/>
                  </a:cubicBezTo>
                  <a:lnTo>
                    <a:pt x="136175" y="79057"/>
                  </a:lnTo>
                  <a:cubicBezTo>
                    <a:pt x="139985" y="72390"/>
                    <a:pt x="140937" y="64770"/>
                    <a:pt x="139985" y="57150"/>
                  </a:cubicBezTo>
                  <a:cubicBezTo>
                    <a:pt x="136175" y="25717"/>
                    <a:pt x="106647" y="0"/>
                    <a:pt x="7045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90469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9A8B0-B5E5-4DE9-AD5D-501BA3E5967C}"/>
              </a:ext>
            </a:extLst>
          </p:cNvPr>
          <p:cNvSpPr txBox="1">
            <a:spLocks/>
          </p:cNvSpPr>
          <p:nvPr/>
        </p:nvSpPr>
        <p:spPr>
          <a:xfrm>
            <a:off x="457200" y="426121"/>
            <a:ext cx="8229600" cy="8572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24A2EE"/>
                </a:solidFill>
                <a:latin typeface="XO Tahion"/>
                <a:ea typeface="+mj-ea"/>
                <a:cs typeface="XO Tahion"/>
              </a:defRPr>
            </a:lvl1pPr>
          </a:lstStyle>
          <a:p>
            <a:r>
              <a:rPr lang="ru-RU"/>
              <a:t>Преимущества продуктов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522EBB-EA61-4ED7-B7BA-B8D23BFD81E5}"/>
              </a:ext>
            </a:extLst>
          </p:cNvPr>
          <p:cNvSpPr txBox="1">
            <a:spLocks/>
          </p:cNvSpPr>
          <p:nvPr/>
        </p:nvSpPr>
        <p:spPr>
          <a:xfrm>
            <a:off x="575732" y="1283371"/>
            <a:ext cx="5344161" cy="3291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2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720000" indent="-180000" algn="l" defTabSz="457200" rtl="0" eaLnBrk="1" latinLnBrk="0" hangingPunct="1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080000" indent="-180000" algn="l" defTabSz="4572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440000" indent="-180000" algn="l" defTabSz="4572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800000" indent="-180000" algn="l" defTabSz="4572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  <a:defRPr sz="1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lnSpc>
                <a:spcPct val="110000"/>
              </a:lnSpc>
              <a:spcAft>
                <a:spcPts val="600"/>
              </a:spcAft>
              <a:buClr>
                <a:srgbClr val="0070C0"/>
              </a:buClr>
              <a:buSzPct val="140000"/>
              <a:buFont typeface="Wingdings" panose="05000000000000000000" pitchFamily="2" charset="2"/>
              <a:buChar char="§"/>
            </a:pPr>
            <a:r>
              <a:rPr lang="ru-RU" sz="1600" b="1" dirty="0">
                <a:latin typeface="XO Tahion"/>
                <a:cs typeface="+mn-cs"/>
              </a:rPr>
              <a:t>Экономически эффективнее</a:t>
            </a:r>
            <a:br>
              <a:rPr lang="ru-RU" sz="1400" kern="1400" dirty="0"/>
            </a:br>
            <a:r>
              <a:rPr lang="ru-RU" sz="1100" kern="1400" dirty="0"/>
              <a:t>(независимость от курса валюты и гибкий прайс-лист)</a:t>
            </a:r>
          </a:p>
          <a:p>
            <a:pPr marL="457200" lvl="1" indent="-457200">
              <a:lnSpc>
                <a:spcPct val="110000"/>
              </a:lnSpc>
              <a:spcAft>
                <a:spcPts val="600"/>
              </a:spcAft>
              <a:buClr>
                <a:srgbClr val="0070C0"/>
              </a:buClr>
              <a:buSzPct val="140000"/>
              <a:buFont typeface="Wingdings" panose="05000000000000000000" pitchFamily="2" charset="2"/>
              <a:buChar char="§"/>
            </a:pPr>
            <a:r>
              <a:rPr lang="ru-RU" sz="1600" b="1" dirty="0">
                <a:latin typeface="XO Tahion"/>
                <a:cs typeface="+mn-cs"/>
              </a:rPr>
              <a:t>Безопасный периметр</a:t>
            </a:r>
            <a:br>
              <a:rPr lang="ru-RU" sz="1400" kern="1400" dirty="0"/>
            </a:br>
            <a:r>
              <a:rPr lang="ru-RU" sz="1100" kern="1400" dirty="0"/>
              <a:t>(частное облако)</a:t>
            </a:r>
          </a:p>
          <a:p>
            <a:pPr marL="457200" lvl="1" indent="-457200">
              <a:lnSpc>
                <a:spcPct val="110000"/>
              </a:lnSpc>
              <a:spcAft>
                <a:spcPts val="600"/>
              </a:spcAft>
              <a:buClr>
                <a:srgbClr val="0070C0"/>
              </a:buClr>
              <a:buSzPct val="140000"/>
              <a:buFont typeface="Wingdings" panose="05000000000000000000" pitchFamily="2" charset="2"/>
              <a:buChar char="§"/>
            </a:pPr>
            <a:r>
              <a:rPr lang="ru-RU" sz="1600" b="1" dirty="0" err="1">
                <a:latin typeface="XO Tahion"/>
                <a:cs typeface="+mn-cs"/>
              </a:rPr>
              <a:t>Коллаборация</a:t>
            </a:r>
            <a:br>
              <a:rPr lang="ru-RU" sz="1400" kern="1400" dirty="0"/>
            </a:br>
            <a:r>
              <a:rPr lang="ru-RU" sz="1100" kern="1400" dirty="0"/>
              <a:t>(совместная работа в режиме реального времени)</a:t>
            </a:r>
          </a:p>
          <a:p>
            <a:pPr marL="457200" lvl="1" indent="-457200">
              <a:lnSpc>
                <a:spcPct val="110000"/>
              </a:lnSpc>
              <a:spcAft>
                <a:spcPts val="600"/>
              </a:spcAft>
              <a:buClr>
                <a:srgbClr val="0070C0"/>
              </a:buClr>
              <a:buSzPct val="140000"/>
              <a:buFont typeface="Wingdings" panose="05000000000000000000" pitchFamily="2" charset="2"/>
              <a:buChar char="§"/>
            </a:pPr>
            <a:r>
              <a:rPr lang="ru-RU" sz="1600" b="1" dirty="0">
                <a:latin typeface="XO Tahion"/>
                <a:cs typeface="+mn-cs"/>
              </a:rPr>
              <a:t>Страховка от форс-мажорных случаев</a:t>
            </a:r>
            <a:br>
              <a:rPr lang="ru-RU" sz="1400" kern="1400" dirty="0"/>
            </a:br>
            <a:r>
              <a:rPr lang="ru-RU" sz="1100" kern="1400" dirty="0"/>
              <a:t>(эксклюзивная техническая поддержка)</a:t>
            </a:r>
          </a:p>
          <a:p>
            <a:pPr marL="457200" lvl="1" indent="-457200">
              <a:lnSpc>
                <a:spcPct val="110000"/>
              </a:lnSpc>
              <a:spcAft>
                <a:spcPts val="600"/>
              </a:spcAft>
              <a:buClr>
                <a:srgbClr val="0070C0"/>
              </a:buClr>
              <a:buSzPct val="140000"/>
              <a:buFont typeface="Wingdings" panose="05000000000000000000" pitchFamily="2" charset="2"/>
              <a:buChar char="§"/>
            </a:pPr>
            <a:r>
              <a:rPr lang="ru-RU" sz="1600" b="1" dirty="0">
                <a:latin typeface="XO Tahion"/>
                <a:cs typeface="+mn-cs"/>
              </a:rPr>
              <a:t>Клиентоориентированность</a:t>
            </a:r>
            <a:br>
              <a:rPr lang="ru-RU" sz="1400" kern="1400" dirty="0"/>
            </a:br>
            <a:r>
              <a:rPr lang="ru-RU" sz="1100" kern="1400" dirty="0"/>
              <a:t>(учитывается  обратная связь от клиентов для последующих релизов)</a:t>
            </a:r>
          </a:p>
        </p:txBody>
      </p:sp>
      <p:grpSp>
        <p:nvGrpSpPr>
          <p:cNvPr id="4" name="Рисунок 3">
            <a:extLst>
              <a:ext uri="{FF2B5EF4-FFF2-40B4-BE49-F238E27FC236}">
                <a16:creationId xmlns:a16="http://schemas.microsoft.com/office/drawing/2014/main" id="{91FD30D5-5BAE-42C9-A076-12410E108A60}"/>
              </a:ext>
            </a:extLst>
          </p:cNvPr>
          <p:cNvGrpSpPr/>
          <p:nvPr/>
        </p:nvGrpSpPr>
        <p:grpSpPr>
          <a:xfrm>
            <a:off x="7169663" y="3145790"/>
            <a:ext cx="1398605" cy="1748256"/>
            <a:chOff x="4267199" y="2190750"/>
            <a:chExt cx="1398605" cy="1748256"/>
          </a:xfrm>
          <a:solidFill>
            <a:srgbClr val="24A2EE"/>
          </a:solidFill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618C7034-B989-4F6D-A699-1EB18337646A}"/>
                </a:ext>
              </a:extLst>
            </p:cNvPr>
            <p:cNvSpPr/>
            <p:nvPr/>
          </p:nvSpPr>
          <p:spPr>
            <a:xfrm>
              <a:off x="4285403" y="2774340"/>
              <a:ext cx="284092" cy="677449"/>
            </a:xfrm>
            <a:custGeom>
              <a:avLst/>
              <a:gdLst>
                <a:gd name="connsiteX0" fmla="*/ 265385 w 284091"/>
                <a:gd name="connsiteY0" fmla="*/ 0 h 677449"/>
                <a:gd name="connsiteX1" fmla="*/ 37915 w 284091"/>
                <a:gd name="connsiteY1" fmla="*/ 0 h 677449"/>
                <a:gd name="connsiteX2" fmla="*/ 0 w 284091"/>
                <a:gd name="connsiteY2" fmla="*/ 37915 h 677449"/>
                <a:gd name="connsiteX3" fmla="*/ 0 w 284091"/>
                <a:gd name="connsiteY3" fmla="*/ 644495 h 677449"/>
                <a:gd name="connsiteX4" fmla="*/ 37915 w 284091"/>
                <a:gd name="connsiteY4" fmla="*/ 682410 h 677449"/>
                <a:gd name="connsiteX5" fmla="*/ 265385 w 284091"/>
                <a:gd name="connsiteY5" fmla="*/ 682410 h 677449"/>
                <a:gd name="connsiteX6" fmla="*/ 303279 w 284091"/>
                <a:gd name="connsiteY6" fmla="*/ 644495 h 677449"/>
                <a:gd name="connsiteX7" fmla="*/ 303279 w 284091"/>
                <a:gd name="connsiteY7" fmla="*/ 37915 h 677449"/>
                <a:gd name="connsiteX8" fmla="*/ 265385 w 284091"/>
                <a:gd name="connsiteY8" fmla="*/ 0 h 67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091" h="677449">
                  <a:moveTo>
                    <a:pt x="265385" y="0"/>
                  </a:moveTo>
                  <a:lnTo>
                    <a:pt x="37915" y="0"/>
                  </a:lnTo>
                  <a:cubicBezTo>
                    <a:pt x="16674" y="0"/>
                    <a:pt x="0" y="16674"/>
                    <a:pt x="0" y="37915"/>
                  </a:cubicBezTo>
                  <a:lnTo>
                    <a:pt x="0" y="644495"/>
                  </a:lnTo>
                  <a:cubicBezTo>
                    <a:pt x="0" y="665736"/>
                    <a:pt x="16674" y="682410"/>
                    <a:pt x="37915" y="682410"/>
                  </a:cubicBezTo>
                  <a:lnTo>
                    <a:pt x="265385" y="682410"/>
                  </a:lnTo>
                  <a:cubicBezTo>
                    <a:pt x="286627" y="682410"/>
                    <a:pt x="303279" y="665736"/>
                    <a:pt x="303279" y="644495"/>
                  </a:cubicBezTo>
                  <a:lnTo>
                    <a:pt x="303279" y="37915"/>
                  </a:lnTo>
                  <a:cubicBezTo>
                    <a:pt x="303301" y="16674"/>
                    <a:pt x="286627" y="0"/>
                    <a:pt x="265385" y="0"/>
                  </a:cubicBezTo>
                  <a:close/>
                </a:path>
              </a:pathLst>
            </a:custGeom>
            <a:grpFill/>
            <a:ln w="21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F0576C5D-AD72-4905-BEB4-3C0F2B5B593F}"/>
                </a:ext>
              </a:extLst>
            </p:cNvPr>
            <p:cNvSpPr/>
            <p:nvPr/>
          </p:nvSpPr>
          <p:spPr>
            <a:xfrm>
              <a:off x="4647707" y="2282469"/>
              <a:ext cx="983394" cy="1201926"/>
            </a:xfrm>
            <a:custGeom>
              <a:avLst/>
              <a:gdLst>
                <a:gd name="connsiteX0" fmla="*/ 999893 w 983394"/>
                <a:gd name="connsiteY0" fmla="*/ 563724 h 1201926"/>
                <a:gd name="connsiteX1" fmla="*/ 876466 w 983394"/>
                <a:gd name="connsiteY1" fmla="*/ 439423 h 1201926"/>
                <a:gd name="connsiteX2" fmla="*/ 509180 w 983394"/>
                <a:gd name="connsiteY2" fmla="*/ 439423 h 1201926"/>
                <a:gd name="connsiteX3" fmla="*/ 540605 w 983394"/>
                <a:gd name="connsiteY3" fmla="*/ 116957 h 1201926"/>
                <a:gd name="connsiteX4" fmla="*/ 396352 w 983394"/>
                <a:gd name="connsiteY4" fmla="*/ 239 h 1201926"/>
                <a:gd name="connsiteX5" fmla="*/ 395281 w 983394"/>
                <a:gd name="connsiteY5" fmla="*/ 151 h 1201926"/>
                <a:gd name="connsiteX6" fmla="*/ 311255 w 983394"/>
                <a:gd name="connsiteY6" fmla="*/ 72857 h 1201926"/>
                <a:gd name="connsiteX7" fmla="*/ 199673 w 983394"/>
                <a:gd name="connsiteY7" fmla="*/ 398273 h 1201926"/>
                <a:gd name="connsiteX8" fmla="*/ 33785 w 983394"/>
                <a:gd name="connsiteY8" fmla="*/ 505288 h 1201926"/>
                <a:gd name="connsiteX9" fmla="*/ 0 w 983394"/>
                <a:gd name="connsiteY9" fmla="*/ 521918 h 1201926"/>
                <a:gd name="connsiteX10" fmla="*/ 350 w 983394"/>
                <a:gd name="connsiteY10" fmla="*/ 529786 h 1201926"/>
                <a:gd name="connsiteX11" fmla="*/ 350 w 983394"/>
                <a:gd name="connsiteY11" fmla="*/ 1130180 h 1201926"/>
                <a:gd name="connsiteX12" fmla="*/ 26005 w 983394"/>
                <a:gd name="connsiteY12" fmla="*/ 1138987 h 1201926"/>
                <a:gd name="connsiteX13" fmla="*/ 403825 w 983394"/>
                <a:gd name="connsiteY13" fmla="*/ 1215168 h 1201926"/>
                <a:gd name="connsiteX14" fmla="*/ 700767 w 983394"/>
                <a:gd name="connsiteY14" fmla="*/ 1215168 h 1201926"/>
                <a:gd name="connsiteX15" fmla="*/ 824194 w 983394"/>
                <a:gd name="connsiteY15" fmla="*/ 1090867 h 1201926"/>
                <a:gd name="connsiteX16" fmla="*/ 813114 w 983394"/>
                <a:gd name="connsiteY16" fmla="*/ 1037326 h 1201926"/>
                <a:gd name="connsiteX17" fmla="*/ 881230 w 983394"/>
                <a:gd name="connsiteY17" fmla="*/ 999629 h 1201926"/>
                <a:gd name="connsiteX18" fmla="*/ 912043 w 983394"/>
                <a:gd name="connsiteY18" fmla="*/ 915145 h 1201926"/>
                <a:gd name="connsiteX19" fmla="*/ 900986 w 983394"/>
                <a:gd name="connsiteY19" fmla="*/ 861714 h 1201926"/>
                <a:gd name="connsiteX20" fmla="*/ 999915 w 983394"/>
                <a:gd name="connsiteY20" fmla="*/ 739445 h 1201926"/>
                <a:gd name="connsiteX21" fmla="*/ 966261 w 983394"/>
                <a:gd name="connsiteY21" fmla="*/ 651595 h 1201926"/>
                <a:gd name="connsiteX22" fmla="*/ 999893 w 983394"/>
                <a:gd name="connsiteY22" fmla="*/ 563724 h 120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394" h="1201926">
                  <a:moveTo>
                    <a:pt x="999893" y="563724"/>
                  </a:moveTo>
                  <a:cubicBezTo>
                    <a:pt x="999893" y="501945"/>
                    <a:pt x="957476" y="439423"/>
                    <a:pt x="876466" y="439423"/>
                  </a:cubicBezTo>
                  <a:lnTo>
                    <a:pt x="509180" y="439423"/>
                  </a:lnTo>
                  <a:cubicBezTo>
                    <a:pt x="561649" y="345563"/>
                    <a:pt x="577078" y="213548"/>
                    <a:pt x="540605" y="116957"/>
                  </a:cubicBezTo>
                  <a:cubicBezTo>
                    <a:pt x="513813" y="45912"/>
                    <a:pt x="462610" y="4456"/>
                    <a:pt x="396352" y="239"/>
                  </a:cubicBezTo>
                  <a:lnTo>
                    <a:pt x="395281" y="151"/>
                  </a:lnTo>
                  <a:cubicBezTo>
                    <a:pt x="352164" y="-2493"/>
                    <a:pt x="314839" y="29806"/>
                    <a:pt x="311255" y="72857"/>
                  </a:cubicBezTo>
                  <a:cubicBezTo>
                    <a:pt x="301815" y="168661"/>
                    <a:pt x="259835" y="338111"/>
                    <a:pt x="199673" y="398273"/>
                  </a:cubicBezTo>
                  <a:cubicBezTo>
                    <a:pt x="149017" y="448929"/>
                    <a:pt x="105660" y="470148"/>
                    <a:pt x="33785" y="505288"/>
                  </a:cubicBezTo>
                  <a:cubicBezTo>
                    <a:pt x="23383" y="510380"/>
                    <a:pt x="12019" y="515931"/>
                    <a:pt x="0" y="521918"/>
                  </a:cubicBezTo>
                  <a:cubicBezTo>
                    <a:pt x="219" y="524519"/>
                    <a:pt x="350" y="527120"/>
                    <a:pt x="350" y="529786"/>
                  </a:cubicBezTo>
                  <a:lnTo>
                    <a:pt x="350" y="1130180"/>
                  </a:lnTo>
                  <a:cubicBezTo>
                    <a:pt x="9025" y="1133152"/>
                    <a:pt x="17592" y="1136103"/>
                    <a:pt x="26005" y="1138987"/>
                  </a:cubicBezTo>
                  <a:cubicBezTo>
                    <a:pt x="144625" y="1179875"/>
                    <a:pt x="247138" y="1215168"/>
                    <a:pt x="403825" y="1215168"/>
                  </a:cubicBezTo>
                  <a:lnTo>
                    <a:pt x="700767" y="1215168"/>
                  </a:lnTo>
                  <a:cubicBezTo>
                    <a:pt x="781798" y="1215168"/>
                    <a:pt x="824194" y="1152624"/>
                    <a:pt x="824194" y="1090867"/>
                  </a:cubicBezTo>
                  <a:cubicBezTo>
                    <a:pt x="824194" y="1072532"/>
                    <a:pt x="820479" y="1054153"/>
                    <a:pt x="813114" y="1037326"/>
                  </a:cubicBezTo>
                  <a:cubicBezTo>
                    <a:pt x="840103" y="1032475"/>
                    <a:pt x="863726" y="1019494"/>
                    <a:pt x="881230" y="999629"/>
                  </a:cubicBezTo>
                  <a:cubicBezTo>
                    <a:pt x="901095" y="977055"/>
                    <a:pt x="912043" y="947051"/>
                    <a:pt x="912043" y="915145"/>
                  </a:cubicBezTo>
                  <a:cubicBezTo>
                    <a:pt x="912043" y="896876"/>
                    <a:pt x="908328" y="878497"/>
                    <a:pt x="900986" y="861714"/>
                  </a:cubicBezTo>
                  <a:cubicBezTo>
                    <a:pt x="966043" y="850481"/>
                    <a:pt x="999915" y="794646"/>
                    <a:pt x="999915" y="739445"/>
                  </a:cubicBezTo>
                  <a:cubicBezTo>
                    <a:pt x="999915" y="707430"/>
                    <a:pt x="988508" y="675197"/>
                    <a:pt x="966261" y="651595"/>
                  </a:cubicBezTo>
                  <a:cubicBezTo>
                    <a:pt x="988464" y="627972"/>
                    <a:pt x="999893" y="595739"/>
                    <a:pt x="999893" y="563724"/>
                  </a:cubicBezTo>
                  <a:close/>
                </a:path>
              </a:pathLst>
            </a:custGeom>
            <a:grpFill/>
            <a:ln w="21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1791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>
            <a:extLst>
              <a:ext uri="{FF2B5EF4-FFF2-40B4-BE49-F238E27FC236}">
                <a16:creationId xmlns:a16="http://schemas.microsoft.com/office/drawing/2014/main" id="{598E68D4-59FD-40F5-A26D-95A8E1A58778}"/>
              </a:ext>
            </a:extLst>
          </p:cNvPr>
          <p:cNvSpPr txBox="1"/>
          <p:nvPr/>
        </p:nvSpPr>
        <p:spPr>
          <a:xfrm>
            <a:off x="464634" y="4563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b="1" dirty="0">
                <a:solidFill>
                  <a:srgbClr val="24A2EE"/>
                </a:solidFill>
                <a:latin typeface="XO Tahion"/>
                <a:ea typeface="+mj-ea"/>
              </a:rPr>
              <a:t>Безопасность офисного программного обеспечения. Зачем?..</a:t>
            </a:r>
          </a:p>
        </p:txBody>
      </p:sp>
      <p:sp>
        <p:nvSpPr>
          <p:cNvPr id="3" name="TextShape 2">
            <a:extLst>
              <a:ext uri="{FF2B5EF4-FFF2-40B4-BE49-F238E27FC236}">
                <a16:creationId xmlns:a16="http://schemas.microsoft.com/office/drawing/2014/main" id="{9983527C-6B2E-4763-840B-A89FF3500BB9}"/>
              </a:ext>
            </a:extLst>
          </p:cNvPr>
          <p:cNvSpPr txBox="1"/>
          <p:nvPr/>
        </p:nvSpPr>
        <p:spPr>
          <a:xfrm>
            <a:off x="464634" y="1492987"/>
            <a:ext cx="8013277" cy="249696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1pPr>
            <a:lvl2pPr marL="342900" indent="-342900"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311310" lvl="1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XO Tahion"/>
                <a:cs typeface="+mn-cs"/>
              </a:rPr>
              <a:t>Является основным каналом реализации атак</a:t>
            </a:r>
          </a:p>
          <a:p>
            <a:pPr marL="311310" lvl="1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XO Tahion"/>
                <a:cs typeface="+mn-cs"/>
              </a:rPr>
              <a:t>Наиболее распространённое ПО на современных предприятиях</a:t>
            </a:r>
          </a:p>
          <a:p>
            <a:pPr marL="311310" lvl="1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XO Tahion"/>
                <a:cs typeface="+mn-cs"/>
              </a:rPr>
              <a:t>Обрабатываемая информация часто содержит сведения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XO Tahion"/>
                <a:cs typeface="+mn-cs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XO Tahion"/>
                <a:cs typeface="+mn-cs"/>
              </a:rPr>
              <a:t>конфиденциального характера</a:t>
            </a:r>
          </a:p>
          <a:p>
            <a:pPr marL="311310" lvl="1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XO Tahion"/>
                <a:cs typeface="+mn-cs"/>
              </a:rPr>
              <a:t>Основной элемент большинства бизнес-процессов предприятий</a:t>
            </a:r>
          </a:p>
          <a:p>
            <a:pPr marL="311310" lvl="1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XO Tahion"/>
                <a:cs typeface="+mn-cs"/>
              </a:rPr>
              <a:t>Различный уровень технической подготовки сотрудников</a:t>
            </a:r>
          </a:p>
        </p:txBody>
      </p:sp>
      <p:grpSp>
        <p:nvGrpSpPr>
          <p:cNvPr id="6" name="Рисунок 4">
            <a:extLst>
              <a:ext uri="{FF2B5EF4-FFF2-40B4-BE49-F238E27FC236}">
                <a16:creationId xmlns:a16="http://schemas.microsoft.com/office/drawing/2014/main" id="{2A217AB5-7D0E-4934-B881-EF27E1402A29}"/>
              </a:ext>
            </a:extLst>
          </p:cNvPr>
          <p:cNvGrpSpPr/>
          <p:nvPr/>
        </p:nvGrpSpPr>
        <p:grpSpPr>
          <a:xfrm>
            <a:off x="6705600" y="2964603"/>
            <a:ext cx="2438400" cy="2178897"/>
            <a:chOff x="2133600" y="133350"/>
            <a:chExt cx="4876800" cy="4876800"/>
          </a:xfrm>
          <a:solidFill>
            <a:srgbClr val="24A2EE"/>
          </a:solidFill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C1529F91-970B-4A77-98EA-284374A4AC47}"/>
                </a:ext>
              </a:extLst>
            </p:cNvPr>
            <p:cNvSpPr/>
            <p:nvPr/>
          </p:nvSpPr>
          <p:spPr>
            <a:xfrm>
              <a:off x="2133600" y="133350"/>
              <a:ext cx="4876800" cy="4876800"/>
            </a:xfrm>
            <a:custGeom>
              <a:avLst/>
              <a:gdLst>
                <a:gd name="connsiteX0" fmla="*/ 4797802 w 4876800"/>
                <a:gd name="connsiteY0" fmla="*/ 2359402 h 4876800"/>
                <a:gd name="connsiteX1" fmla="*/ 4538110 w 4876800"/>
                <a:gd name="connsiteY1" fmla="*/ 2359402 h 4876800"/>
                <a:gd name="connsiteX2" fmla="*/ 2517398 w 4876800"/>
                <a:gd name="connsiteY2" fmla="*/ 338690 h 4876800"/>
                <a:gd name="connsiteX3" fmla="*/ 2517398 w 4876800"/>
                <a:gd name="connsiteY3" fmla="*/ 78998 h 4876800"/>
                <a:gd name="connsiteX4" fmla="*/ 2438400 w 4876800"/>
                <a:gd name="connsiteY4" fmla="*/ 0 h 4876800"/>
                <a:gd name="connsiteX5" fmla="*/ 2359402 w 4876800"/>
                <a:gd name="connsiteY5" fmla="*/ 78998 h 4876800"/>
                <a:gd name="connsiteX6" fmla="*/ 2359402 w 4876800"/>
                <a:gd name="connsiteY6" fmla="*/ 338690 h 4876800"/>
                <a:gd name="connsiteX7" fmla="*/ 338690 w 4876800"/>
                <a:gd name="connsiteY7" fmla="*/ 2359402 h 4876800"/>
                <a:gd name="connsiteX8" fmla="*/ 78998 w 4876800"/>
                <a:gd name="connsiteY8" fmla="*/ 2359402 h 4876800"/>
                <a:gd name="connsiteX9" fmla="*/ 0 w 4876800"/>
                <a:gd name="connsiteY9" fmla="*/ 2438400 h 4876800"/>
                <a:gd name="connsiteX10" fmla="*/ 78998 w 4876800"/>
                <a:gd name="connsiteY10" fmla="*/ 2517398 h 4876800"/>
                <a:gd name="connsiteX11" fmla="*/ 338690 w 4876800"/>
                <a:gd name="connsiteY11" fmla="*/ 2517398 h 4876800"/>
                <a:gd name="connsiteX12" fmla="*/ 2359402 w 4876800"/>
                <a:gd name="connsiteY12" fmla="*/ 4538110 h 4876800"/>
                <a:gd name="connsiteX13" fmla="*/ 2359402 w 4876800"/>
                <a:gd name="connsiteY13" fmla="*/ 4797802 h 4876800"/>
                <a:gd name="connsiteX14" fmla="*/ 2438400 w 4876800"/>
                <a:gd name="connsiteY14" fmla="*/ 4876800 h 4876800"/>
                <a:gd name="connsiteX15" fmla="*/ 2517398 w 4876800"/>
                <a:gd name="connsiteY15" fmla="*/ 4797802 h 4876800"/>
                <a:gd name="connsiteX16" fmla="*/ 2517398 w 4876800"/>
                <a:gd name="connsiteY16" fmla="*/ 4538110 h 4876800"/>
                <a:gd name="connsiteX17" fmla="*/ 4538110 w 4876800"/>
                <a:gd name="connsiteY17" fmla="*/ 2517398 h 4876800"/>
                <a:gd name="connsiteX18" fmla="*/ 4797802 w 4876800"/>
                <a:gd name="connsiteY18" fmla="*/ 2517398 h 4876800"/>
                <a:gd name="connsiteX19" fmla="*/ 4876800 w 4876800"/>
                <a:gd name="connsiteY19" fmla="*/ 2438400 h 4876800"/>
                <a:gd name="connsiteX20" fmla="*/ 4797802 w 4876800"/>
                <a:gd name="connsiteY20" fmla="*/ 2359402 h 4876800"/>
                <a:gd name="connsiteX21" fmla="*/ 4380009 w 4876800"/>
                <a:gd name="connsiteY21" fmla="*/ 2359402 h 4876800"/>
                <a:gd name="connsiteX22" fmla="*/ 4032187 w 4876800"/>
                <a:gd name="connsiteY22" fmla="*/ 2359402 h 4876800"/>
                <a:gd name="connsiteX23" fmla="*/ 2517398 w 4876800"/>
                <a:gd name="connsiteY23" fmla="*/ 844613 h 4876800"/>
                <a:gd name="connsiteX24" fmla="*/ 2517398 w 4876800"/>
                <a:gd name="connsiteY24" fmla="*/ 496791 h 4876800"/>
                <a:gd name="connsiteX25" fmla="*/ 4380009 w 4876800"/>
                <a:gd name="connsiteY25" fmla="*/ 2359402 h 4876800"/>
                <a:gd name="connsiteX26" fmla="*/ 3618101 w 4876800"/>
                <a:gd name="connsiteY26" fmla="*/ 2517398 h 4876800"/>
                <a:gd name="connsiteX27" fmla="*/ 3873959 w 4876800"/>
                <a:gd name="connsiteY27" fmla="*/ 2517398 h 4876800"/>
                <a:gd name="connsiteX28" fmla="*/ 2517398 w 4876800"/>
                <a:gd name="connsiteY28" fmla="*/ 3873959 h 4876800"/>
                <a:gd name="connsiteX29" fmla="*/ 2517398 w 4876800"/>
                <a:gd name="connsiteY29" fmla="*/ 3618101 h 4876800"/>
                <a:gd name="connsiteX30" fmla="*/ 2438400 w 4876800"/>
                <a:gd name="connsiteY30" fmla="*/ 3539103 h 4876800"/>
                <a:gd name="connsiteX31" fmla="*/ 2359402 w 4876800"/>
                <a:gd name="connsiteY31" fmla="*/ 3618101 h 4876800"/>
                <a:gd name="connsiteX32" fmla="*/ 2359402 w 4876800"/>
                <a:gd name="connsiteY32" fmla="*/ 3873959 h 4876800"/>
                <a:gd name="connsiteX33" fmla="*/ 1002841 w 4876800"/>
                <a:gd name="connsiteY33" fmla="*/ 2517398 h 4876800"/>
                <a:gd name="connsiteX34" fmla="*/ 1258699 w 4876800"/>
                <a:gd name="connsiteY34" fmla="*/ 2517398 h 4876800"/>
                <a:gd name="connsiteX35" fmla="*/ 1337697 w 4876800"/>
                <a:gd name="connsiteY35" fmla="*/ 2438400 h 4876800"/>
                <a:gd name="connsiteX36" fmla="*/ 1258699 w 4876800"/>
                <a:gd name="connsiteY36" fmla="*/ 2359402 h 4876800"/>
                <a:gd name="connsiteX37" fmla="*/ 1002841 w 4876800"/>
                <a:gd name="connsiteY37" fmla="*/ 2359402 h 4876800"/>
                <a:gd name="connsiteX38" fmla="*/ 2359402 w 4876800"/>
                <a:gd name="connsiteY38" fmla="*/ 1002841 h 4876800"/>
                <a:gd name="connsiteX39" fmla="*/ 2359402 w 4876800"/>
                <a:gd name="connsiteY39" fmla="*/ 1258699 h 4876800"/>
                <a:gd name="connsiteX40" fmla="*/ 2438400 w 4876800"/>
                <a:gd name="connsiteY40" fmla="*/ 1337697 h 4876800"/>
                <a:gd name="connsiteX41" fmla="*/ 2517398 w 4876800"/>
                <a:gd name="connsiteY41" fmla="*/ 1258699 h 4876800"/>
                <a:gd name="connsiteX42" fmla="*/ 2517398 w 4876800"/>
                <a:gd name="connsiteY42" fmla="*/ 1002841 h 4876800"/>
                <a:gd name="connsiteX43" fmla="*/ 3873959 w 4876800"/>
                <a:gd name="connsiteY43" fmla="*/ 2359402 h 4876800"/>
                <a:gd name="connsiteX44" fmla="*/ 3618101 w 4876800"/>
                <a:gd name="connsiteY44" fmla="*/ 2359402 h 4876800"/>
                <a:gd name="connsiteX45" fmla="*/ 3539103 w 4876800"/>
                <a:gd name="connsiteY45" fmla="*/ 2438400 h 4876800"/>
                <a:gd name="connsiteX46" fmla="*/ 3618101 w 4876800"/>
                <a:gd name="connsiteY46" fmla="*/ 2517398 h 4876800"/>
                <a:gd name="connsiteX47" fmla="*/ 2359402 w 4876800"/>
                <a:gd name="connsiteY47" fmla="*/ 496791 h 4876800"/>
                <a:gd name="connsiteX48" fmla="*/ 2359402 w 4876800"/>
                <a:gd name="connsiteY48" fmla="*/ 844603 h 4876800"/>
                <a:gd name="connsiteX49" fmla="*/ 844613 w 4876800"/>
                <a:gd name="connsiteY49" fmla="*/ 2359402 h 4876800"/>
                <a:gd name="connsiteX50" fmla="*/ 496791 w 4876800"/>
                <a:gd name="connsiteY50" fmla="*/ 2359402 h 4876800"/>
                <a:gd name="connsiteX51" fmla="*/ 2359402 w 4876800"/>
                <a:gd name="connsiteY51" fmla="*/ 496791 h 4876800"/>
                <a:gd name="connsiteX52" fmla="*/ 496791 w 4876800"/>
                <a:gd name="connsiteY52" fmla="*/ 2517398 h 4876800"/>
                <a:gd name="connsiteX53" fmla="*/ 844613 w 4876800"/>
                <a:gd name="connsiteY53" fmla="*/ 2517398 h 4876800"/>
                <a:gd name="connsiteX54" fmla="*/ 2359402 w 4876800"/>
                <a:gd name="connsiteY54" fmla="*/ 4032187 h 4876800"/>
                <a:gd name="connsiteX55" fmla="*/ 2359402 w 4876800"/>
                <a:gd name="connsiteY55" fmla="*/ 4380009 h 4876800"/>
                <a:gd name="connsiteX56" fmla="*/ 496791 w 4876800"/>
                <a:gd name="connsiteY56" fmla="*/ 2517398 h 4876800"/>
                <a:gd name="connsiteX57" fmla="*/ 2517398 w 4876800"/>
                <a:gd name="connsiteY57" fmla="*/ 4380009 h 4876800"/>
                <a:gd name="connsiteX58" fmla="*/ 2517398 w 4876800"/>
                <a:gd name="connsiteY58" fmla="*/ 4032187 h 4876800"/>
                <a:gd name="connsiteX59" fmla="*/ 4032187 w 4876800"/>
                <a:gd name="connsiteY59" fmla="*/ 2517398 h 4876800"/>
                <a:gd name="connsiteX60" fmla="*/ 4380009 w 4876800"/>
                <a:gd name="connsiteY60" fmla="*/ 2517398 h 4876800"/>
                <a:gd name="connsiteX61" fmla="*/ 2517398 w 4876800"/>
                <a:gd name="connsiteY61" fmla="*/ 4380009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876800" h="4876800">
                  <a:moveTo>
                    <a:pt x="4797802" y="2359402"/>
                  </a:moveTo>
                  <a:lnTo>
                    <a:pt x="4538110" y="2359402"/>
                  </a:lnTo>
                  <a:cubicBezTo>
                    <a:pt x="4497379" y="1263418"/>
                    <a:pt x="3613382" y="379421"/>
                    <a:pt x="2517398" y="338690"/>
                  </a:cubicBezTo>
                  <a:lnTo>
                    <a:pt x="2517398" y="78998"/>
                  </a:lnTo>
                  <a:cubicBezTo>
                    <a:pt x="2517398" y="35370"/>
                    <a:pt x="2482028" y="0"/>
                    <a:pt x="2438400" y="0"/>
                  </a:cubicBezTo>
                  <a:cubicBezTo>
                    <a:pt x="2394772" y="0"/>
                    <a:pt x="2359402" y="35370"/>
                    <a:pt x="2359402" y="78998"/>
                  </a:cubicBezTo>
                  <a:lnTo>
                    <a:pt x="2359402" y="338690"/>
                  </a:lnTo>
                  <a:cubicBezTo>
                    <a:pt x="1263418" y="379421"/>
                    <a:pt x="379421" y="1263418"/>
                    <a:pt x="338690" y="2359402"/>
                  </a:cubicBezTo>
                  <a:lnTo>
                    <a:pt x="78998" y="2359402"/>
                  </a:lnTo>
                  <a:cubicBezTo>
                    <a:pt x="35370" y="2359402"/>
                    <a:pt x="0" y="2394772"/>
                    <a:pt x="0" y="2438400"/>
                  </a:cubicBezTo>
                  <a:cubicBezTo>
                    <a:pt x="0" y="2482028"/>
                    <a:pt x="35370" y="2517398"/>
                    <a:pt x="78998" y="2517398"/>
                  </a:cubicBezTo>
                  <a:lnTo>
                    <a:pt x="338690" y="2517398"/>
                  </a:lnTo>
                  <a:cubicBezTo>
                    <a:pt x="379421" y="3613382"/>
                    <a:pt x="1263418" y="4497379"/>
                    <a:pt x="2359402" y="4538110"/>
                  </a:cubicBezTo>
                  <a:lnTo>
                    <a:pt x="2359402" y="4797802"/>
                  </a:lnTo>
                  <a:cubicBezTo>
                    <a:pt x="2359402" y="4841430"/>
                    <a:pt x="2394772" y="4876800"/>
                    <a:pt x="2438400" y="4876800"/>
                  </a:cubicBezTo>
                  <a:cubicBezTo>
                    <a:pt x="2482028" y="4876800"/>
                    <a:pt x="2517398" y="4841430"/>
                    <a:pt x="2517398" y="4797802"/>
                  </a:cubicBezTo>
                  <a:lnTo>
                    <a:pt x="2517398" y="4538110"/>
                  </a:lnTo>
                  <a:cubicBezTo>
                    <a:pt x="3613382" y="4497379"/>
                    <a:pt x="4497379" y="3613382"/>
                    <a:pt x="4538110" y="2517398"/>
                  </a:cubicBezTo>
                  <a:lnTo>
                    <a:pt x="4797802" y="2517398"/>
                  </a:lnTo>
                  <a:cubicBezTo>
                    <a:pt x="4841430" y="2517398"/>
                    <a:pt x="4876800" y="2482028"/>
                    <a:pt x="4876800" y="2438400"/>
                  </a:cubicBezTo>
                  <a:cubicBezTo>
                    <a:pt x="4876800" y="2394772"/>
                    <a:pt x="4841430" y="2359402"/>
                    <a:pt x="4797802" y="2359402"/>
                  </a:cubicBezTo>
                  <a:close/>
                  <a:moveTo>
                    <a:pt x="4380009" y="2359402"/>
                  </a:moveTo>
                  <a:lnTo>
                    <a:pt x="4032187" y="2359402"/>
                  </a:lnTo>
                  <a:cubicBezTo>
                    <a:pt x="3992151" y="1542227"/>
                    <a:pt x="3334573" y="884649"/>
                    <a:pt x="2517398" y="844613"/>
                  </a:cubicBezTo>
                  <a:lnTo>
                    <a:pt x="2517398" y="496791"/>
                  </a:lnTo>
                  <a:cubicBezTo>
                    <a:pt x="3526253" y="537343"/>
                    <a:pt x="4339457" y="1350547"/>
                    <a:pt x="4380009" y="2359402"/>
                  </a:cubicBezTo>
                  <a:close/>
                  <a:moveTo>
                    <a:pt x="3618101" y="2517398"/>
                  </a:moveTo>
                  <a:lnTo>
                    <a:pt x="3873959" y="2517398"/>
                  </a:lnTo>
                  <a:cubicBezTo>
                    <a:pt x="3834229" y="3247422"/>
                    <a:pt x="3247422" y="3834229"/>
                    <a:pt x="2517398" y="3873959"/>
                  </a:cubicBezTo>
                  <a:lnTo>
                    <a:pt x="2517398" y="3618101"/>
                  </a:lnTo>
                  <a:cubicBezTo>
                    <a:pt x="2517398" y="3574473"/>
                    <a:pt x="2482028" y="3539103"/>
                    <a:pt x="2438400" y="3539103"/>
                  </a:cubicBezTo>
                  <a:cubicBezTo>
                    <a:pt x="2394772" y="3539103"/>
                    <a:pt x="2359402" y="3574473"/>
                    <a:pt x="2359402" y="3618101"/>
                  </a:cubicBezTo>
                  <a:lnTo>
                    <a:pt x="2359402" y="3873959"/>
                  </a:lnTo>
                  <a:cubicBezTo>
                    <a:pt x="1629378" y="3834229"/>
                    <a:pt x="1042571" y="3247422"/>
                    <a:pt x="1002841" y="2517398"/>
                  </a:cubicBezTo>
                  <a:lnTo>
                    <a:pt x="1258699" y="2517398"/>
                  </a:lnTo>
                  <a:cubicBezTo>
                    <a:pt x="1302327" y="2517398"/>
                    <a:pt x="1337697" y="2482028"/>
                    <a:pt x="1337697" y="2438400"/>
                  </a:cubicBezTo>
                  <a:cubicBezTo>
                    <a:pt x="1337697" y="2394772"/>
                    <a:pt x="1302327" y="2359402"/>
                    <a:pt x="1258699" y="2359402"/>
                  </a:cubicBezTo>
                  <a:lnTo>
                    <a:pt x="1002841" y="2359402"/>
                  </a:lnTo>
                  <a:cubicBezTo>
                    <a:pt x="1042571" y="1629378"/>
                    <a:pt x="1629378" y="1042571"/>
                    <a:pt x="2359402" y="1002841"/>
                  </a:cubicBezTo>
                  <a:lnTo>
                    <a:pt x="2359402" y="1258699"/>
                  </a:lnTo>
                  <a:cubicBezTo>
                    <a:pt x="2359402" y="1302327"/>
                    <a:pt x="2394772" y="1337697"/>
                    <a:pt x="2438400" y="1337697"/>
                  </a:cubicBezTo>
                  <a:cubicBezTo>
                    <a:pt x="2482028" y="1337697"/>
                    <a:pt x="2517398" y="1302327"/>
                    <a:pt x="2517398" y="1258699"/>
                  </a:cubicBezTo>
                  <a:lnTo>
                    <a:pt x="2517398" y="1002841"/>
                  </a:lnTo>
                  <a:cubicBezTo>
                    <a:pt x="3247422" y="1042571"/>
                    <a:pt x="3834229" y="1629378"/>
                    <a:pt x="3873959" y="2359402"/>
                  </a:cubicBezTo>
                  <a:lnTo>
                    <a:pt x="3618101" y="2359402"/>
                  </a:lnTo>
                  <a:cubicBezTo>
                    <a:pt x="3574473" y="2359402"/>
                    <a:pt x="3539103" y="2394772"/>
                    <a:pt x="3539103" y="2438400"/>
                  </a:cubicBezTo>
                  <a:cubicBezTo>
                    <a:pt x="3539103" y="2482028"/>
                    <a:pt x="3574473" y="2517398"/>
                    <a:pt x="3618101" y="2517398"/>
                  </a:cubicBezTo>
                  <a:close/>
                  <a:moveTo>
                    <a:pt x="2359402" y="496791"/>
                  </a:moveTo>
                  <a:lnTo>
                    <a:pt x="2359402" y="844603"/>
                  </a:lnTo>
                  <a:cubicBezTo>
                    <a:pt x="1542227" y="884649"/>
                    <a:pt x="884649" y="1542227"/>
                    <a:pt x="844613" y="2359402"/>
                  </a:cubicBezTo>
                  <a:lnTo>
                    <a:pt x="496791" y="2359402"/>
                  </a:lnTo>
                  <a:cubicBezTo>
                    <a:pt x="537343" y="1350547"/>
                    <a:pt x="1350547" y="537343"/>
                    <a:pt x="2359402" y="496791"/>
                  </a:cubicBezTo>
                  <a:close/>
                  <a:moveTo>
                    <a:pt x="496791" y="2517398"/>
                  </a:moveTo>
                  <a:lnTo>
                    <a:pt x="844613" y="2517398"/>
                  </a:lnTo>
                  <a:cubicBezTo>
                    <a:pt x="884649" y="3334573"/>
                    <a:pt x="1542227" y="3992151"/>
                    <a:pt x="2359402" y="4032187"/>
                  </a:cubicBezTo>
                  <a:lnTo>
                    <a:pt x="2359402" y="4380009"/>
                  </a:lnTo>
                  <a:cubicBezTo>
                    <a:pt x="1350547" y="4339457"/>
                    <a:pt x="537343" y="3526253"/>
                    <a:pt x="496791" y="2517398"/>
                  </a:cubicBezTo>
                  <a:close/>
                  <a:moveTo>
                    <a:pt x="2517398" y="4380009"/>
                  </a:moveTo>
                  <a:lnTo>
                    <a:pt x="2517398" y="4032187"/>
                  </a:lnTo>
                  <a:cubicBezTo>
                    <a:pt x="3334573" y="3992151"/>
                    <a:pt x="3992151" y="3334562"/>
                    <a:pt x="4032187" y="2517398"/>
                  </a:cubicBezTo>
                  <a:lnTo>
                    <a:pt x="4380009" y="2517398"/>
                  </a:lnTo>
                  <a:cubicBezTo>
                    <a:pt x="4339457" y="3526253"/>
                    <a:pt x="3526253" y="4339457"/>
                    <a:pt x="2517398" y="4380009"/>
                  </a:cubicBezTo>
                  <a:close/>
                </a:path>
              </a:pathLst>
            </a:custGeom>
            <a:grpFill/>
            <a:ln w="10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499489C9-2794-4E1A-B739-61F782F3E602}"/>
                </a:ext>
              </a:extLst>
            </p:cNvPr>
            <p:cNvSpPr/>
            <p:nvPr/>
          </p:nvSpPr>
          <p:spPr>
            <a:xfrm>
              <a:off x="4240209" y="2239959"/>
              <a:ext cx="663582" cy="663582"/>
            </a:xfrm>
            <a:custGeom>
              <a:avLst/>
              <a:gdLst>
                <a:gd name="connsiteX0" fmla="*/ 331791 w 663581"/>
                <a:gd name="connsiteY0" fmla="*/ 0 h 663581"/>
                <a:gd name="connsiteX1" fmla="*/ 0 w 663581"/>
                <a:gd name="connsiteY1" fmla="*/ 331791 h 663581"/>
                <a:gd name="connsiteX2" fmla="*/ 331791 w 663581"/>
                <a:gd name="connsiteY2" fmla="*/ 663582 h 663581"/>
                <a:gd name="connsiteX3" fmla="*/ 663582 w 663581"/>
                <a:gd name="connsiteY3" fmla="*/ 331791 h 663581"/>
                <a:gd name="connsiteX4" fmla="*/ 331791 w 663581"/>
                <a:gd name="connsiteY4" fmla="*/ 0 h 663581"/>
                <a:gd name="connsiteX5" fmla="*/ 331791 w 663581"/>
                <a:gd name="connsiteY5" fmla="*/ 505586 h 663581"/>
                <a:gd name="connsiteX6" fmla="*/ 157996 w 663581"/>
                <a:gd name="connsiteY6" fmla="*/ 331791 h 663581"/>
                <a:gd name="connsiteX7" fmla="*/ 331791 w 663581"/>
                <a:gd name="connsiteY7" fmla="*/ 157996 h 663581"/>
                <a:gd name="connsiteX8" fmla="*/ 505586 w 663581"/>
                <a:gd name="connsiteY8" fmla="*/ 331791 h 663581"/>
                <a:gd name="connsiteX9" fmla="*/ 331791 w 663581"/>
                <a:gd name="connsiteY9" fmla="*/ 505586 h 663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3581" h="663581">
                  <a:moveTo>
                    <a:pt x="331791" y="0"/>
                  </a:moveTo>
                  <a:cubicBezTo>
                    <a:pt x="148842" y="0"/>
                    <a:pt x="0" y="148842"/>
                    <a:pt x="0" y="331791"/>
                  </a:cubicBezTo>
                  <a:cubicBezTo>
                    <a:pt x="0" y="514739"/>
                    <a:pt x="148842" y="663582"/>
                    <a:pt x="331791" y="663582"/>
                  </a:cubicBezTo>
                  <a:cubicBezTo>
                    <a:pt x="514739" y="663582"/>
                    <a:pt x="663582" y="514739"/>
                    <a:pt x="663582" y="331791"/>
                  </a:cubicBezTo>
                  <a:cubicBezTo>
                    <a:pt x="663582" y="148842"/>
                    <a:pt x="514739" y="0"/>
                    <a:pt x="331791" y="0"/>
                  </a:cubicBezTo>
                  <a:close/>
                  <a:moveTo>
                    <a:pt x="331791" y="505586"/>
                  </a:moveTo>
                  <a:cubicBezTo>
                    <a:pt x="235961" y="505586"/>
                    <a:pt x="157996" y="427621"/>
                    <a:pt x="157996" y="331791"/>
                  </a:cubicBezTo>
                  <a:cubicBezTo>
                    <a:pt x="157996" y="235961"/>
                    <a:pt x="235961" y="157996"/>
                    <a:pt x="331791" y="157996"/>
                  </a:cubicBezTo>
                  <a:cubicBezTo>
                    <a:pt x="427621" y="157996"/>
                    <a:pt x="505586" y="235961"/>
                    <a:pt x="505586" y="331791"/>
                  </a:cubicBezTo>
                  <a:cubicBezTo>
                    <a:pt x="505586" y="427621"/>
                    <a:pt x="427621" y="505586"/>
                    <a:pt x="331791" y="505586"/>
                  </a:cubicBezTo>
                  <a:close/>
                </a:path>
              </a:pathLst>
            </a:custGeom>
            <a:grpFill/>
            <a:ln w="10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8889741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extShape 1"/>
          <p:cNvSpPr txBox="1"/>
          <p:nvPr/>
        </p:nvSpPr>
        <p:spPr>
          <a:xfrm>
            <a:off x="1422360" y="2238120"/>
            <a:ext cx="6298920" cy="568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 err="1">
                <a:solidFill>
                  <a:srgbClr val="14A1F2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Спасибо</a:t>
            </a:r>
            <a:r>
              <a:rPr lang="en-US" sz="3600" b="1" strike="noStrike" spc="-1" dirty="0">
                <a:solidFill>
                  <a:srgbClr val="14A1F2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 </a:t>
            </a:r>
            <a:r>
              <a:rPr lang="en-US" sz="3600" b="1" strike="noStrike" spc="-1" dirty="0" err="1">
                <a:solidFill>
                  <a:srgbClr val="14A1F2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за</a:t>
            </a:r>
            <a:r>
              <a:rPr lang="en-US" sz="3600" b="1" strike="noStrike" spc="-1" dirty="0">
                <a:solidFill>
                  <a:srgbClr val="14A1F2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 </a:t>
            </a:r>
            <a:r>
              <a:rPr lang="en-US" sz="3600" b="1" strike="noStrike" spc="-1" dirty="0" err="1">
                <a:solidFill>
                  <a:srgbClr val="14A1F2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внимание</a:t>
            </a:r>
            <a:r>
              <a:rPr lang="en-US" sz="3600" b="1" strike="noStrike" spc="-1" dirty="0">
                <a:solidFill>
                  <a:srgbClr val="14A1F2"/>
                </a:solidFill>
                <a:uFill>
                  <a:solidFill>
                    <a:srgbClr val="FFFFFF"/>
                  </a:solidFill>
                </a:uFill>
                <a:latin typeface="XO Tahion"/>
              </a:rPr>
              <a:t>! </a:t>
            </a:r>
            <a:endParaRPr lang="en-US" sz="1800" b="0" strike="noStrike" spc="-1" dirty="0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8637" name="TextShape 2"/>
          <p:cNvSpPr txBox="1"/>
          <p:nvPr/>
        </p:nvSpPr>
        <p:spPr>
          <a:xfrm>
            <a:off x="1422360" y="2948400"/>
            <a:ext cx="6298920" cy="1828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ru-RU" sz="1600" b="1" dirty="0" err="1">
                <a:latin typeface="XO Tahion"/>
              </a:rPr>
              <a:t>Буравцов</a:t>
            </a:r>
            <a:r>
              <a:rPr lang="ru-RU" sz="1600" b="1" dirty="0">
                <a:latin typeface="XO Tahion"/>
              </a:rPr>
              <a:t> Александр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ru-RU" sz="1600" dirty="0">
                <a:latin typeface="XO Tahion"/>
              </a:rPr>
              <a:t>Директор по информационной безопасности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1600" dirty="0">
                <a:latin typeface="XO Tahion"/>
              </a:rPr>
              <a:t>+7 926 573-55-53, </a:t>
            </a:r>
            <a:r>
              <a:rPr lang="en-US" sz="1600" dirty="0" err="1">
                <a:latin typeface="XO Tahion"/>
              </a:rPr>
              <a:t>alexander.buravtsov@myoffice.team</a:t>
            </a:r>
            <a:endParaRPr lang="ru-RU" sz="1600" dirty="0">
              <a:latin typeface="XO Tahion"/>
            </a:endParaRPr>
          </a:p>
        </p:txBody>
      </p:sp>
      <p:pic>
        <p:nvPicPr>
          <p:cNvPr id="2097181" name="Рисунок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28200" y="99720"/>
            <a:ext cx="7486200" cy="2228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 descr="products1.png">
            <a:extLst>
              <a:ext uri="{FF2B5EF4-FFF2-40B4-BE49-F238E27FC236}">
                <a16:creationId xmlns:a16="http://schemas.microsoft.com/office/drawing/2014/main" id="{34811689-0815-496C-A694-3ACAB24FC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Объект 2">
            <a:extLst>
              <a:ext uri="{FF2B5EF4-FFF2-40B4-BE49-F238E27FC236}">
                <a16:creationId xmlns:a16="http://schemas.microsoft.com/office/drawing/2014/main" id="{B257CC50-DD59-4AA2-A6F8-6A2E536B325A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494370" y="1071950"/>
            <a:ext cx="4762500" cy="3522662"/>
          </a:xfrm>
        </p:spPr>
        <p:txBody>
          <a:bodyPr/>
          <a:lstStyle/>
          <a:p>
            <a:pPr marL="215900" indent="0" eaLnBrk="1" hangingPunct="1">
              <a:buFontTx/>
              <a:buNone/>
            </a:pPr>
            <a:r>
              <a:rPr lang="ru-RU" altLang="ru-RU" sz="2000" b="1" dirty="0"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</a:rPr>
              <a:t>Что предлагают</a:t>
            </a:r>
            <a:br>
              <a:rPr lang="ru-RU" altLang="ru-RU" sz="2000" b="1" dirty="0"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</a:rPr>
            </a:br>
            <a:r>
              <a:rPr lang="ru-RU" altLang="ru-RU" sz="2000" b="1" dirty="0"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</a:rPr>
              <a:t>мировые вендоры:</a:t>
            </a:r>
          </a:p>
          <a:p>
            <a:pPr marL="233363" lvl="1" indent="-233363" eaLnBrk="1" hangingPunct="1">
              <a:lnSpc>
                <a:spcPct val="140000"/>
              </a:lnSpc>
              <a:spcBef>
                <a:spcPct val="0"/>
              </a:spcBef>
            </a:pPr>
            <a:r>
              <a:rPr lang="ru-RU" altLang="ru-RU" sz="1400" dirty="0"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</a:rPr>
              <a:t>Облачные технологии</a:t>
            </a:r>
          </a:p>
          <a:p>
            <a:pPr marL="233363" lvl="1" indent="-233363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400" dirty="0"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</a:rPr>
              <a:t>Удобство и простота в использовании</a:t>
            </a:r>
            <a:br>
              <a:rPr lang="ru-RU" altLang="ru-RU" sz="1400" dirty="0"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</a:rPr>
            </a:br>
            <a:r>
              <a:rPr lang="ru-RU" altLang="ru-RU" sz="1400" dirty="0"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</a:rPr>
              <a:t>и поддержке</a:t>
            </a:r>
          </a:p>
          <a:p>
            <a:pPr marL="233363" lvl="1" indent="-233363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400" dirty="0"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</a:rPr>
              <a:t>Доступность информации</a:t>
            </a:r>
            <a:br>
              <a:rPr lang="ru-RU" altLang="ru-RU" sz="1400" dirty="0"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</a:rPr>
            </a:br>
            <a:r>
              <a:rPr lang="ru-RU" altLang="ru-RU" sz="1400" dirty="0"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</a:rPr>
              <a:t>в любой точке мира</a:t>
            </a:r>
          </a:p>
        </p:txBody>
      </p:sp>
      <p:sp>
        <p:nvSpPr>
          <p:cNvPr id="14340" name="Title 3">
            <a:extLst>
              <a:ext uri="{FF2B5EF4-FFF2-40B4-BE49-F238E27FC236}">
                <a16:creationId xmlns:a16="http://schemas.microsoft.com/office/drawing/2014/main" id="{B6222207-A215-438D-849D-60EC0693BC1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94370" y="426121"/>
            <a:ext cx="8229600" cy="857250"/>
          </a:xfrm>
        </p:spPr>
        <p:txBody>
          <a:bodyPr/>
          <a:lstStyle/>
          <a:p>
            <a:r>
              <a:rPr lang="ru-RU" altLang="ru-RU" dirty="0"/>
              <a:t>Технологические тренды</a:t>
            </a:r>
          </a:p>
        </p:txBody>
      </p:sp>
      <p:sp>
        <p:nvSpPr>
          <p:cNvPr id="14341" name="Объект 2">
            <a:extLst>
              <a:ext uri="{FF2B5EF4-FFF2-40B4-BE49-F238E27FC236}">
                <a16:creationId xmlns:a16="http://schemas.microsoft.com/office/drawing/2014/main" id="{8A495469-7A58-42AA-B919-FD7FD749B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6362" y="1268413"/>
            <a:ext cx="365216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>
            <a:lvl1pPr marL="215900">
              <a:spcBef>
                <a:spcPts val="600"/>
              </a:spcBef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1pPr>
            <a:lvl2pPr marL="233363" indent="-233363">
              <a:spcBef>
                <a:spcPts val="600"/>
              </a:spcBef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3pPr>
            <a:lvl4pPr marL="1600200" indent="-228600">
              <a:spcBef>
                <a:spcPts val="600"/>
              </a:spcBef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4pPr>
            <a:lvl5pPr marL="2057400" indent="-228600">
              <a:spcBef>
                <a:spcPts val="600"/>
              </a:spcBef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ts val="1000"/>
              </a:spcBef>
              <a:buClr>
                <a:srgbClr val="181818"/>
              </a:buClr>
              <a:buSzTx/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chemeClr val="bg1"/>
                </a:solidFill>
                <a:cs typeface="Open Sans" panose="020B0604020202020204" charset="0"/>
                <a:sym typeface="Arial" panose="020B0604020202020204" pitchFamily="34" charset="0"/>
              </a:rPr>
              <a:t>Оборотная</a:t>
            </a:r>
            <a:br>
              <a:rPr lang="ru-RU" altLang="ru-RU" sz="2000" b="1" dirty="0">
                <a:solidFill>
                  <a:schemeClr val="bg1"/>
                </a:solidFill>
                <a:cs typeface="Open Sans" panose="020B0604020202020204" charset="0"/>
                <a:sym typeface="Arial" panose="020B0604020202020204" pitchFamily="34" charset="0"/>
              </a:rPr>
            </a:br>
            <a:r>
              <a:rPr lang="ru-RU" altLang="ru-RU" sz="2000" b="1" dirty="0">
                <a:solidFill>
                  <a:schemeClr val="bg1"/>
                </a:solidFill>
                <a:cs typeface="Open Sans" panose="020B0604020202020204" charset="0"/>
                <a:sym typeface="Arial" panose="020B0604020202020204" pitchFamily="34" charset="0"/>
              </a:rPr>
              <a:t>сторона медали:</a:t>
            </a:r>
          </a:p>
          <a:p>
            <a:pPr lvl="1" defTabSz="914400" eaLnBrk="1" hangingPunct="1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Clr>
                <a:srgbClr val="BFBFBF"/>
              </a:buClr>
              <a:buFont typeface="Wingdings" panose="05000000000000000000" pitchFamily="2" charset="2"/>
              <a:buChar char="§"/>
            </a:pPr>
            <a:r>
              <a:rPr lang="ru-RU" altLang="ru-RU" sz="1400" dirty="0">
                <a:solidFill>
                  <a:schemeClr val="bg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Информация хранится</a:t>
            </a:r>
            <a:br>
              <a:rPr lang="ru-RU" altLang="ru-RU" sz="1400" dirty="0">
                <a:solidFill>
                  <a:schemeClr val="bg1"/>
                </a:solidFill>
                <a:cs typeface="Helvetica" panose="020B0604020202020204" pitchFamily="34" charset="0"/>
                <a:sym typeface="Arial" panose="020B0604020202020204" pitchFamily="34" charset="0"/>
              </a:rPr>
            </a:br>
            <a:r>
              <a:rPr lang="ru-RU" altLang="ru-RU" sz="1400" dirty="0">
                <a:solidFill>
                  <a:schemeClr val="bg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за пределами страны</a:t>
            </a:r>
          </a:p>
          <a:p>
            <a:pPr lvl="1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FBFBF"/>
              </a:buClr>
              <a:buFont typeface="Wingdings" panose="05000000000000000000" pitchFamily="2" charset="2"/>
              <a:buChar char="§"/>
            </a:pPr>
            <a:r>
              <a:rPr lang="ru-RU" altLang="ru-RU" sz="1400" dirty="0">
                <a:solidFill>
                  <a:schemeClr val="bg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«Шпионские истории»: закладки в </a:t>
            </a:r>
            <a:r>
              <a:rPr lang="ru-RU" altLang="ru-RU" sz="1400" dirty="0" err="1">
                <a:solidFill>
                  <a:schemeClr val="bg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Cisco</a:t>
            </a:r>
            <a:r>
              <a:rPr lang="ru-RU" altLang="ru-RU" sz="1400" dirty="0">
                <a:solidFill>
                  <a:schemeClr val="bg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, </a:t>
            </a:r>
            <a:r>
              <a:rPr lang="ru-RU" altLang="ru-RU" sz="1400" dirty="0" err="1">
                <a:solidFill>
                  <a:schemeClr val="bg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Windows</a:t>
            </a:r>
            <a:r>
              <a:rPr lang="ru-RU" altLang="ru-RU" sz="1400" dirty="0">
                <a:solidFill>
                  <a:schemeClr val="bg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 10</a:t>
            </a:r>
          </a:p>
          <a:p>
            <a:pPr lvl="1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FBFBF"/>
              </a:buClr>
              <a:buFont typeface="Wingdings" panose="05000000000000000000" pitchFamily="2" charset="2"/>
              <a:buChar char="§"/>
            </a:pPr>
            <a:r>
              <a:rPr lang="ru-RU" altLang="ru-RU" sz="1400" dirty="0">
                <a:solidFill>
                  <a:schemeClr val="bg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Ряд мировых скандалов</a:t>
            </a:r>
            <a:br>
              <a:rPr lang="ru-RU" altLang="ru-RU" sz="1400" dirty="0">
                <a:solidFill>
                  <a:schemeClr val="bg1"/>
                </a:solidFill>
                <a:cs typeface="Helvetica" panose="020B0604020202020204" pitchFamily="34" charset="0"/>
                <a:sym typeface="Arial" panose="020B0604020202020204" pitchFamily="34" charset="0"/>
              </a:rPr>
            </a:br>
            <a:r>
              <a:rPr lang="ru-RU" altLang="ru-RU" sz="1400" dirty="0">
                <a:solidFill>
                  <a:schemeClr val="bg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с уязвимостями и утечкой данных: </a:t>
            </a:r>
            <a:r>
              <a:rPr lang="ru-RU" altLang="ru-RU" sz="1400" dirty="0" err="1">
                <a:solidFill>
                  <a:schemeClr val="bg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Dropbox</a:t>
            </a:r>
            <a:r>
              <a:rPr lang="ru-RU" altLang="ru-RU" sz="1400" dirty="0">
                <a:solidFill>
                  <a:schemeClr val="bg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, Outlook.com, </a:t>
            </a:r>
            <a:r>
              <a:rPr lang="ru-RU" altLang="ru-RU" sz="1400" dirty="0" err="1">
                <a:solidFill>
                  <a:schemeClr val="bg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Western</a:t>
            </a:r>
            <a:r>
              <a:rPr lang="ru-RU" altLang="ru-RU" sz="1400" dirty="0">
                <a:solidFill>
                  <a:schemeClr val="bg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altLang="ru-RU" sz="1400" dirty="0" err="1">
                <a:solidFill>
                  <a:schemeClr val="bg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Digital</a:t>
            </a:r>
            <a:r>
              <a:rPr lang="ru-RU" altLang="ru-RU" sz="1400" dirty="0">
                <a:solidFill>
                  <a:schemeClr val="bg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, </a:t>
            </a:r>
            <a:r>
              <a:rPr lang="ru-RU" altLang="ru-RU" sz="1400" dirty="0" err="1">
                <a:solidFill>
                  <a:schemeClr val="bg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Seagate</a:t>
            </a:r>
            <a:r>
              <a:rPr lang="ru-RU" altLang="ru-RU" sz="1400" dirty="0">
                <a:solidFill>
                  <a:schemeClr val="bg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, </a:t>
            </a:r>
            <a:r>
              <a:rPr lang="ru-RU" altLang="ru-RU" sz="1400" dirty="0" err="1">
                <a:solidFill>
                  <a:schemeClr val="bg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Google</a:t>
            </a:r>
            <a:endParaRPr lang="ru-RU" altLang="ru-RU" sz="1400" dirty="0">
              <a:solidFill>
                <a:schemeClr val="bg1"/>
              </a:solidFill>
              <a:cs typeface="Helvetica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>
            <a:extLst>
              <a:ext uri="{FF2B5EF4-FFF2-40B4-BE49-F238E27FC236}">
                <a16:creationId xmlns:a16="http://schemas.microsoft.com/office/drawing/2014/main" id="{598E68D4-59FD-40F5-A26D-95A8E1A58778}"/>
              </a:ext>
            </a:extLst>
          </p:cNvPr>
          <p:cNvSpPr txBox="1"/>
          <p:nvPr/>
        </p:nvSpPr>
        <p:spPr>
          <a:xfrm>
            <a:off x="472068" y="24919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b="1" dirty="0">
                <a:solidFill>
                  <a:srgbClr val="24A2EE"/>
                </a:solidFill>
                <a:latin typeface="XO Tahion"/>
                <a:ea typeface="+mj-ea"/>
              </a:rPr>
              <a:t>Публичные облака?..</a:t>
            </a:r>
            <a:endParaRPr lang="en-US" altLang="ru-RU" sz="2800" b="1" dirty="0">
              <a:solidFill>
                <a:srgbClr val="24A2EE"/>
              </a:solidFill>
              <a:latin typeface="XO Tahion"/>
              <a:ea typeface="+mj-ea"/>
            </a:endParaRPr>
          </a:p>
        </p:txBody>
      </p:sp>
      <p:sp>
        <p:nvSpPr>
          <p:cNvPr id="3" name="TextShape 2">
            <a:extLst>
              <a:ext uri="{FF2B5EF4-FFF2-40B4-BE49-F238E27FC236}">
                <a16:creationId xmlns:a16="http://schemas.microsoft.com/office/drawing/2014/main" id="{9983527C-6B2E-4763-840B-A89FF3500BB9}"/>
              </a:ext>
            </a:extLst>
          </p:cNvPr>
          <p:cNvSpPr txBox="1"/>
          <p:nvPr/>
        </p:nvSpPr>
        <p:spPr>
          <a:xfrm>
            <a:off x="472068" y="980653"/>
            <a:ext cx="8013277" cy="1447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1pPr>
            <a:lvl2pPr marL="342900" indent="-342900"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lvl="1" indent="0">
              <a:lnSpc>
                <a:spcPct val="110000"/>
              </a:lnSpc>
              <a:spcAft>
                <a:spcPts val="600"/>
              </a:spcAft>
              <a:buClr>
                <a:srgbClr val="0070C0"/>
              </a:buClr>
              <a:buSzPct val="100000"/>
            </a:pPr>
            <a:r>
              <a:rPr lang="ru-RU" altLang="ru-RU" sz="1600" dirty="0">
                <a:solidFill>
                  <a:schemeClr val="tx1"/>
                </a:solidFill>
                <a:latin typeface="XO Tahion"/>
                <a:cs typeface="+mn-cs"/>
              </a:rPr>
              <a:t>В выдаче «Яндекса» оказались файлы с личными данными и внутренние корпоративные документы банков, других компаний и чиновников, хранившиеся в сервисе </a:t>
            </a:r>
            <a:r>
              <a:rPr lang="en-US" altLang="ru-RU" sz="1600" dirty="0">
                <a:solidFill>
                  <a:schemeClr val="tx1"/>
                </a:solidFill>
                <a:latin typeface="XO Tahion"/>
                <a:cs typeface="+mn-cs"/>
              </a:rPr>
              <a:t>Google Docs</a:t>
            </a:r>
            <a:r>
              <a:rPr lang="ru-RU" altLang="ru-RU" sz="1600" dirty="0">
                <a:solidFill>
                  <a:schemeClr val="tx1"/>
                </a:solidFill>
                <a:latin typeface="XO Tahion"/>
                <a:cs typeface="+mn-cs"/>
              </a:rPr>
              <a:t>.</a:t>
            </a:r>
          </a:p>
          <a:p>
            <a:pPr marL="0" lvl="1" indent="0">
              <a:lnSpc>
                <a:spcPct val="110000"/>
              </a:lnSpc>
              <a:spcAft>
                <a:spcPts val="600"/>
              </a:spcAft>
              <a:buClr>
                <a:srgbClr val="0070C0"/>
              </a:buClr>
              <a:buSzPct val="100000"/>
            </a:pPr>
            <a:r>
              <a:rPr lang="ru-RU" altLang="ru-RU" sz="1600" dirty="0">
                <a:solidFill>
                  <a:schemeClr val="tx1"/>
                </a:solidFill>
                <a:latin typeface="XO Tahion"/>
                <a:cs typeface="+mn-cs"/>
              </a:rPr>
              <a:t>Из документов стали известны некоторые значительные эпизоды.</a:t>
            </a:r>
          </a:p>
          <a:p>
            <a:endParaRPr lang="en-US" altLang="ru-RU" sz="2400" dirty="0">
              <a:solidFill>
                <a:schemeClr val="tx1"/>
              </a:solidFill>
              <a:latin typeface="XO Tahion" panose="020B0604030504040204" pitchFamily="34" charset="0"/>
            </a:endParaRPr>
          </a:p>
        </p:txBody>
      </p:sp>
      <p:pic>
        <p:nvPicPr>
          <p:cNvPr id="7" name="Рисунок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603273F-D389-4684-9B6A-C9998B8B6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662" y="2280118"/>
            <a:ext cx="5561351" cy="28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5354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3C8FFC67-A90E-42C5-BA27-DA51F31B3D7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64634" y="418016"/>
            <a:ext cx="8229600" cy="857250"/>
          </a:xfrm>
        </p:spPr>
        <p:txBody>
          <a:bodyPr/>
          <a:lstStyle/>
          <a:p>
            <a:r>
              <a:rPr lang="ru-RU" altLang="ru-RU" dirty="0"/>
              <a:t>Политические риски</a:t>
            </a:r>
            <a:br>
              <a:rPr lang="ru-RU" altLang="ru-RU" dirty="0"/>
            </a:br>
            <a:endParaRPr lang="en-US" altLang="ru-RU" dirty="0"/>
          </a:p>
        </p:txBody>
      </p:sp>
      <p:pic>
        <p:nvPicPr>
          <p:cNvPr id="8" name="Изображение 142">
            <a:extLst>
              <a:ext uri="{FF2B5EF4-FFF2-40B4-BE49-F238E27FC236}">
                <a16:creationId xmlns:a16="http://schemas.microsoft.com/office/drawing/2014/main" id="{7D2E1010-E8D0-4C0D-B946-8911952FB8FF}"/>
              </a:ext>
            </a:extLst>
          </p:cNvPr>
          <p:cNvPicPr/>
          <p:nvPr/>
        </p:nvPicPr>
        <p:blipFill>
          <a:blip r:embed="rId2"/>
          <a:stretch/>
        </p:blipFill>
        <p:spPr>
          <a:xfrm rot="20700000">
            <a:off x="898019" y="1588025"/>
            <a:ext cx="3295650" cy="204152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388" name="Изображение 141">
            <a:extLst>
              <a:ext uri="{FF2B5EF4-FFF2-40B4-BE49-F238E27FC236}">
                <a16:creationId xmlns:a16="http://schemas.microsoft.com/office/drawing/2014/main" id="{3974352D-1EF6-4510-BFE5-46A56E48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2680931" y="2140594"/>
            <a:ext cx="2781300" cy="207168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Изображение 140">
            <a:extLst>
              <a:ext uri="{FF2B5EF4-FFF2-40B4-BE49-F238E27FC236}">
                <a16:creationId xmlns:a16="http://schemas.microsoft.com/office/drawing/2014/main" id="{203FCA2E-641C-4BFC-A764-46E2C244D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22"/>
          <a:stretch>
            <a:fillRect/>
          </a:stretch>
        </p:blipFill>
        <p:spPr bwMode="auto">
          <a:xfrm rot="20700000">
            <a:off x="5555308" y="1162860"/>
            <a:ext cx="2628900" cy="13509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Изображение 2">
            <a:extLst>
              <a:ext uri="{FF2B5EF4-FFF2-40B4-BE49-F238E27FC236}">
                <a16:creationId xmlns:a16="http://schemas.microsoft.com/office/drawing/2014/main" id="{166971A2-3E27-4632-B3F1-2F039216A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1"/>
          <a:stretch>
            <a:fillRect/>
          </a:stretch>
        </p:blipFill>
        <p:spPr bwMode="auto">
          <a:xfrm rot="20700000">
            <a:off x="5280782" y="2387155"/>
            <a:ext cx="2082800" cy="209708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>
            <a:extLst>
              <a:ext uri="{FF2B5EF4-FFF2-40B4-BE49-F238E27FC236}">
                <a16:creationId xmlns:a16="http://schemas.microsoft.com/office/drawing/2014/main" id="{598E68D4-59FD-40F5-A26D-95A8E1A58778}"/>
              </a:ext>
            </a:extLst>
          </p:cNvPr>
          <p:cNvSpPr txBox="1"/>
          <p:nvPr/>
        </p:nvSpPr>
        <p:spPr>
          <a:xfrm>
            <a:off x="486936" y="250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b="1" dirty="0">
                <a:solidFill>
                  <a:srgbClr val="24A2EE"/>
                </a:solidFill>
                <a:latin typeface="XO Tahion"/>
                <a:ea typeface="+mj-ea"/>
              </a:rPr>
              <a:t>Свободно распространяемые решения?</a:t>
            </a:r>
            <a:endParaRPr lang="en-US" altLang="ru-RU" sz="2800" b="1" dirty="0">
              <a:solidFill>
                <a:srgbClr val="24A2EE"/>
              </a:solidFill>
              <a:latin typeface="XO Tahion"/>
              <a:ea typeface="+mj-ea"/>
            </a:endParaRPr>
          </a:p>
        </p:txBody>
      </p:sp>
      <p:sp>
        <p:nvSpPr>
          <p:cNvPr id="3" name="TextShape 2">
            <a:extLst>
              <a:ext uri="{FF2B5EF4-FFF2-40B4-BE49-F238E27FC236}">
                <a16:creationId xmlns:a16="http://schemas.microsoft.com/office/drawing/2014/main" id="{9983527C-6B2E-4763-840B-A89FF3500BB9}"/>
              </a:ext>
            </a:extLst>
          </p:cNvPr>
          <p:cNvSpPr txBox="1"/>
          <p:nvPr/>
        </p:nvSpPr>
        <p:spPr>
          <a:xfrm>
            <a:off x="486936" y="1108229"/>
            <a:ext cx="7904903" cy="31908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1pPr>
            <a:lvl2pPr marL="342900" indent="-342900"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C0C0C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311310" lvl="1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XO Tahion"/>
                <a:cs typeface="+mn-cs"/>
              </a:rPr>
              <a:t>Нет гарантий обновлений и устранения уязвимостей</a:t>
            </a:r>
          </a:p>
          <a:p>
            <a:pPr marL="311310" lvl="1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XO Tahion"/>
                <a:cs typeface="+mn-cs"/>
              </a:rPr>
              <a:t>Нет гарантий функциональной совместимости с используемым ПО</a:t>
            </a:r>
          </a:p>
          <a:p>
            <a:pPr marL="311310" lvl="1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XO Tahion"/>
                <a:cs typeface="+mn-cs"/>
              </a:rPr>
              <a:t>Нет квалифицированной технической поддержки на территории страны</a:t>
            </a:r>
          </a:p>
          <a:p>
            <a:pPr marL="311310" lvl="1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XO Tahion"/>
                <a:cs typeface="+mn-cs"/>
              </a:rPr>
              <a:t>Нет гарантий функционального развития 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188DED"/>
              </a:buClr>
              <a:buSzPct val="120000"/>
              <a:buFontTx/>
              <a:buBlip>
                <a:blip r:embed="rId2"/>
              </a:buBlip>
            </a:pPr>
            <a:endParaRPr lang="ru-RU" altLang="ru-RU" dirty="0"/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188DED"/>
              </a:buClr>
              <a:buSzPct val="120000"/>
              <a:buFontTx/>
              <a:buBlip>
                <a:blip r:embed="rId2"/>
              </a:buBlip>
            </a:pPr>
            <a:endParaRPr lang="ru-RU" altLang="ru-RU" dirty="0"/>
          </a:p>
          <a:p>
            <a:endParaRPr lang="en-US" altLang="ru-RU" sz="2400" dirty="0">
              <a:latin typeface="XO Tahion" panose="020B0604030504040204" pitchFamily="34" charset="0"/>
            </a:endParaRPr>
          </a:p>
        </p:txBody>
      </p:sp>
      <p:pic>
        <p:nvPicPr>
          <p:cNvPr id="3074" name="Picture 2" descr="ÐÐ°ÑÑÐ¸Ð½ÐºÐ¸ Ð¿Ð¾ Ð·Ð°Ð¿ÑÐ¾ÑÑ gpl">
            <a:extLst>
              <a:ext uri="{FF2B5EF4-FFF2-40B4-BE49-F238E27FC236}">
                <a16:creationId xmlns:a16="http://schemas.microsoft.com/office/drawing/2014/main" id="{2197725F-82D7-47F5-AECE-82F7B28CC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247" y="3473715"/>
            <a:ext cx="2194005" cy="109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66D7942-6241-416E-8D69-50FA89DC657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64634" y="418687"/>
            <a:ext cx="8229600" cy="857250"/>
          </a:xfrm>
        </p:spPr>
        <p:txBody>
          <a:bodyPr/>
          <a:lstStyle/>
          <a:p>
            <a:r>
              <a:rPr lang="ru-RU" altLang="ru-RU" dirty="0"/>
              <a:t>Вызовы времени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5FE1203A-F7AC-41B0-A84F-0742EAAEE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76537"/>
            <a:ext cx="2590800" cy="176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>
              <a:spcBef>
                <a:spcPts val="600"/>
              </a:spcBef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1pPr>
            <a:lvl2pPr marL="882650" indent="-342900">
              <a:spcBef>
                <a:spcPts val="600"/>
              </a:spcBef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2pPr>
            <a:lvl3pPr marL="1184275" indent="-285750">
              <a:spcBef>
                <a:spcPts val="600"/>
              </a:spcBef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3pPr>
            <a:lvl4pPr marL="1544638" indent="-285750">
              <a:spcBef>
                <a:spcPts val="600"/>
              </a:spcBef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4pPr>
            <a:lvl5pPr marL="1905000" indent="-285750">
              <a:spcBef>
                <a:spcPts val="600"/>
              </a:spcBef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5pPr>
            <a:lvl6pPr marL="2362200" indent="-28575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6pPr>
            <a:lvl7pPr marL="2819400" indent="-28575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7pPr>
            <a:lvl8pPr marL="3276600" indent="-28575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8pPr>
            <a:lvl9pPr marL="3733800" indent="-28575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 b="1" dirty="0">
                <a:solidFill>
                  <a:schemeClr val="tx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Информационная безопасность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100" dirty="0">
                <a:solidFill>
                  <a:schemeClr val="tx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Сертификация регуляторов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100" dirty="0">
                <a:solidFill>
                  <a:schemeClr val="tx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Хранение и обработка персональных данных на территории РФ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100" dirty="0">
                <a:solidFill>
                  <a:schemeClr val="tx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Выполнение мер 17/21/31 и 235(КИИ) приказов ФСТЭК</a:t>
            </a:r>
          </a:p>
        </p:txBody>
      </p:sp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id="{93234781-327B-43A3-94AF-7D4B7838C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776538"/>
            <a:ext cx="2590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1pPr>
            <a:lvl2pPr marL="882650" indent="-342900">
              <a:spcBef>
                <a:spcPts val="600"/>
              </a:spcBef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2pPr>
            <a:lvl3pPr marL="1184275" indent="-285750">
              <a:spcBef>
                <a:spcPts val="600"/>
              </a:spcBef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3pPr>
            <a:lvl4pPr marL="1544638" indent="-285750">
              <a:spcBef>
                <a:spcPts val="600"/>
              </a:spcBef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4pPr>
            <a:lvl5pPr marL="1905000" indent="-285750">
              <a:spcBef>
                <a:spcPts val="600"/>
              </a:spcBef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5pPr>
            <a:lvl6pPr marL="2362200" indent="-28575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6pPr>
            <a:lvl7pPr marL="2819400" indent="-28575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7pPr>
            <a:lvl8pPr marL="3276600" indent="-28575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8pPr>
            <a:lvl9pPr marL="3733800" indent="-28575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 b="1" dirty="0">
                <a:solidFill>
                  <a:schemeClr val="tx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Рост производительности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700" dirty="0">
              <a:solidFill>
                <a:schemeClr val="tx1"/>
              </a:solidFill>
              <a:cs typeface="Helvetica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100" dirty="0">
                <a:solidFill>
                  <a:schemeClr val="tx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Совместимость и интеграция компонентов ИС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100" dirty="0">
                <a:solidFill>
                  <a:schemeClr val="tx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Высокий уровень надежности ИС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100" dirty="0">
                <a:solidFill>
                  <a:schemeClr val="tx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Прозрачная и гибкая система лицензирования</a:t>
            </a:r>
          </a:p>
        </p:txBody>
      </p:sp>
      <p:sp>
        <p:nvSpPr>
          <p:cNvPr id="17413" name="Content Placeholder 2">
            <a:extLst>
              <a:ext uri="{FF2B5EF4-FFF2-40B4-BE49-F238E27FC236}">
                <a16:creationId xmlns:a16="http://schemas.microsoft.com/office/drawing/2014/main" id="{13668910-C776-41A2-86A1-F60C3210B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776538"/>
            <a:ext cx="25908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1pPr>
            <a:lvl2pPr marL="882650" indent="-342900">
              <a:spcBef>
                <a:spcPts val="600"/>
              </a:spcBef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2pPr>
            <a:lvl3pPr marL="1184275" indent="-285750">
              <a:spcBef>
                <a:spcPts val="600"/>
              </a:spcBef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3pPr>
            <a:lvl4pPr marL="1544638" indent="-285750">
              <a:spcBef>
                <a:spcPts val="600"/>
              </a:spcBef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4pPr>
            <a:lvl5pPr marL="1905000" indent="-285750">
              <a:spcBef>
                <a:spcPts val="600"/>
              </a:spcBef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5pPr>
            <a:lvl6pPr marL="2362200" indent="-28575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6pPr>
            <a:lvl7pPr marL="2819400" indent="-28575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7pPr>
            <a:lvl8pPr marL="3276600" indent="-28575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8pPr>
            <a:lvl9pPr marL="3733800" indent="-28575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Char char="▪"/>
              <a:defRPr sz="2400">
                <a:solidFill>
                  <a:srgbClr val="0C0C0C"/>
                </a:solidFill>
                <a:latin typeface="XO Tahion" panose="020B0604030504040204" pitchFamily="34" charset="0"/>
                <a:ea typeface="XO Tahion" panose="020B0604030504040204" pitchFamily="34" charset="0"/>
                <a:cs typeface="XO Tahion" panose="020B0604030504040204" pitchFamily="34" charset="0"/>
                <a:sym typeface="XO Tahion" panose="020B060403050404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 b="1" dirty="0" err="1">
                <a:solidFill>
                  <a:schemeClr val="tx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Импортонезависимость</a:t>
            </a:r>
            <a:endParaRPr lang="ru-RU" altLang="ru-RU" sz="1400" b="1" dirty="0">
              <a:solidFill>
                <a:schemeClr val="tx1"/>
              </a:solidFill>
              <a:cs typeface="Helvetica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700" dirty="0">
              <a:solidFill>
                <a:schemeClr val="tx1"/>
              </a:solidFill>
              <a:cs typeface="Helvetica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100" dirty="0">
                <a:solidFill>
                  <a:schemeClr val="tx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Постановление N1236 </a:t>
            </a:r>
            <a:br>
              <a:rPr lang="ru-RU" altLang="ru-RU" sz="1100" dirty="0">
                <a:solidFill>
                  <a:schemeClr val="tx1"/>
                </a:solidFill>
                <a:cs typeface="Helvetica" panose="020B0604020202020204" pitchFamily="34" charset="0"/>
                <a:sym typeface="Arial" panose="020B0604020202020204" pitchFamily="34" charset="0"/>
              </a:rPr>
            </a:br>
            <a:r>
              <a:rPr lang="ru-RU" altLang="ru-RU" sz="1100" dirty="0">
                <a:solidFill>
                  <a:schemeClr val="tx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от 16.11.2015 о запрете </a:t>
            </a:r>
            <a:br>
              <a:rPr lang="ru-RU" altLang="ru-RU" sz="1100" dirty="0">
                <a:solidFill>
                  <a:schemeClr val="tx1"/>
                </a:solidFill>
                <a:cs typeface="Helvetica" panose="020B0604020202020204" pitchFamily="34" charset="0"/>
                <a:sym typeface="Arial" panose="020B0604020202020204" pitchFamily="34" charset="0"/>
              </a:rPr>
            </a:br>
            <a:r>
              <a:rPr lang="ru-RU" altLang="ru-RU" sz="1100" dirty="0">
                <a:solidFill>
                  <a:schemeClr val="tx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на допуск ПО, происходящего</a:t>
            </a:r>
            <a:br>
              <a:rPr lang="ru-RU" altLang="ru-RU" sz="1100" dirty="0">
                <a:solidFill>
                  <a:schemeClr val="tx1"/>
                </a:solidFill>
                <a:cs typeface="Helvetica" panose="020B0604020202020204" pitchFamily="34" charset="0"/>
                <a:sym typeface="Arial" panose="020B0604020202020204" pitchFamily="34" charset="0"/>
              </a:rPr>
            </a:br>
            <a:r>
              <a:rPr lang="ru-RU" altLang="ru-RU" sz="1100" dirty="0">
                <a:solidFill>
                  <a:schemeClr val="tx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из иностранных государств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100" dirty="0">
                <a:solidFill>
                  <a:schemeClr val="tx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Распоряжение Правительства РФ №1588Р от 26.07.2016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100" dirty="0">
                <a:solidFill>
                  <a:schemeClr val="tx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Приказ Министерства связи</a:t>
            </a:r>
            <a:br>
              <a:rPr lang="ru-RU" altLang="ru-RU" sz="1100" dirty="0">
                <a:solidFill>
                  <a:schemeClr val="tx1"/>
                </a:solidFill>
                <a:cs typeface="Helvetica" panose="020B0604020202020204" pitchFamily="34" charset="0"/>
                <a:sym typeface="Arial" panose="020B0604020202020204" pitchFamily="34" charset="0"/>
              </a:rPr>
            </a:br>
            <a:r>
              <a:rPr lang="ru-RU" altLang="ru-RU" sz="1100" dirty="0">
                <a:solidFill>
                  <a:schemeClr val="tx1"/>
                </a:solidFill>
                <a:cs typeface="Helvetica" panose="020B0604020202020204" pitchFamily="34" charset="0"/>
                <a:sym typeface="Arial" panose="020B0604020202020204" pitchFamily="34" charset="0"/>
              </a:rPr>
              <a:t>и массовых коммуникаций №334 от 29.06.2017</a:t>
            </a:r>
          </a:p>
        </p:txBody>
      </p:sp>
      <p:pic>
        <p:nvPicPr>
          <p:cNvPr id="17414" name="Picture 11" descr="3.png">
            <a:extLst>
              <a:ext uri="{FF2B5EF4-FFF2-40B4-BE49-F238E27FC236}">
                <a16:creationId xmlns:a16="http://schemas.microsoft.com/office/drawing/2014/main" id="{E1F80E8F-32DE-421B-8165-31DCF6E68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1146175"/>
            <a:ext cx="1620837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" descr="Screen Shot 2018-03-20 at 3.28.05 PM.png">
            <a:extLst>
              <a:ext uri="{FF2B5EF4-FFF2-40B4-BE49-F238E27FC236}">
                <a16:creationId xmlns:a16="http://schemas.microsoft.com/office/drawing/2014/main" id="{754D3190-1FFA-4FC9-82C7-94F4C9A9A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1" t="11519" r="14201" b="12405"/>
          <a:stretch>
            <a:fillRect/>
          </a:stretch>
        </p:blipFill>
        <p:spPr bwMode="auto">
          <a:xfrm>
            <a:off x="1122363" y="1282700"/>
            <a:ext cx="118586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4" descr="Screen Shot 2018-03-20 at 3.30.02 PM.png">
            <a:extLst>
              <a:ext uri="{FF2B5EF4-FFF2-40B4-BE49-F238E27FC236}">
                <a16:creationId xmlns:a16="http://schemas.microsoft.com/office/drawing/2014/main" id="{706C98A8-6582-4B07-AF10-5212D943B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1079500"/>
            <a:ext cx="15716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2">
            <a:extLst>
              <a:ext uri="{FF2B5EF4-FFF2-40B4-BE49-F238E27FC236}">
                <a16:creationId xmlns:a16="http://schemas.microsoft.com/office/drawing/2014/main" id="{B60E8CCB-28D4-40D9-86EE-2FAF87E3A7A2}"/>
              </a:ext>
            </a:extLst>
          </p:cNvPr>
          <p:cNvSpPr txBox="1"/>
          <p:nvPr/>
        </p:nvSpPr>
        <p:spPr>
          <a:xfrm>
            <a:off x="311715" y="1123607"/>
            <a:ext cx="8229240" cy="289628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C0C0C"/>
              </a:solidFill>
              <a:uFill>
                <a:solidFill>
                  <a:srgbClr val="FFFFFF"/>
                </a:solidFill>
              </a:uFill>
              <a:latin typeface="XO Tahion"/>
            </a:endParaRPr>
          </a:p>
        </p:txBody>
      </p:sp>
      <p:pic>
        <p:nvPicPr>
          <p:cNvPr id="3" name="Picture 5" descr="Screen Shot 2017-03-02 at 12.43.32 PM.png">
            <a:extLst>
              <a:ext uri="{FF2B5EF4-FFF2-40B4-BE49-F238E27FC236}">
                <a16:creationId xmlns:a16="http://schemas.microsoft.com/office/drawing/2014/main" id="{B6F47FFD-8BFB-4A00-BEE9-54E1A15CC5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t="14760" r="4323" b="6685"/>
          <a:stretch/>
        </p:blipFill>
        <p:spPr>
          <a:xfrm>
            <a:off x="387350" y="1123607"/>
            <a:ext cx="8369299" cy="3401416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98CF422-7400-4442-AD93-D06882DC36BA}"/>
              </a:ext>
            </a:extLst>
          </p:cNvPr>
          <p:cNvSpPr txBox="1">
            <a:spLocks/>
          </p:cNvSpPr>
          <p:nvPr/>
        </p:nvSpPr>
        <p:spPr>
          <a:xfrm>
            <a:off x="486936" y="426121"/>
            <a:ext cx="8229600" cy="8572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24A2EE"/>
                </a:solidFill>
                <a:latin typeface="XO Tahion"/>
                <a:ea typeface="+mj-ea"/>
                <a:cs typeface="XO Tahion"/>
              </a:defRPr>
            </a:lvl1pPr>
          </a:lstStyle>
          <a:p>
            <a:r>
              <a:rPr lang="ru-RU" dirty="0"/>
              <a:t>Основные продукты</a:t>
            </a:r>
          </a:p>
        </p:txBody>
      </p:sp>
    </p:spTree>
    <p:extLst>
      <p:ext uri="{BB962C8B-B14F-4D97-AF65-F5344CB8AC3E}">
        <p14:creationId xmlns:p14="http://schemas.microsoft.com/office/powerpoint/2010/main" val="1365704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cheme1.png">
            <a:extLst>
              <a:ext uri="{FF2B5EF4-FFF2-40B4-BE49-F238E27FC236}">
                <a16:creationId xmlns:a16="http://schemas.microsoft.com/office/drawing/2014/main" id="{9919599B-7AD3-46F4-81D0-33681CA06E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" t="11289" r="8295" b="14569"/>
          <a:stretch/>
        </p:blipFill>
        <p:spPr>
          <a:xfrm>
            <a:off x="457200" y="423332"/>
            <a:ext cx="8229600" cy="41148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412A30-EE2F-47AD-933E-D99B28DD4572}"/>
              </a:ext>
            </a:extLst>
          </p:cNvPr>
          <p:cNvSpPr txBox="1"/>
          <p:nvPr/>
        </p:nvSpPr>
        <p:spPr>
          <a:xfrm>
            <a:off x="740685" y="3066584"/>
            <a:ext cx="1363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1200" dirty="0">
                <a:latin typeface="XO Tahion"/>
                <a:cs typeface="XO Tahion"/>
              </a:rPr>
              <a:t>Частное</a:t>
            </a:r>
            <a:br>
              <a:rPr lang="ru-RU" sz="1200" dirty="0">
                <a:latin typeface="XO Tahion"/>
                <a:cs typeface="XO Tahion"/>
              </a:rPr>
            </a:br>
            <a:r>
              <a:rPr lang="ru-RU" sz="1200" dirty="0">
                <a:latin typeface="XO Tahion"/>
                <a:cs typeface="XO Tahion"/>
              </a:rPr>
              <a:t>облако</a:t>
            </a:r>
            <a:endParaRPr lang="ru-RU" sz="1050" dirty="0">
              <a:solidFill>
                <a:schemeClr val="bg1">
                  <a:lumMod val="50000"/>
                </a:schemeClr>
              </a:solidFill>
              <a:latin typeface="XO Tahion"/>
              <a:cs typeface="XO Tahio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C3CC7B-F756-45CB-9A9F-A38229373DD3}"/>
              </a:ext>
            </a:extLst>
          </p:cNvPr>
          <p:cNvSpPr txBox="1"/>
          <p:nvPr/>
        </p:nvSpPr>
        <p:spPr>
          <a:xfrm>
            <a:off x="1854193" y="3880212"/>
            <a:ext cx="1363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1200" dirty="0">
                <a:latin typeface="XO Tahion"/>
                <a:cs typeface="XO Tahion"/>
              </a:rPr>
              <a:t>Простой интерфейс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E4BF72-E98B-4FE5-9957-4559E75FB3D7}"/>
              </a:ext>
            </a:extLst>
          </p:cNvPr>
          <p:cNvSpPr txBox="1"/>
          <p:nvPr/>
        </p:nvSpPr>
        <p:spPr>
          <a:xfrm>
            <a:off x="3191928" y="4252165"/>
            <a:ext cx="1363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1200" dirty="0">
                <a:latin typeface="XO Tahion"/>
                <a:cs typeface="XO Tahion"/>
              </a:rPr>
              <a:t>Совместная работа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965FC6-F9D6-421C-BCB4-1BD946546CE6}"/>
              </a:ext>
            </a:extLst>
          </p:cNvPr>
          <p:cNvSpPr txBox="1"/>
          <p:nvPr/>
        </p:nvSpPr>
        <p:spPr>
          <a:xfrm>
            <a:off x="4546602" y="4258696"/>
            <a:ext cx="1363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1200" dirty="0">
                <a:latin typeface="XO Tahion"/>
                <a:cs typeface="XO Tahion"/>
              </a:rPr>
              <a:t>Все</a:t>
            </a:r>
            <a:br>
              <a:rPr lang="ru-RU" sz="1200" dirty="0">
                <a:latin typeface="XO Tahion"/>
                <a:cs typeface="XO Tahion"/>
              </a:rPr>
            </a:br>
            <a:r>
              <a:rPr lang="ru-RU" sz="1200" dirty="0">
                <a:latin typeface="XO Tahion"/>
                <a:cs typeface="XO Tahion"/>
              </a:rPr>
              <a:t>платформы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E6FF8E-0CD7-4953-9B6D-34DD0FF9F047}"/>
              </a:ext>
            </a:extLst>
          </p:cNvPr>
          <p:cNvSpPr txBox="1"/>
          <p:nvPr/>
        </p:nvSpPr>
        <p:spPr>
          <a:xfrm>
            <a:off x="5875873" y="3880212"/>
            <a:ext cx="1363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1200" dirty="0">
                <a:latin typeface="XO Tahion"/>
                <a:cs typeface="XO Tahion"/>
              </a:rPr>
              <a:t>Все</a:t>
            </a:r>
            <a:br>
              <a:rPr lang="ru-RU" sz="1200" dirty="0">
                <a:latin typeface="XO Tahion"/>
                <a:cs typeface="XO Tahion"/>
              </a:rPr>
            </a:br>
            <a:r>
              <a:rPr lang="ru-RU" sz="1200" dirty="0">
                <a:latin typeface="XO Tahion"/>
                <a:cs typeface="XO Tahion"/>
              </a:rPr>
              <a:t>форматы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2BA0C5-B4E2-4A87-92CE-048FDBF08AF2}"/>
              </a:ext>
            </a:extLst>
          </p:cNvPr>
          <p:cNvSpPr txBox="1"/>
          <p:nvPr/>
        </p:nvSpPr>
        <p:spPr>
          <a:xfrm>
            <a:off x="6975959" y="3091131"/>
            <a:ext cx="1363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1200" dirty="0">
                <a:latin typeface="XO Tahion"/>
                <a:cs typeface="XO Tahion"/>
              </a:rPr>
              <a:t>Безопасность</a:t>
            </a:r>
          </a:p>
        </p:txBody>
      </p:sp>
      <p:sp>
        <p:nvSpPr>
          <p:cNvPr id="13" name="Заголовок 2">
            <a:extLst>
              <a:ext uri="{FF2B5EF4-FFF2-40B4-BE49-F238E27FC236}">
                <a16:creationId xmlns:a16="http://schemas.microsoft.com/office/drawing/2014/main" id="{6A4F0A2A-C074-4CFE-B7E9-CA6528F02B58}"/>
              </a:ext>
            </a:extLst>
          </p:cNvPr>
          <p:cNvSpPr txBox="1">
            <a:spLocks/>
          </p:cNvSpPr>
          <p:nvPr/>
        </p:nvSpPr>
        <p:spPr>
          <a:xfrm>
            <a:off x="457200" y="426121"/>
            <a:ext cx="8229600" cy="8572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24A2EE"/>
                </a:solidFill>
                <a:latin typeface="XO Tahion"/>
                <a:ea typeface="+mj-ea"/>
                <a:cs typeface="XO Tahion"/>
              </a:defRPr>
            </a:lvl1pPr>
          </a:lstStyle>
          <a:p>
            <a:r>
              <a:rPr lang="ru-RU" dirty="0"/>
              <a:t>Главное о продуктах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3FB45F7-051D-4DF0-921F-442BCE7F5A63}"/>
              </a:ext>
            </a:extLst>
          </p:cNvPr>
          <p:cNvSpPr/>
          <p:nvPr/>
        </p:nvSpPr>
        <p:spPr>
          <a:xfrm>
            <a:off x="7647093" y="0"/>
            <a:ext cx="1496907" cy="1673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40343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Custom 18">
      <a:dk1>
        <a:srgbClr val="0C0C0C"/>
      </a:dk1>
      <a:lt1>
        <a:srgbClr val="FFFFFF"/>
      </a:lt1>
      <a:dk2>
        <a:srgbClr val="24A2EE"/>
      </a:dk2>
      <a:lt2>
        <a:srgbClr val="09BCF5"/>
      </a:lt2>
      <a:accent1>
        <a:srgbClr val="18B59A"/>
      </a:accent1>
      <a:accent2>
        <a:srgbClr val="DF5559"/>
      </a:accent2>
      <a:accent3>
        <a:srgbClr val="5F6DC1"/>
      </a:accent3>
      <a:accent4>
        <a:srgbClr val="E39A28"/>
      </a:accent4>
      <a:accent5>
        <a:srgbClr val="9999C6"/>
      </a:accent5>
      <a:accent6>
        <a:srgbClr val="20C1DA"/>
      </a:accent6>
      <a:hlink>
        <a:srgbClr val="214FFF"/>
      </a:hlink>
      <a:folHlink>
        <a:srgbClr val="8D252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Презентація1" id="{3EAC211D-5543-4D8A-B19B-81AF91AE0712}" vid="{1A8C0A12-4959-4663-8E1F-D6E019CEF8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(Шаблон)</Template>
  <TotalTime>2569</TotalTime>
  <Words>1009</Words>
  <Application>Microsoft Office PowerPoint</Application>
  <PresentationFormat>Экран (16:9)</PresentationFormat>
  <Paragraphs>123</Paragraphs>
  <Slides>20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Open Sans</vt:lpstr>
      <vt:lpstr>Arial</vt:lpstr>
      <vt:lpstr>XO Tahion</vt:lpstr>
      <vt:lpstr>Wingdings</vt:lpstr>
      <vt:lpstr>Template</vt:lpstr>
      <vt:lpstr>Acrobat Document</vt:lpstr>
      <vt:lpstr>Сертифицированные офисные решения. Дополнительные гарантии безопасности. </vt:lpstr>
      <vt:lpstr>Презентация PowerPoint</vt:lpstr>
      <vt:lpstr>Технологические тренды</vt:lpstr>
      <vt:lpstr>Презентация PowerPoint</vt:lpstr>
      <vt:lpstr>Политические риски </vt:lpstr>
      <vt:lpstr>Презентация PowerPoint</vt:lpstr>
      <vt:lpstr>Вызовы времени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Защищенное Облако обзор продукта, sales guide</dc:title>
  <dc:creator>Пользователь</dc:creator>
  <cp:lastModifiedBy>Elena</cp:lastModifiedBy>
  <cp:revision>91</cp:revision>
  <dcterms:created xsi:type="dcterms:W3CDTF">2019-06-01T10:24:38Z</dcterms:created>
  <dcterms:modified xsi:type="dcterms:W3CDTF">2019-09-09T10:44:05Z</dcterms:modified>
</cp:coreProperties>
</file>